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69" r:id="rId6"/>
    <p:sldId id="262" r:id="rId7"/>
    <p:sldId id="263" r:id="rId8"/>
    <p:sldId id="264" r:id="rId9"/>
    <p:sldId id="265" r:id="rId10"/>
    <p:sldId id="266" r:id="rId11"/>
    <p:sldId id="27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683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010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793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003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223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927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961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485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592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877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668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566DA-B3E2-4475-B3C1-92538A8E9B0B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BDD8-02DA-4E97-9DE6-74C28D6243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642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1230284"/>
            <a:ext cx="9144000" cy="2387600"/>
          </a:xfrm>
        </p:spPr>
        <p:txBody>
          <a:bodyPr>
            <a:normAutofit/>
          </a:bodyPr>
          <a:lstStyle/>
          <a:p>
            <a:r>
              <a:rPr lang="ka-GE" sz="5400" b="1" dirty="0" smtClean="0">
                <a:solidFill>
                  <a:srgbClr val="C00000"/>
                </a:solidFill>
              </a:rPr>
              <a:t>ჰიგსის ბოზონის აღმოჩენა</a:t>
            </a:r>
            <a:endParaRPr lang="en-US" sz="5400" b="1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4537" y="3617884"/>
            <a:ext cx="10922923" cy="3240116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ka-GE" sz="4700" dirty="0" smtClean="0"/>
              <a:t>ივანე ჯავახიშვილის სახელობის თბილისის სახელმწიფო უნივერსიტეტი</a:t>
            </a:r>
          </a:p>
          <a:p>
            <a:r>
              <a:rPr lang="ka-GE" sz="3600" dirty="0" smtClean="0"/>
              <a:t>ზუსტ და საბუნებისმეტყველო მეცნიერებათა ფაკულტეტი</a:t>
            </a:r>
          </a:p>
          <a:p>
            <a:r>
              <a:rPr lang="ka-GE" sz="3600" dirty="0" smtClean="0"/>
              <a:t>ფიზიკის დეპარტამენტი </a:t>
            </a:r>
          </a:p>
          <a:p>
            <a:r>
              <a:rPr lang="en-US" sz="3400" dirty="0" smtClean="0"/>
              <a:t>III</a:t>
            </a:r>
            <a:r>
              <a:rPr lang="ka-GE" sz="3400" dirty="0" smtClean="0"/>
              <a:t> კურსი</a:t>
            </a:r>
          </a:p>
          <a:p>
            <a:r>
              <a:rPr lang="ka-GE" sz="3400" dirty="0" smtClean="0"/>
              <a:t>ლეილა ჩერქეზიშვილი</a:t>
            </a:r>
          </a:p>
          <a:p>
            <a:r>
              <a:rPr lang="ka-GE" sz="3400" dirty="0" smtClean="0"/>
              <a:t>18.05.2026</a:t>
            </a:r>
            <a:endParaRPr lang="en-US" sz="3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1154" y="0"/>
            <a:ext cx="2989691" cy="2767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649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81377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ka-GE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</a:t>
            </a:r>
            <a:r>
              <a:rPr lang="ka-GE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გეგმა</a:t>
            </a:r>
            <a:r>
              <a:rPr lang="ka-GE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:</a:t>
            </a:r>
            <a:endParaRPr lang="en-US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172" y="2513720"/>
            <a:ext cx="5433401" cy="4056912"/>
          </a:xfrm>
        </p:spPr>
        <p:txBody>
          <a:bodyPr/>
          <a:lstStyle/>
          <a:p>
            <a:pPr>
              <a:buSzPct val="90000"/>
              <a:buFont typeface="Wingdings" panose="05000000000000000000" pitchFamily="2" charset="2"/>
              <a:buChar char="Ø"/>
            </a:pPr>
            <a:r>
              <a:rPr lang="ka-GE" dirty="0" smtClean="0">
                <a:solidFill>
                  <a:srgbClr val="002060"/>
                </a:solidFill>
              </a:rPr>
              <a:t>  </a:t>
            </a:r>
            <a:r>
              <a:rPr lang="ka-GE" b="1" dirty="0" smtClean="0">
                <a:solidFill>
                  <a:srgbClr val="002060"/>
                </a:solidFill>
              </a:rPr>
              <a:t>ექსპერიმენტი</a:t>
            </a:r>
          </a:p>
          <a:p>
            <a:pPr>
              <a:buSzPct val="90000"/>
              <a:buFont typeface="Wingdings" panose="05000000000000000000" pitchFamily="2" charset="2"/>
              <a:buChar char="Ø"/>
            </a:pPr>
            <a:r>
              <a:rPr lang="ka-GE" b="1" dirty="0" smtClean="0">
                <a:solidFill>
                  <a:srgbClr val="002060"/>
                </a:solidFill>
              </a:rPr>
              <a:t>  მონაცემთა ანალიზის       მეთოდოლოგია</a:t>
            </a:r>
          </a:p>
          <a:p>
            <a:pPr>
              <a:buSzPct val="90000"/>
              <a:buFont typeface="Wingdings" panose="05000000000000000000" pitchFamily="2" charset="2"/>
              <a:buChar char="Ø"/>
            </a:pPr>
            <a:r>
              <a:rPr lang="ka-GE" b="1" dirty="0" smtClean="0">
                <a:solidFill>
                  <a:srgbClr val="002060"/>
                </a:solidFill>
              </a:rPr>
              <a:t>  დასკვნა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" r="-1605"/>
          <a:stretch/>
        </p:blipFill>
        <p:spPr>
          <a:xfrm>
            <a:off x="5915769" y="2556738"/>
            <a:ext cx="6376947" cy="41012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5172" y="1467280"/>
            <a:ext cx="6526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SzPct val="90000"/>
              <a:buFont typeface="Wingdings" panose="05000000000000000000" pitchFamily="2" charset="2"/>
              <a:buChar char="Ø"/>
            </a:pPr>
            <a:r>
              <a:rPr lang="ka-GE" sz="2800" b="1" dirty="0" smtClean="0">
                <a:solidFill>
                  <a:srgbClr val="002060"/>
                </a:solidFill>
              </a:rPr>
              <a:t>რატომ დაგვჭირდა ჰიგსის ბოზონი?</a:t>
            </a:r>
            <a:endParaRPr lang="ka-GE" sz="2800" b="1" dirty="0" smtClean="0">
              <a:solidFill>
                <a:srgbClr val="00206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5172" y="2006732"/>
            <a:ext cx="72106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SzPct val="90000"/>
              <a:buFont typeface="Wingdings" panose="05000000000000000000" pitchFamily="2" charset="2"/>
              <a:buChar char="Ø"/>
            </a:pPr>
            <a:r>
              <a:rPr lang="ka-GE" sz="2800" b="1" dirty="0" smtClean="0">
                <a:solidFill>
                  <a:srgbClr val="002060"/>
                </a:solidFill>
              </a:rPr>
              <a:t>სიმეტრიის სპონტანური დარღვევა (</a:t>
            </a:r>
            <a:r>
              <a:rPr lang="en-US" sz="2800" b="1" dirty="0" smtClean="0">
                <a:solidFill>
                  <a:srgbClr val="002060"/>
                </a:solidFill>
              </a:rPr>
              <a:t>SSB)</a:t>
            </a:r>
            <a:endParaRPr lang="ka-GE" sz="2800" b="1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524375"/>
            <a:ext cx="6096000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633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78948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lang="ka-GE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რატომ დაგვჭირდა ჰიგსის ბოზონი?</a:t>
            </a:r>
            <a:endParaRPr lang="en-US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1"/>
              <p:cNvSpPr>
                <a:spLocks noGrp="1" noChangeArrowheads="1"/>
              </p:cNvSpPr>
              <p:nvPr>
                <p:ph idx="1"/>
              </p:nvPr>
            </p:nvSpPr>
            <p:spPr bwMode="auto">
              <a:xfrm>
                <a:off x="215410" y="1466482"/>
                <a:ext cx="7641202" cy="410881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ყალიბური ინვარიანტობა (Gauge Invariance)</a:t>
                </a:r>
                <a:endParaRPr kumimoji="0" lang="ka-GE" altLang="en-US" sz="24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Google Sans Text"/>
                  <a:cs typeface="Times New Roman" panose="02020603050405020304" pitchFamily="18" charset="0"/>
                </a:endParaRP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lang="ka-GE" altLang="en-US" sz="2400" dirty="0">
                  <a:latin typeface="Google Sans Text"/>
                  <a:cs typeface="Times New Roman" panose="02020603050405020304" pitchFamily="18" charset="0"/>
                </a:endParaRP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r>
                  <a:rPr lang="ka-GE" altLang="en-US" sz="2400" dirty="0" smtClean="0">
                    <a:latin typeface="Google Sans Text"/>
                    <a:cs typeface="Times New Roman" panose="02020603050405020304" pitchFamily="18" charset="0"/>
                  </a:rPr>
                  <a:t>უნიტარული სიმეტრია: </a:t>
                </a:r>
                <a:r>
                  <a:rPr kumimoji="0" lang="en-US" altLang="en-US" sz="2400" b="0" i="0" u="none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SU(3)</a:t>
                </a:r>
                <a14:m>
                  <m:oMath xmlns:m="http://schemas.openxmlformats.org/officeDocument/2006/math">
                    <m:r>
                      <a:rPr kumimoji="0" lang="en-US" altLang="en-US" sz="2400" b="0" i="1" u="none" strike="noStrike" cap="none" normalizeH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US" altLang="en-US" sz="2400" b="0" i="0" u="none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SU(2)</a:t>
                </a:r>
                <a14:m>
                  <m:oMath xmlns:m="http://schemas.openxmlformats.org/officeDocument/2006/math">
                    <m:r>
                      <a:rPr kumimoji="0" lang="en-US" altLang="en-US" sz="2400" b="0" i="1" u="none" strike="noStrike" cap="none" normalizeH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US" altLang="en-US" sz="2400" b="0" i="0" u="none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U(1)</a:t>
                </a:r>
                <a:endParaRPr kumimoji="0" lang="ka-GE" altLang="en-US" sz="24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Google Sans Text"/>
                  <a:cs typeface="Times New Roman" panose="02020603050405020304" pitchFamily="18" charset="0"/>
                </a:endParaRP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lang="ka-GE" altLang="en-US" sz="2400" baseline="0" dirty="0">
                  <a:latin typeface="Google Sans Text"/>
                  <a:cs typeface="Times New Roman" panose="02020603050405020304" pitchFamily="18" charset="0"/>
                </a:endParaRP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r>
                  <a:rPr kumimoji="0" lang="ka-GE" altLang="en-US" sz="2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Google Sans Text"/>
                    <a:cs typeface="Times New Roman" panose="02020603050405020304" pitchFamily="18" charset="0"/>
                  </a:rPr>
                  <a:t>სიმეტრიის სპონტანური დარღვევა</a:t>
                </a: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lang="ka-GE" altLang="en-US" sz="2400" dirty="0">
                  <a:latin typeface="Google Sans Text"/>
                  <a:cs typeface="Times New Roman" panose="02020603050405020304" pitchFamily="18" charset="0"/>
                </a:endParaRP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r>
                  <a:rPr kumimoji="0" lang="ka-GE" altLang="en-US" sz="2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Google Sans Text"/>
                    <a:cs typeface="Times New Roman" panose="02020603050405020304" pitchFamily="18" charset="0"/>
                  </a:rPr>
                  <a:t>იუკავას ბმა: ფერმიონები (კვარკები და ლეპტონები) მასას იძენენ ჰიგსის ველთან ურთიერთქმედებით</a:t>
                </a: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lang="ka-GE" altLang="en-US" sz="2400" dirty="0">
                  <a:latin typeface="Google Sans Text"/>
                  <a:cs typeface="Times New Roman" panose="02020603050405020304" pitchFamily="18" charset="0"/>
                </a:endParaRP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r>
                  <a:rPr kumimoji="0" lang="ka-GE" altLang="en-US" sz="2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Google Sans Text"/>
                    <a:cs typeface="Times New Roman" panose="02020603050405020304" pitchFamily="18" charset="0"/>
                  </a:rPr>
                  <a:t>ჰიგსის</a:t>
                </a:r>
                <a:r>
                  <a:rPr kumimoji="0" lang="ka-GE" altLang="en-US" sz="2400" b="0" i="0" u="none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Google Sans Text"/>
                    <a:cs typeface="Times New Roman" panose="02020603050405020304" pitchFamily="18" charset="0"/>
                  </a:rPr>
                  <a:t> პოტენციალი: </a:t>
                </a: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lang="ka-GE" altLang="en-US" sz="2400" baseline="0" dirty="0">
                  <a:latin typeface="Google Sans Text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Rectang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 bwMode="auto">
              <a:xfrm>
                <a:off x="215410" y="1466482"/>
                <a:ext cx="7641202" cy="4108817"/>
              </a:xfrm>
              <a:prstGeom prst="rect">
                <a:avLst/>
              </a:prstGeom>
              <a:blipFill>
                <a:blip r:embed="rId2"/>
                <a:stretch>
                  <a:fillRect l="-1196" t="-222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970" y="4619416"/>
            <a:ext cx="4408082" cy="6418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6121" y="1717784"/>
            <a:ext cx="4565879" cy="282879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/>
              <p:cNvSpPr/>
              <p:nvPr/>
            </p:nvSpPr>
            <p:spPr>
              <a:xfrm>
                <a:off x="0" y="5663326"/>
                <a:ext cx="12192000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a-GE" sz="2400" b="1" dirty="0" smtClean="0">
                    <a:solidFill>
                      <a:srgbClr val="C00000"/>
                    </a:solidFill>
                    <a:cs typeface="Times New Roman" panose="02020603050405020304" pitchFamily="18" charset="0"/>
                  </a:rPr>
                  <a:t>პირობა: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p>
                        <m:r>
                          <a:rPr lang="ka-GE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ka-GE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&gt;0</m:t>
                    </m:r>
                    <m:r>
                      <a:rPr lang="ka-GE" sz="2400" b="0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ka-GE" sz="2400" dirty="0" smtClean="0">
                    <a:solidFill>
                      <a:srgbClr val="C00000"/>
                    </a:solidFill>
                    <a:cs typeface="Times New Roman" panose="02020603050405020304" pitchFamily="18" charset="0"/>
                  </a:rPr>
                  <a:t>უზრუნველყოფს იმას, რომ მივიღოთ მექსიკური ქუდის ფორმა და არა ჩვეულებრივი პარაბოლა</a:t>
                </a:r>
                <a:endParaRPr lang="ka-GE" sz="2400" dirty="0">
                  <a:solidFill>
                    <a:srgbClr val="C00000"/>
                  </a:solidFill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663326"/>
                <a:ext cx="12192000" cy="830997"/>
              </a:xfrm>
              <a:prstGeom prst="rect">
                <a:avLst/>
              </a:prstGeom>
              <a:blipFill>
                <a:blip r:embed="rId5"/>
                <a:stretch>
                  <a:fillRect l="-450" t="-4412" r="-1150" b="-169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74669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193"/>
            <a:ext cx="12192000" cy="1224260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lang="ka-GE" b="1" dirty="0" smtClean="0">
                <a:solidFill>
                  <a:schemeClr val="accent4">
                    <a:lumMod val="20000"/>
                    <a:lumOff val="80000"/>
                  </a:schemeClr>
                </a:solidFill>
                <a:cs typeface="Times New Roman" panose="02020603050405020304" pitchFamily="18" charset="0"/>
              </a:rPr>
              <a:t>ძიების მოტივაცია (</a:t>
            </a:r>
            <a:r>
              <a:rPr lang="en-US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Phenomenology)</a:t>
            </a:r>
            <a:endParaRPr lang="en-US" b="1" dirty="0">
              <a:solidFill>
                <a:schemeClr val="accent4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1"/>
              <p:cNvSpPr>
                <a:spLocks noGrp="1" noChangeArrowheads="1"/>
              </p:cNvSpPr>
              <p:nvPr>
                <p:ph idx="1"/>
              </p:nvPr>
            </p:nvSpPr>
            <p:spPr bwMode="auto">
              <a:xfrm>
                <a:off x="294441" y="1319917"/>
                <a:ext cx="11287539" cy="21698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r>
                  <a:rPr kumimoji="0" lang="ka-GE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Times New Roman" panose="02020603050405020304" pitchFamily="18" charset="0"/>
                  </a:rPr>
                  <a:t>1976 წელი: პირველი ფენომენოლოგიური კვლევა (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Ellis, Gaillard, Nanopoulos)</a:t>
                </a:r>
                <a:endParaRPr kumimoji="0" lang="ka-GE" altLang="en-US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kumimoji="0" lang="en-US" altLang="en-US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r>
                  <a:rPr kumimoji="0" lang="ka-GE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Times New Roman" panose="02020603050405020304" pitchFamily="18" charset="0"/>
                  </a:rPr>
                  <a:t>პრობლემა: უცნობი მასა</a:t>
                </a:r>
                <a:r>
                  <a:rPr kumimoji="0" lang="ka-GE" altLang="en-US" sz="2400" b="1" i="0" u="none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ka-GE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altLang="en-US" sz="24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altLang="en-US" sz="24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b>
                        <m:r>
                          <a:rPr kumimoji="0" lang="en-US" altLang="en-US" sz="24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𝐇</m:t>
                        </m:r>
                      </m:sub>
                    </m:sSub>
                  </m:oMath>
                </a14:m>
                <a:endParaRPr kumimoji="0" lang="ka-GE" altLang="en-US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kumimoji="0" lang="en-US" altLang="en-US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:r>
                  <a:rPr kumimoji="0" lang="ka-GE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Times New Roman" panose="02020603050405020304" pitchFamily="18" charset="0"/>
                  </a:rPr>
                  <a:t>თეორიული შეზღუდვები: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altLang="en-US" sz="2400" b="1" i="1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altLang="en-US" sz="24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b>
                        <m:r>
                          <a:rPr kumimoji="0" lang="en-US" altLang="en-US" sz="24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𝐇</m:t>
                        </m:r>
                      </m:sub>
                    </m:sSub>
                  </m:oMath>
                </a14:m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&lt; 1</a:t>
                </a:r>
                <a:r>
                  <a:rPr kumimoji="0" lang="ka-GE" altLang="en-US" sz="2400" b="1" i="0" u="none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TeV (</a:t>
                </a:r>
                <a:r>
                  <a:rPr kumimoji="0" lang="ka-GE" altLang="en-US" sz="2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Times New Roman" panose="02020603050405020304" pitchFamily="18" charset="0"/>
                  </a:rPr>
                  <a:t>უნიტარობის პირობა)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tabLst/>
                </a:pPr>
                <a:endParaRPr kumimoji="0" lang="en-US" alt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4" name="Rectang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 bwMode="auto">
              <a:xfrm>
                <a:off x="294441" y="1319917"/>
                <a:ext cx="11287539" cy="2169825"/>
              </a:xfrm>
              <a:prstGeom prst="rect">
                <a:avLst/>
              </a:prstGeom>
              <a:blipFill>
                <a:blip r:embed="rId2"/>
                <a:stretch>
                  <a:fillRect l="-810" t="-4507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41" y="3291840"/>
            <a:ext cx="7349656" cy="356616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7828240" y="3577206"/>
                <a:ext cx="4110099" cy="12223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a-GE" dirty="0" smtClean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ka-GE" sz="2400" b="1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a-GE" sz="2400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ka-GE" sz="2400" b="1" i="1" smtClean="0">
                            <a:latin typeface="Cambria Math" panose="02040503050406030204" pitchFamily="18" charset="0"/>
                          </a:rPr>
                          <m:t>𝑯</m:t>
                        </m:r>
                      </m:sub>
                      <m:sup>
                        <m:r>
                          <a:rPr lang="ka-GE" sz="24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bSup>
                    <m:r>
                      <a:rPr lang="ka-GE" sz="24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ka-GE" sz="2400" b="1" i="1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ka-GE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𝝀</m:t>
                    </m:r>
                    <m:sSup>
                      <m:sSupPr>
                        <m:ctrlPr>
                          <a:rPr lang="en-US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𝝊</m:t>
                        </m:r>
                      </m:e>
                      <m:sup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ka-GE" sz="2400" b="1" dirty="0" smtClean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ka-GE" sz="2400" b="1" i="1" dirty="0" smtClean="0">
                        <a:ea typeface="Cambria Math" panose="02040503050406030204" pitchFamily="18" charset="0"/>
                      </a:rPr>
                      <m:t>⇒ </m:t>
                    </m:r>
                    <m:r>
                      <a:rPr lang="ka-GE" sz="2400" b="1" i="1" dirty="0" smtClean="0">
                        <a:ea typeface="Cambria Math" panose="02040503050406030204" pitchFamily="18" charset="0"/>
                      </a:rPr>
                      <m:t>𝝀</m:t>
                    </m:r>
                    <m:r>
                      <a:rPr lang="ka-GE" sz="2400" b="1" i="1" dirty="0" smtClean="0">
                        <a:ea typeface="Cambria Math" panose="02040503050406030204" pitchFamily="18" charset="0"/>
                      </a:rPr>
                      <m:t>≈</m:t>
                    </m:r>
                    <m:r>
                      <a:rPr lang="ka-GE" sz="2400" b="1" i="1" dirty="0" smtClean="0">
                        <a:ea typeface="Cambria Math" panose="02040503050406030204" pitchFamily="18" charset="0"/>
                      </a:rPr>
                      <m:t>𝟎</m:t>
                    </m:r>
                    <m:r>
                      <a:rPr lang="ka-GE" sz="2400" b="1" i="1" dirty="0" smtClean="0">
                        <a:ea typeface="Cambria Math" panose="02040503050406030204" pitchFamily="18" charset="0"/>
                      </a:rPr>
                      <m:t>.</m:t>
                    </m:r>
                    <m:r>
                      <a:rPr lang="ka-GE" sz="2400" b="1" i="1" dirty="0" smtClean="0">
                        <a:ea typeface="Cambria Math" panose="02040503050406030204" pitchFamily="18" charset="0"/>
                      </a:rPr>
                      <m:t>𝟏𝟑</m:t>
                    </m:r>
                    <m:r>
                      <a:rPr lang="ka-GE" sz="2400" b="1" i="1" dirty="0" smtClean="0"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ka-GE" sz="2400" b="1" i="1" dirty="0" smtClean="0">
                  <a:ea typeface="Cambria Math" panose="02040503050406030204" pitchFamily="18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sz="2400" b="1" i="1" dirty="0" smtClean="0"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ka-GE" sz="2400" b="1" dirty="0" smtClean="0"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ka-GE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თვით-ბმის კონსტანტა - </a:t>
                </a:r>
                <a:r>
                  <a:rPr lang="el-GR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λ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8240" y="3577206"/>
                <a:ext cx="4110099" cy="1222386"/>
              </a:xfrm>
              <a:prstGeom prst="rect">
                <a:avLst/>
              </a:prstGeom>
              <a:blipFill>
                <a:blip r:embed="rId4"/>
                <a:stretch>
                  <a:fillRect l="-2226" b="-11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7813964" y="3489742"/>
            <a:ext cx="3768016" cy="69865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65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245522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lang="ka-GE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წარმოქმნის მექანიზმები </a:t>
            </a:r>
            <a:r>
              <a:rPr lang="en-US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LHC-</a:t>
            </a:r>
            <a:r>
              <a:rPr lang="ka-GE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ზე</a:t>
            </a:r>
            <a:endParaRPr lang="en-US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33900" y="1494430"/>
            <a:ext cx="8560741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ka-GE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Gluon Fusion (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ggF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ka-GE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0" lang="ka-GE" altLang="en-US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ყველაზე მაღალი განივკვეთი</a:t>
            </a:r>
            <a:endParaRPr kumimoji="0" lang="ka-GE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ka-GE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lang="ka-GE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Vector Boson Fusion (VBF) </a:t>
            </a:r>
            <a:r>
              <a:rPr kumimoji="0" lang="ka-GE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დამატებითი ორი ნაკადი (jets)</a:t>
            </a:r>
            <a:endParaRPr kumimoji="0" lang="ka-GE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ka-GE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ka-GE" altLang="en-US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WH/ZH და ttH პროცესები</a:t>
            </a:r>
          </a:p>
        </p:txBody>
      </p:sp>
      <p:pic>
        <p:nvPicPr>
          <p:cNvPr id="7177" name="Picture 9" descr="Higgs Production and Decay Channels | Energy Blo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047" y="2593439"/>
            <a:ext cx="6493953" cy="310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33900" y="3739994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a-GE" sz="2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წარმოქმნა ხდება პროტონების შიგნით არსებული გლუონებისა და 'ზღვის კვარკების' (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 Quarks) </a:t>
            </a:r>
            <a:r>
              <a:rPr lang="ka-GE" sz="2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ხარჯზე.</a:t>
            </a:r>
          </a:p>
          <a:p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Gluon Fusion-</a:t>
            </a:r>
            <a:r>
              <a:rPr lang="ka-GE" sz="2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ის დროს ჰიგსი პირდაპირ გლუონებიდან კი არ იბადება, არამედ ვირტუალური ტოპ ან ბოთომ კვარკების მარყუჟის (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Loop) </a:t>
            </a:r>
            <a:r>
              <a:rPr lang="ka-GE" sz="2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მეშვეობით</a:t>
            </a:r>
            <a:endParaRPr lang="en-US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025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0" y="0"/>
                <a:ext cx="12192000" cy="1161752"/>
              </a:xfrm>
              <a:solidFill>
                <a:srgbClr val="002060"/>
              </a:solidFill>
            </p:spPr>
            <p:txBody>
              <a:bodyPr/>
              <a:lstStyle/>
              <a:p>
                <a:pPr algn="ctr"/>
                <a:r>
                  <a:rPr lang="ka-GE" b="1" dirty="0" smtClean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rPr>
                  <a:t>„ოქროს არხი“: </a:t>
                </a:r>
                <a:r>
                  <a:rPr lang="en-US" b="1" dirty="0" smtClean="0">
                    <a:solidFill>
                      <a:schemeClr val="accent4">
                        <a:lumMod val="20000"/>
                        <a:lumOff val="8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b="1" dirty="0">
                    <a:solidFill>
                      <a:schemeClr val="accent4">
                        <a:lumMod val="20000"/>
                        <a:lumOff val="80000"/>
                      </a:schemeClr>
                    </a:solidFill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b="1" dirty="0">
                    <a:solidFill>
                      <a:schemeClr val="accent4">
                        <a:lumMod val="20000"/>
                        <a:lumOff val="8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ZZ*</a:t>
                </a:r>
                <a:r>
                  <a:rPr lang="en-US" b="1" dirty="0" smtClean="0">
                    <a:solidFill>
                      <a:schemeClr val="accent4">
                        <a:lumMod val="20000"/>
                        <a:lumOff val="8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b="1" dirty="0" smtClean="0">
                    <a:solidFill>
                      <a:schemeClr val="accent4">
                        <a:lumMod val="20000"/>
                        <a:lumOff val="8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4l</a:t>
                </a:r>
                <a:endParaRPr lang="en-US" b="1" dirty="0">
                  <a:solidFill>
                    <a:schemeClr val="accent4">
                      <a:lumMod val="20000"/>
                      <a:lumOff val="8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0" y="0"/>
                <a:ext cx="12192000" cy="1161752"/>
              </a:xfrm>
              <a:blipFill>
                <a:blip r:embed="rId2"/>
                <a:stretch>
                  <a:fillRect b="-52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3367" y="1253131"/>
                <a:ext cx="10515600" cy="4351338"/>
              </a:xfrm>
            </p:spPr>
            <p:txBody>
              <a:bodyPr>
                <a:normAutofit/>
              </a:bodyPr>
              <a:lstStyle/>
              <a:p>
                <a:r>
                  <a:rPr lang="ka-GE" sz="2400" b="1" dirty="0" smtClean="0">
                    <a:cs typeface="Times New Roman" panose="02020603050405020304" pitchFamily="18" charset="0"/>
                  </a:rPr>
                  <a:t>დაშლის ალბათობა (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Branching Ratio)</a:t>
                </a:r>
              </a:p>
              <a:p>
                <a:r>
                  <a:rPr lang="ka-GE" sz="2400" b="1" dirty="0" smtClean="0">
                    <a:cs typeface="Times New Roman" panose="02020603050405020304" pitchFamily="18" charset="0"/>
                  </a:rPr>
                  <a:t>სუფთა სიგნალი (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High S/B ratio)</a:t>
                </a:r>
              </a:p>
              <a:p>
                <a:r>
                  <a:rPr lang="ka-GE" sz="2400" b="1" dirty="0" smtClean="0">
                    <a:cs typeface="Times New Roman" panose="02020603050405020304" pitchFamily="18" charset="0"/>
                  </a:rPr>
                  <a:t>ინვარიანტული მასის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𝒍</m:t>
                        </m:r>
                      </m:sub>
                    </m:sSub>
                  </m:oMath>
                </a14:m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ka-GE" sz="2400" b="1" dirty="0" smtClean="0">
                    <a:cs typeface="Times New Roman" panose="02020603050405020304" pitchFamily="18" charset="0"/>
                  </a:rPr>
                  <a:t>რეკონსტრუქცია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3367" y="1253131"/>
                <a:ext cx="10515600" cy="4351338"/>
              </a:xfrm>
              <a:blipFill>
                <a:blip r:embed="rId3"/>
                <a:stretch>
                  <a:fillRect l="-812" t="-21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1321" y="1253131"/>
            <a:ext cx="2509187" cy="16087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367" y="2902937"/>
            <a:ext cx="4810539" cy="31210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7524" y="1253131"/>
            <a:ext cx="1968730" cy="4477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2682" y="1821018"/>
            <a:ext cx="3188639" cy="13809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61301" y="3198721"/>
            <a:ext cx="6294977" cy="35536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6323278"/>
            <a:ext cx="2279368" cy="4290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08636" y="6364869"/>
            <a:ext cx="2809542" cy="40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378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92105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lang="ka-GE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მონაცემთა შერჩევა</a:t>
            </a:r>
            <a:endParaRPr lang="en-US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092106"/>
                <a:ext cx="7036591" cy="5707273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ka-GE" sz="2400" b="1" dirty="0" smtClean="0">
                    <a:solidFill>
                      <a:srgbClr val="00B050"/>
                    </a:solidFill>
                    <a:cs typeface="Times New Roman" panose="02020603050405020304" pitchFamily="18" charset="0"/>
                  </a:rPr>
                  <a:t>რადგან ჰიგსი არის125</a:t>
                </a:r>
                <a:r>
                  <a:rPr lang="en-US" sz="24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GeV</a:t>
                </a:r>
                <a:r>
                  <a:rPr lang="ka-GE" sz="2400" b="1" dirty="0" smtClean="0">
                    <a:solidFill>
                      <a:srgbClr val="00B050"/>
                    </a:solidFill>
                    <a:cs typeface="Times New Roman" panose="02020603050405020304" pitchFamily="18" charset="0"/>
                  </a:rPr>
                  <a:t>, ის ორ რეალურ </a:t>
                </a:r>
                <a:r>
                  <a:rPr lang="en-US" sz="24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 </a:t>
                </a:r>
                <a:r>
                  <a:rPr lang="ka-GE" sz="2400" b="1" dirty="0" smtClean="0">
                    <a:solidFill>
                      <a:srgbClr val="00B050"/>
                    </a:solidFill>
                    <a:cs typeface="Times New Roman" panose="02020603050405020304" pitchFamily="18" charset="0"/>
                  </a:rPr>
                  <a:t>ბოზონად (</a:t>
                </a:r>
                <a:r>
                  <a:rPr lang="en-US" sz="24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4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91 = 182 GeV) </a:t>
                </a:r>
                <a:r>
                  <a:rPr lang="ka-GE" sz="2400" b="1" dirty="0" smtClean="0">
                    <a:solidFill>
                      <a:srgbClr val="00B050"/>
                    </a:solidFill>
                    <a:cs typeface="Times New Roman" panose="02020603050405020304" pitchFamily="18" charset="0"/>
                  </a:rPr>
                  <a:t>ვერ დაიშლება. ამიტომ კოდში ვწერთ ალგორითმს: ლეპტონების იმ წყვილს, რომლის მასა ყველაზე ახლოსაა რეალურ </a:t>
                </a:r>
                <a:r>
                  <a:rPr lang="en-US" sz="24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Z-</a:t>
                </a:r>
                <a:r>
                  <a:rPr lang="ka-GE" sz="2400" b="1" dirty="0" smtClean="0">
                    <a:solidFill>
                      <a:srgbClr val="00B050"/>
                    </a:solidFill>
                    <a:cs typeface="Times New Roman" panose="02020603050405020304" pitchFamily="18" charset="0"/>
                  </a:rPr>
                  <a:t>თან, ვარქმევთ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𝒁</m:t>
                        </m:r>
                      </m:e>
                      <m:sub>
                        <m:r>
                          <a:rPr lang="ka-GE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4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ka-GE" sz="2400" b="1" dirty="0" smtClean="0">
                    <a:solidFill>
                      <a:srgbClr val="00B050"/>
                    </a:solidFill>
                    <a:cs typeface="Times New Roman" panose="02020603050405020304" pitchFamily="18" charset="0"/>
                  </a:rPr>
                  <a:t>ს (</a:t>
                </a:r>
                <a:r>
                  <a:rPr lang="en-US" sz="24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On-shell), </a:t>
                </a:r>
                <a:r>
                  <a:rPr lang="ka-GE" sz="2400" b="1" dirty="0" smtClean="0">
                    <a:solidFill>
                      <a:srgbClr val="00B050"/>
                    </a:solidFill>
                    <a:cs typeface="Times New Roman" panose="02020603050405020304" pitchFamily="18" charset="0"/>
                  </a:rPr>
                  <a:t>ხოლო დარჩენილ წყვილს </a:t>
                </a:r>
                <a:r>
                  <a:rPr lang="en-US" sz="24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ka-GE" sz="2400" b="1" dirty="0" smtClean="0">
                    <a:solidFill>
                      <a:srgbClr val="00B050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𝒁</m:t>
                        </m:r>
                      </m:e>
                      <m:sub>
                        <m:r>
                          <a:rPr lang="ka-GE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/</m:t>
                    </m:r>
                  </m:oMath>
                </a14:m>
                <a:r>
                  <a:rPr lang="en-US" sz="24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Z*-</a:t>
                </a:r>
                <a:r>
                  <a:rPr lang="ka-GE" sz="2400" b="1" dirty="0" smtClean="0">
                    <a:solidFill>
                      <a:srgbClr val="00B050"/>
                    </a:solidFill>
                    <a:cs typeface="Times New Roman" panose="02020603050405020304" pitchFamily="18" charset="0"/>
                  </a:rPr>
                  <a:t>ს (</a:t>
                </a:r>
                <a:r>
                  <a:rPr lang="en-US" sz="2400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Virtual/Off-shell)</a:t>
                </a:r>
              </a:p>
              <a:p>
                <a:pPr marL="0" indent="0">
                  <a:buNone/>
                </a:pPr>
                <a:r>
                  <a:rPr lang="ka-GE" sz="2400" b="1" dirty="0" smtClean="0">
                    <a:solidFill>
                      <a:srgbClr val="0070C0"/>
                    </a:solidFill>
                    <a:cs typeface="Times New Roman" panose="02020603050405020304" pitchFamily="18" charset="0"/>
                  </a:rPr>
                  <a:t>ლეპტონების იერარქია</a:t>
                </a:r>
                <a:r>
                  <a:rPr lang="en-US" sz="2400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ka-GE" sz="2400" b="1" dirty="0" smtClean="0">
                    <a:solidFill>
                      <a:srgbClr val="0070C0"/>
                    </a:solidFill>
                    <a:cs typeface="Times New Roman" panose="02020603050405020304" pitchFamily="18" charset="0"/>
                  </a:rPr>
                  <a:t>გვაქვს წამყვანი</a:t>
                </a:r>
                <a:r>
                  <a:rPr lang="en-US" sz="2400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ka-GE" sz="2400" b="1" dirty="0" smtClean="0">
                    <a:solidFill>
                      <a:srgbClr val="0070C0"/>
                    </a:solidFill>
                    <a:cs typeface="Times New Roman" panose="02020603050405020304" pitchFamily="18" charset="0"/>
                  </a:rPr>
                  <a:t>და ბოლო</a:t>
                </a:r>
                <a:r>
                  <a:rPr lang="en-US" sz="2400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ka-GE" sz="2400" b="1" dirty="0" smtClean="0">
                    <a:solidFill>
                      <a:srgbClr val="0070C0"/>
                    </a:solidFill>
                    <a:cs typeface="Times New Roman" panose="02020603050405020304" pitchFamily="18" charset="0"/>
                  </a:rPr>
                  <a:t>ლეპტონები.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b="1" i="1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b="1" i="1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  <m:t>𝒍</m:t>
                        </m:r>
                      </m:e>
                      <m:sub>
                        <m:r>
                          <a:rPr lang="ka-GE" sz="2400" b="1" i="1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2400" b="1" dirty="0" smtClean="0">
                    <a:solidFill>
                      <a:srgbClr val="FFC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ka-GE" sz="2400" b="1" dirty="0" smtClean="0">
                    <a:solidFill>
                      <a:srgbClr val="FFC000"/>
                    </a:solidFill>
                    <a:cs typeface="Times New Roman" panose="02020603050405020304" pitchFamily="18" charset="0"/>
                  </a:rPr>
                  <a:t>ის იმპულსი ხშირად ძალიან დაბალია (5-10 </a:t>
                </a:r>
                <a:r>
                  <a:rPr lang="en-US" sz="2400" b="1" dirty="0" smtClean="0">
                    <a:solidFill>
                      <a:srgbClr val="FFC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GeV), </a:t>
                </a:r>
                <a:r>
                  <a:rPr lang="ka-GE" sz="2400" b="1" dirty="0" smtClean="0">
                    <a:solidFill>
                      <a:srgbClr val="0070C0"/>
                    </a:solidFill>
                    <a:cs typeface="Times New Roman" panose="02020603050405020304" pitchFamily="18" charset="0"/>
                  </a:rPr>
                  <a:t>ამიტომ ფილტრების (</a:t>
                </a:r>
                <a:r>
                  <a:rPr lang="en-US" sz="2400" b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Cuts) </a:t>
                </a:r>
                <a:r>
                  <a:rPr lang="ka-GE" sz="2400" b="1" dirty="0" smtClean="0">
                    <a:solidFill>
                      <a:srgbClr val="0070C0"/>
                    </a:solidFill>
                    <a:cs typeface="Times New Roman" panose="02020603050405020304" pitchFamily="18" charset="0"/>
                  </a:rPr>
                  <a:t>ზედმეტად აგრესიული გაზრდა სიგნალს „მოკლავს“</a:t>
                </a:r>
                <a:endParaRPr lang="en-US" sz="2400" b="1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ka-GE" sz="2400" b="1" dirty="0" smtClean="0">
                    <a:solidFill>
                      <a:srgbClr val="FF00FF"/>
                    </a:solidFill>
                    <a:cs typeface="Times New Roman" panose="02020603050405020304" pitchFamily="18" charset="0"/>
                  </a:rPr>
                  <a:t>ეფექტურობა</a:t>
                </a:r>
                <a:r>
                  <a:rPr lang="en-US" sz="2400" b="1" dirty="0" smtClean="0">
                    <a:solidFill>
                      <a:srgbClr val="FF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ka-GE" sz="2400" b="1" dirty="0" smtClean="0">
                    <a:solidFill>
                      <a:srgbClr val="FF00FF"/>
                    </a:solidFill>
                    <a:cs typeface="Times New Roman" panose="02020603050405020304" pitchFamily="18" charset="0"/>
                  </a:rPr>
                  <a:t>მუონების აღდგენის </a:t>
                </a:r>
                <a:r>
                  <a:rPr lang="ka-GE" sz="2400" b="1" dirty="0" smtClean="0">
                    <a:solidFill>
                      <a:srgbClr val="FF00FF"/>
                    </a:solidFill>
                    <a:cs typeface="Times New Roman" panose="02020603050405020304" pitchFamily="18" charset="0"/>
                  </a:rPr>
                  <a:t>ეფექტურობა(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b="1" i="1" smtClean="0">
                            <a:solidFill>
                              <a:srgbClr val="FF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b="1" i="1" smtClean="0">
                            <a:solidFill>
                              <a:srgbClr val="FF00FF"/>
                            </a:solidFill>
                            <a:latin typeface="Cambria Math" panose="02040503050406030204" pitchFamily="18" charset="0"/>
                          </a:rPr>
                          <m:t>𝜺</m:t>
                        </m:r>
                      </m:e>
                      <m:sub>
                        <m:r>
                          <a:rPr lang="ka-GE" sz="2400" b="1" i="1" smtClean="0">
                            <a:solidFill>
                              <a:srgbClr val="FF00FF"/>
                            </a:solidFill>
                            <a:latin typeface="Cambria Math" panose="02040503050406030204" pitchFamily="18" charset="0"/>
                          </a:rPr>
                          <m:t>𝝁</m:t>
                        </m:r>
                      </m:sub>
                    </m:sSub>
                    <m:r>
                      <a:rPr lang="ka-GE" sz="2400" b="1" i="1" smtClean="0">
                        <a:solidFill>
                          <a:srgbClr val="FF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sz="2400" b="1" dirty="0" smtClean="0">
                    <a:solidFill>
                      <a:srgbClr val="FF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90-95%) </a:t>
                </a:r>
                <a:r>
                  <a:rPr lang="ka-GE" sz="2400" b="1" dirty="0" smtClean="0">
                    <a:solidFill>
                      <a:srgbClr val="FF00FF"/>
                    </a:solidFill>
                    <a:cs typeface="Times New Roman" panose="02020603050405020304" pitchFamily="18" charset="0"/>
                  </a:rPr>
                  <a:t>ბევრად მაღალია, ვიდრე ელექტრონების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b="1" i="1" smtClean="0">
                            <a:solidFill>
                              <a:srgbClr val="FF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b="1" i="1" smtClean="0">
                            <a:solidFill>
                              <a:srgbClr val="FF00FF"/>
                            </a:solidFill>
                            <a:latin typeface="Cambria Math" panose="02040503050406030204" pitchFamily="18" charset="0"/>
                          </a:rPr>
                          <m:t>𝜺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FF"/>
                            </a:solidFill>
                            <a:latin typeface="Cambria Math" panose="02040503050406030204" pitchFamily="18" charset="0"/>
                          </a:rPr>
                          <m:t>𝒆</m:t>
                        </m:r>
                      </m:sub>
                    </m:sSub>
                    <m:r>
                      <a:rPr lang="ka-GE" sz="2400" b="1" i="1" smtClean="0">
                        <a:solidFill>
                          <a:srgbClr val="FF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sz="2400" b="1" dirty="0" smtClean="0">
                    <a:solidFill>
                      <a:srgbClr val="FF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smtClean="0">
                    <a:solidFill>
                      <a:srgbClr val="FF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50-80%), </a:t>
                </a:r>
                <a:r>
                  <a:rPr lang="ka-GE" sz="2400" b="1" dirty="0" smtClean="0">
                    <a:solidFill>
                      <a:srgbClr val="FF00FF"/>
                    </a:solidFill>
                    <a:cs typeface="Times New Roman" panose="02020603050405020304" pitchFamily="18" charset="0"/>
                  </a:rPr>
                  <a:t>რადგან ელექტრონები კალორიმეტრში ხმაურს ქმნიან, მუონები კი მთელ დეტექტორს სუფთად გადიან</a:t>
                </a:r>
                <a:endParaRPr lang="en-US" sz="2400" b="1" dirty="0" smtClean="0">
                  <a:solidFill>
                    <a:srgbClr val="FF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092106"/>
                <a:ext cx="7036591" cy="5707273"/>
              </a:xfrm>
              <a:blipFill>
                <a:blip r:embed="rId2"/>
                <a:stretch>
                  <a:fillRect l="-1300" t="-1603" r="-607" b="-14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3"/>
          <a:srcRect l="839" r="1025"/>
          <a:stretch/>
        </p:blipFill>
        <p:spPr>
          <a:xfrm>
            <a:off x="6575729" y="4198490"/>
            <a:ext cx="5616271" cy="2180528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6591" y="1194534"/>
            <a:ext cx="5102399" cy="275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008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84744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lang="ka-GE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ფონური პროცესები და „ხმაურის“ მოცილება</a:t>
            </a:r>
            <a:endParaRPr lang="ka-GE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184745"/>
                <a:ext cx="12192000" cy="4351338"/>
              </a:xfrm>
            </p:spPr>
            <p:txBody>
              <a:bodyPr>
                <a:normAutofit/>
              </a:bodyPr>
              <a:lstStyle/>
              <a:p>
                <a:pPr>
                  <a:buFont typeface="Wingdings" panose="05000000000000000000" pitchFamily="2" charset="2"/>
                  <a:buChar char="§"/>
                </a:pP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Irreducible background: pp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ZZ* (Continuum)</a:t>
                </a:r>
                <a:endParaRPr lang="ka-GE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ka-GE" sz="2400" dirty="0" smtClean="0">
                    <a:cs typeface="Times New Roman" panose="02020603050405020304" pitchFamily="18" charset="0"/>
                  </a:rPr>
                  <a:t>ეს არის პროცესი, როდესაც პროტონების შეჯახებისას პირდაპირ იბადება ორი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 </a:t>
                </a:r>
                <a:r>
                  <a:rPr lang="ka-GE" sz="2400" dirty="0" smtClean="0">
                    <a:cs typeface="Times New Roman" panose="02020603050405020304" pitchFamily="18" charset="0"/>
                  </a:rPr>
                  <a:t>ბოზონი (ჰიგსის გარეშე) და იშლება 4 ლეპტონად. მას „გადაულახავ“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ka-GE" sz="2400" dirty="0" smtClean="0">
                    <a:cs typeface="Times New Roman" panose="02020603050405020304" pitchFamily="18" charset="0"/>
                  </a:rPr>
                  <a:t>ფონს ეძახიან, რადგან საბოლოო მდგომარეობა იდენტურია. მისი მოცილება მხოლოდ ინვარიანტული მასის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ka-GE" sz="2400" dirty="0" smtClean="0">
                    <a:cs typeface="Times New Roman" panose="02020603050405020304" pitchFamily="18" charset="0"/>
                  </a:rPr>
                  <a:t>ვიწრო ფანჯრით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ka-GE" sz="2400" dirty="0" smtClean="0">
                    <a:cs typeface="Times New Roman" panose="02020603050405020304" pitchFamily="18" charset="0"/>
                  </a:rPr>
                  <a:t>არის შესაძლებელი.</a:t>
                </a:r>
              </a:p>
              <a:p>
                <a:pPr>
                  <a:buFont typeface="Wingdings" panose="05000000000000000000" pitchFamily="2" charset="2"/>
                  <a:buChar char="§"/>
                </a:pP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Reducible background: Z+jets, tt</a:t>
                </a:r>
                <a:endParaRPr lang="ka-GE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ka-GE" sz="2400" dirty="0" smtClean="0">
                    <a:cs typeface="Times New Roman" panose="02020603050405020304" pitchFamily="18" charset="0"/>
                  </a:rPr>
                  <a:t>აქ იბადება მხოლოდ 2 ნამდვილი ლეპტონი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 </a:t>
                </a:r>
                <a:r>
                  <a:rPr lang="ka-GE" sz="2400" dirty="0" smtClean="0">
                    <a:cs typeface="Times New Roman" panose="02020603050405020304" pitchFamily="18" charset="0"/>
                  </a:rPr>
                  <a:t>ბოზონიდან, ხოლო დანარჩენი ორი არის ე.წ. „ყალბი ლეპტონი“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ka-GE" sz="2400" dirty="0" smtClean="0">
                    <a:cs typeface="Times New Roman" panose="02020603050405020304" pitchFamily="18" charset="0"/>
                  </a:rPr>
                  <a:t>რომლებიც მოდიან ჰადრონული ნაკადებიდან (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Jets) </a:t>
                </a:r>
                <a:r>
                  <a:rPr lang="ka-GE" sz="2400" dirty="0" smtClean="0">
                    <a:cs typeface="Times New Roman" panose="02020603050405020304" pitchFamily="18" charset="0"/>
                  </a:rPr>
                  <a:t>ან მძიმე კვარკების დაშლიდან</a:t>
                </a:r>
              </a:p>
              <a:p>
                <a:pPr>
                  <a:buFont typeface="Wingdings" panose="05000000000000000000" pitchFamily="2" charset="2"/>
                  <a:buChar char="§"/>
                </a:pPr>
                <a:r>
                  <a:rPr lang="ka-GE" sz="2400" b="1" dirty="0" smtClean="0">
                    <a:cs typeface="Times New Roman" panose="02020603050405020304" pitchFamily="18" charset="0"/>
                  </a:rPr>
                  <a:t>მონტე-კარლო სიმულაციების როლი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184745"/>
                <a:ext cx="12192000" cy="4351338"/>
              </a:xfrm>
              <a:blipFill>
                <a:blip r:embed="rId2"/>
                <a:stretch>
                  <a:fillRect l="-750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7537" y="4277803"/>
            <a:ext cx="5474533" cy="258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101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0693"/>
            <a:ext cx="12192000" cy="1139139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lang="ka-GE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შედეგები და სტატისტიკა</a:t>
            </a:r>
            <a:endParaRPr lang="en-US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7464" y="1352159"/>
                <a:ext cx="10515600" cy="4351338"/>
              </a:xfrm>
            </p:spPr>
            <p:txBody>
              <a:bodyPr>
                <a:normAutofit/>
              </a:bodyPr>
              <a:lstStyle/>
              <a:p>
                <a:pPr>
                  <a:buFont typeface="Wingdings" panose="05000000000000000000" pitchFamily="2" charset="2"/>
                  <a:buChar char="ü"/>
                </a:pPr>
                <a:r>
                  <a:rPr lang="ka-GE" sz="2400" b="1" dirty="0" smtClean="0">
                    <a:cs typeface="Times New Roman" panose="02020603050405020304" pitchFamily="18" charset="0"/>
                  </a:rPr>
                  <a:t>სიცოცლის ხანგრძლივობა </a:t>
                </a:r>
                <a14:m>
                  <m:oMath xmlns:m="http://schemas.openxmlformats.org/officeDocument/2006/math">
                    <m:r>
                      <a:rPr lang="ka-GE" sz="2400" b="1" i="1" smtClean="0"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𝝉</m:t>
                    </m:r>
                    <m:r>
                      <a:rPr lang="ka-GE" sz="2400" b="1" i="1" smtClean="0"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ka-GE" sz="2400" b="1" i="1" smtClean="0"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ka-GE" sz="2400" b="1" i="1" smtClean="0"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ka-GE" sz="2400" b="1" i="1" smtClean="0"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𝟔</m:t>
                    </m:r>
                    <m:r>
                      <a:rPr lang="ka-GE" sz="2400" b="1" i="1" smtClean="0"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  <m:sSup>
                      <m:sSupPr>
                        <m:ctrlPr>
                          <a:rPr lang="ka-GE" sz="2400" b="1" i="1" smtClean="0"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ka-GE" sz="2400" b="1" i="1" smtClean="0"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𝟏𝟎</m:t>
                        </m:r>
                      </m:e>
                      <m:sup>
                        <m:r>
                          <a:rPr lang="ka-GE" sz="2400" b="1" i="1" smtClean="0"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ka-GE" sz="2400" b="1" i="1" smtClean="0"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𝟐𝟐</m:t>
                        </m:r>
                      </m:sup>
                    </m:sSup>
                  </m:oMath>
                </a14:m>
                <a:r>
                  <a:rPr lang="ka-GE" sz="2400" b="1" dirty="0" smtClean="0">
                    <a:cs typeface="Times New Roman" panose="02020603050405020304" pitchFamily="18" charset="0"/>
                  </a:rPr>
                  <a:t>წმ</a:t>
                </a: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ka-GE" sz="2400" b="1" dirty="0" smtClean="0">
                    <a:cs typeface="Times New Roman" panose="02020603050405020304" pitchFamily="18" charset="0"/>
                  </a:rPr>
                  <a:t>5</a:t>
                </a:r>
                <a:r>
                  <a:rPr lang="el-GR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σ</a:t>
                </a:r>
                <a:r>
                  <a:rPr lang="ka-GE" sz="2400" b="1" dirty="0">
                    <a:cs typeface="Times New Roman" panose="02020603050405020304" pitchFamily="18" charset="0"/>
                  </a:rPr>
                  <a:t> </a:t>
                </a:r>
                <a:r>
                  <a:rPr lang="ka-GE" sz="2400" b="1" dirty="0" smtClean="0">
                    <a:cs typeface="Times New Roman" panose="02020603050405020304" pitchFamily="18" charset="0"/>
                  </a:rPr>
                  <a:t>-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ka-GE" sz="2400" b="1" dirty="0" smtClean="0">
                    <a:cs typeface="Times New Roman" panose="02020603050405020304" pitchFamily="18" charset="0"/>
                  </a:rPr>
                  <a:t>აღმოჩენის სტანდარტი</a:t>
                </a:r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ka-GE" sz="2400" b="1" dirty="0" smtClean="0">
                    <a:cs typeface="Times New Roman" panose="02020603050405020304" pitchFamily="18" charset="0"/>
                  </a:rPr>
                  <a:t>მასის გაზომვა: 125.09 </a:t>
                </a:r>
                <a14:m>
                  <m:oMath xmlns:m="http://schemas.openxmlformats.org/officeDocument/2006/math">
                    <m:r>
                      <a:rPr lang="ka-GE" sz="2400" b="1" i="1" smtClean="0">
                        <a:ea typeface="Cambria Math" panose="02040503050406030204" pitchFamily="18" charset="0"/>
                      </a:rPr>
                      <m:t>±</m:t>
                    </m:r>
                  </m:oMath>
                </a14:m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0.24 GeV</a:t>
                </a: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ka-GE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აღმოჩენა -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2012 </a:t>
                </a:r>
                <a:r>
                  <a:rPr lang="ka-GE" sz="2400" b="1" dirty="0" smtClean="0">
                    <a:cs typeface="Times New Roman" panose="02020603050405020304" pitchFamily="18" charset="0"/>
                  </a:rPr>
                  <a:t>წლის 4 ივლისი</a:t>
                </a: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ka-GE" sz="2400" b="1" dirty="0" smtClean="0">
                    <a:cs typeface="Times New Roman" panose="02020603050405020304" pitchFamily="18" charset="0"/>
                  </a:rPr>
                  <a:t>ნობელის პრემია -2013წ.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7464" y="1352159"/>
                <a:ext cx="10515600" cy="4351338"/>
              </a:xfrm>
              <a:blipFill>
                <a:blip r:embed="rId2"/>
                <a:stretch>
                  <a:fillRect l="-754" t="-15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7144" y="1832530"/>
            <a:ext cx="6992693" cy="36069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115" y="3859543"/>
            <a:ext cx="4871029" cy="283470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32195" y="6232584"/>
            <a:ext cx="50754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François Englert</a:t>
            </a:r>
            <a:r>
              <a:rPr lang="en-US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&amp; </a:t>
            </a:r>
            <a:r>
              <a:rPr lang="en-US" sz="24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Peter W. Higgs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392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208598"/>
          </a:xfrm>
          <a:solidFill>
            <a:srgbClr val="0070C0"/>
          </a:solidFill>
        </p:spPr>
        <p:txBody>
          <a:bodyPr>
            <a:normAutofit fontScale="90000"/>
          </a:bodyPr>
          <a:lstStyle/>
          <a:p>
            <a:pPr algn="ctr"/>
            <a:r>
              <a:rPr lang="ka-GE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დასკვნა და სტანდარტული მოდელის მომავალი</a:t>
            </a:r>
            <a:endParaRPr lang="en-US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9" y="1459864"/>
            <a:ext cx="6765897" cy="49488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a-GE" sz="3200" b="1" dirty="0" smtClean="0"/>
              <a:t>რა შეცვალა ჰიგსმა?</a:t>
            </a:r>
          </a:p>
          <a:p>
            <a:pPr marL="0" indent="0">
              <a:buNone/>
            </a:pPr>
            <a:r>
              <a:rPr lang="ka-GE" b="1" dirty="0" smtClean="0"/>
              <a:t>-</a:t>
            </a:r>
            <a:r>
              <a:rPr lang="ka-GE" sz="2400" dirty="0" smtClean="0">
                <a:solidFill>
                  <a:srgbClr val="C00000"/>
                </a:solidFill>
              </a:rPr>
              <a:t>სტანდარტული მოდელის დასრულება: დადასტურდა მასის გენერაციის უკანასკნელი ფუნდამენტური მექანიზმი &amp; ექსპერიმენტულად დაიხურა </a:t>
            </a:r>
            <a:r>
              <a:rPr lang="en-US" sz="2400" dirty="0" smtClean="0">
                <a:solidFill>
                  <a:srgbClr val="C00000"/>
                </a:solidFill>
              </a:rPr>
              <a:t>SM-</a:t>
            </a:r>
            <a:r>
              <a:rPr lang="ka-GE" sz="2400" dirty="0" smtClean="0">
                <a:solidFill>
                  <a:srgbClr val="C00000"/>
                </a:solidFill>
              </a:rPr>
              <a:t>ის ბოლო დაკარგული რგოლი</a:t>
            </a:r>
          </a:p>
          <a:p>
            <a:pPr marL="0" indent="0">
              <a:buNone/>
            </a:pPr>
            <a:endParaRPr lang="ka-GE" sz="24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ka-GE" sz="2400" b="1" dirty="0" smtClean="0">
                <a:solidFill>
                  <a:srgbClr val="FF0000"/>
                </a:solidFill>
              </a:rPr>
              <a:t>კითხვები, რომლებიც დარჩა: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ka-GE" sz="2400" b="1" dirty="0" smtClean="0">
                <a:solidFill>
                  <a:srgbClr val="00B0F0"/>
                </a:solidFill>
              </a:rPr>
              <a:t>იერარქიის პრობლემა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ka-GE" sz="2400" b="1" dirty="0" smtClean="0">
                <a:solidFill>
                  <a:srgbClr val="00B0F0"/>
                </a:solidFill>
              </a:rPr>
              <a:t>ბნელი მატერია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ka-GE" sz="2400" b="1" dirty="0" smtClean="0">
                <a:solidFill>
                  <a:srgbClr val="00B0F0"/>
                </a:solidFill>
              </a:rPr>
              <a:t>ნეიტრინოს მასები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ka-GE" sz="2400" b="1" dirty="0" smtClean="0">
                <a:solidFill>
                  <a:srgbClr val="00B0F0"/>
                </a:solidFill>
              </a:rPr>
              <a:t>ვაკუუმის მეტასტაბილურობა</a:t>
            </a:r>
            <a:endParaRPr lang="en-US" sz="2400" b="1" dirty="0">
              <a:solidFill>
                <a:srgbClr val="00B0F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08599"/>
            <a:ext cx="4298314" cy="56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758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6978" y="683813"/>
            <a:ext cx="38331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600" b="1" dirty="0" smtClean="0"/>
              <a:t>გმადლობთ </a:t>
            </a:r>
          </a:p>
          <a:p>
            <a:r>
              <a:rPr lang="ka-GE" sz="3600" b="1" dirty="0" smtClean="0"/>
              <a:t>ყურადღებისთის!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8256165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3875</TotalTime>
  <Words>402</Words>
  <Application>Microsoft Office PowerPoint</Application>
  <PresentationFormat>Widescreen</PresentationFormat>
  <Paragraphs>73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Courier New</vt:lpstr>
      <vt:lpstr>Google Sans Text</vt:lpstr>
      <vt:lpstr>Sylfaen</vt:lpstr>
      <vt:lpstr>Times New Roman</vt:lpstr>
      <vt:lpstr>Wingdings</vt:lpstr>
      <vt:lpstr>Office Theme</vt:lpstr>
      <vt:lpstr>ჰიგსის ბოზონის აღმოჩენა</vt:lpstr>
      <vt:lpstr> გეგმა:</vt:lpstr>
      <vt:lpstr>რატომ დაგვჭირდა ჰიგსის ბოზონი?</vt:lpstr>
      <vt:lpstr>ძიების მოტივაცია (Phenomenology)</vt:lpstr>
      <vt:lpstr>წარმოქმნის მექანიზმები LHC-ზე</vt:lpstr>
      <vt:lpstr>„ოქროს არხი“: H → ZZ* →4l</vt:lpstr>
      <vt:lpstr>მონაცემთა შერჩევა</vt:lpstr>
      <vt:lpstr>ფონური პროცესები და „ხმაურის“ მოცილება</vt:lpstr>
      <vt:lpstr>შედეგები და სტატისტიკა</vt:lpstr>
      <vt:lpstr>დასკვნა და სტანდარტული მოდელის მომავალი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ჰიგსის ბოზონის აღმოჩენა</dc:title>
  <dc:creator>Admin</dc:creator>
  <cp:lastModifiedBy>Admin</cp:lastModifiedBy>
  <cp:revision>38</cp:revision>
  <dcterms:created xsi:type="dcterms:W3CDTF">2026-05-14T19:48:59Z</dcterms:created>
  <dcterms:modified xsi:type="dcterms:W3CDTF">2026-05-17T12:24:36Z</dcterms:modified>
</cp:coreProperties>
</file>