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type="screen16x9" cy="6858000" cx="12192000"/>
  <p:notesSz cx="6858000" cy="9144000"/>
  <p:defaultTextStyle>
    <a:defPPr>
      <a:defRPr lang="en-US"/>
    </a:defPPr>
    <a:lvl1pPr algn="l" defTabSz="4572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horzBarState="maximized">
    <p:restoredLeft sz="19018" autoAdjust="0"/>
    <p:restoredTop sz="94660"/>
  </p:normalViewPr>
  <p:slideViewPr>
    <p:cSldViewPr snapToGrid="0">
      <p:cViewPr varScale="1">
        <p:scale>
          <a:sx n="157" d="100"/>
          <a:sy n="157" d="100"/>
        </p:scale>
        <p:origin x="156" y="270"/>
      </p:cViewPr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tableStyles" Target="tableStyle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0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91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92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693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Title Slide"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Rectangle 6"/>
          <p:cNvSpPr/>
          <p:nvPr/>
        </p:nvSpPr>
        <p:spPr>
          <a:xfrm>
            <a:off x="3175" y="6400800"/>
            <a:ext cx="12188825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84" name="Rectangle 7"/>
          <p:cNvSpPr/>
          <p:nvPr/>
        </p:nvSpPr>
        <p:spPr>
          <a:xfrm>
            <a:off x="15" y="6334316"/>
            <a:ext cx="12188825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85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baseline="0" sz="8000" spc="-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586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algn="l" indent="0" marL="0">
              <a:buNone/>
              <a:defRPr baseline="0" cap="all" sz="2400" spc="200">
                <a:solidFill>
                  <a:schemeClr val="tx2"/>
                </a:solidFill>
                <a:latin typeface="+mj-lt"/>
              </a:defRPr>
            </a:lvl1pPr>
            <a:lvl2pPr algn="ctr" indent="0" marL="457200">
              <a:buNone/>
              <a:defRPr sz="2400"/>
            </a:lvl2pPr>
            <a:lvl3pPr algn="ctr" indent="0" marL="914400">
              <a:buNone/>
              <a:defRPr sz="2400"/>
            </a:lvl3pPr>
            <a:lvl4pPr algn="ctr" indent="0" marL="1371600">
              <a:buNone/>
              <a:defRPr sz="2000"/>
            </a:lvl4pPr>
            <a:lvl5pPr algn="ctr" indent="0" marL="1828800">
              <a:buNone/>
              <a:defRPr sz="2000"/>
            </a:lvl5pPr>
            <a:lvl6pPr algn="ctr" indent="0" marL="2286000">
              <a:buNone/>
              <a:defRPr sz="2000"/>
            </a:lvl6pPr>
            <a:lvl7pPr algn="ctr" indent="0" marL="2743200">
              <a:buNone/>
              <a:defRPr sz="2000"/>
            </a:lvl7pPr>
            <a:lvl8pPr algn="ctr" indent="0" marL="3200400">
              <a:buNone/>
              <a:defRPr sz="2000"/>
            </a:lvl8pPr>
            <a:lvl9pPr algn="ctr" indent="0" marL="3657600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dirty="0" lang="en-US"/>
          </a:p>
        </p:txBody>
      </p:sp>
      <p:sp>
        <p:nvSpPr>
          <p:cNvPr id="104858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A069CB8-F204-4D06-B913-C5A26A89888A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58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58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  <p:cxnSp>
        <p:nvCxnSpPr>
          <p:cNvPr id="3145729" name="Straight Connector 8"/>
          <p:cNvCxnSpPr>
            <a:cxnSpLocks/>
          </p:cNvCxnSpPr>
          <p:nvPr/>
        </p:nvCxnSpPr>
        <p:spPr>
          <a:xfrm>
            <a:off x="1207658" y="4343400"/>
            <a:ext cx="987552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2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59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D30BB376-B19C-488D-ABEB-03C7E6E9E3E0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629637A9-119A-49DA-BD12-AAC58B377D80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Section Header">
    <p:bg>
      <p:bgPr>
        <a:solidFill>
          <a:schemeClr val="bg1"/>
        </a:solidFill>
        <a:effectLst/>
      </p:bgPr>
    </p:bg>
    <p:spTree>
      <p:nvGrpSpPr>
        <p:cNvPr id="3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Rectangle 6"/>
          <p:cNvSpPr/>
          <p:nvPr/>
        </p:nvSpPr>
        <p:spPr>
          <a:xfrm>
            <a:off x="3175" y="6400800"/>
            <a:ext cx="12188825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56" name="Rectangle 7"/>
          <p:cNvSpPr/>
          <p:nvPr/>
        </p:nvSpPr>
        <p:spPr>
          <a:xfrm>
            <a:off x="15" y="6334316"/>
            <a:ext cx="12188825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57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b="0" sz="8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58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anchor="t" anchorCtr="0" lIns="91440" rIns="91440">
            <a:normAutofit/>
          </a:bodyPr>
          <a:lstStyle>
            <a:lvl1pPr indent="0" marL="0">
              <a:buNone/>
              <a:defRPr baseline="0" cap="all" sz="2400" spc="200">
                <a:solidFill>
                  <a:schemeClr val="tx2"/>
                </a:solidFill>
                <a:latin typeface="+mj-lt"/>
              </a:defRPr>
            </a:lvl1pPr>
            <a:lvl2pPr indent="0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5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486F077B-A50F-4D64-8574-E2D6A98A5553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6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6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  <p:cxnSp>
        <p:nvCxnSpPr>
          <p:cNvPr id="3145750" name="Straight Connector 8"/>
          <p:cNvCxnSpPr>
            <a:cxnSpLocks/>
          </p:cNvCxnSpPr>
          <p:nvPr/>
        </p:nvCxnSpPr>
        <p:spPr>
          <a:xfrm>
            <a:off x="1207658" y="4343400"/>
            <a:ext cx="987552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3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6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6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6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D9E2A62-1983-43A1-A163-D8AA46534C80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6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6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69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anchor="ctr" lIns="91440" rIns="91440">
            <a:normAutofit/>
          </a:bodyPr>
          <a:lstStyle>
            <a:lvl1pPr indent="0" marL="0">
              <a:buNone/>
              <a:defRPr baseline="0" b="0" cap="all" sz="2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70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7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anchor="ctr" lIns="91440" rIns="91440">
            <a:normAutofit/>
          </a:bodyPr>
          <a:lstStyle>
            <a:lvl1pPr indent="0" marL="0">
              <a:buNone/>
              <a:defRPr baseline="0" b="0" cap="all" sz="2000">
                <a:solidFill>
                  <a:schemeClr val="tx2"/>
                </a:solidFill>
              </a:defRPr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72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7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98F3E3B-34E3-4345-B2A1-994B83598A9C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7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7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3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3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FD816C96-82A1-4D77-8ADA-627AC6FE3D65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3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3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Blank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Rectangle 4"/>
          <p:cNvSpPr/>
          <p:nvPr/>
        </p:nvSpPr>
        <p:spPr>
          <a:xfrm>
            <a:off x="3175" y="6400800"/>
            <a:ext cx="12188825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77" name="Rectangle 5"/>
          <p:cNvSpPr/>
          <p:nvPr/>
        </p:nvSpPr>
        <p:spPr>
          <a:xfrm>
            <a:off x="15" y="6334316"/>
            <a:ext cx="12188825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7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1D102C1E-28F2-47E9-802D-339E64E2F920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7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68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Content with Caption"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1" name="Rectangle 7"/>
          <p:cNvSpPr/>
          <p:nvPr/>
        </p:nvSpPr>
        <p:spPr>
          <a:xfrm>
            <a:off x="16" y="0"/>
            <a:ext cx="4050791" cy="68580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82" name="Rectangle 8"/>
          <p:cNvSpPr/>
          <p:nvPr/>
        </p:nvSpPr>
        <p:spPr>
          <a:xfrm>
            <a:off x="4040071" y="0"/>
            <a:ext cx="64008" cy="6858000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83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b="0" sz="36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84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85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indent="0" marL="0">
              <a:buNone/>
              <a:defRPr sz="1500">
                <a:solidFill>
                  <a:srgbClr val="FFFFFF"/>
                </a:solidFill>
              </a:defRPr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86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/>
          </a:lstStyle>
          <a:p>
            <a:fld id="{24271A48-F18A-45B3-BC05-1E27DA3F88AF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8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68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Picture with Caption"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Rectangle 7"/>
          <p:cNvSpPr/>
          <p:nvPr/>
        </p:nvSpPr>
        <p:spPr>
          <a:xfrm>
            <a:off x="0" y="4953000"/>
            <a:ext cx="12188825" cy="19050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43" name="Rectangle 8"/>
          <p:cNvSpPr/>
          <p:nvPr/>
        </p:nvSpPr>
        <p:spPr>
          <a:xfrm>
            <a:off x="15" y="4915076"/>
            <a:ext cx="12188825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44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anchor="b" bIns="0" lIns="91440" rIns="91440" tIns="0">
            <a:noAutofit/>
          </a:bodyPr>
          <a:lstStyle>
            <a:lvl1pPr>
              <a:defRPr b="0" sz="36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45" name="Picture Placeholder 2"/>
          <p:cNvSpPr>
            <a:spLocks noChangeAspect="1" noGrp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anchor="t" lIns="457200" tIns="457200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dirty="0" lang="en-US"/>
          </a:p>
        </p:txBody>
      </p:sp>
      <p:sp>
        <p:nvSpPr>
          <p:cNvPr id="1048646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bIns="0" lIns="91440" rIns="91440" tIns="0">
            <a:normAutofit/>
          </a:bodyPr>
          <a:lstStyle>
            <a:lvl1pPr indent="0" marL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indent="0" marL="457200">
              <a:buNone/>
              <a:defRPr sz="1200"/>
            </a:lvl2pPr>
            <a:lvl3pPr indent="0" marL="914400">
              <a:buNone/>
              <a:defRPr sz="1000"/>
            </a:lvl3pPr>
            <a:lvl4pPr indent="0" marL="1371600">
              <a:buNone/>
              <a:defRPr sz="900"/>
            </a:lvl4pPr>
            <a:lvl5pPr indent="0" marL="1828800">
              <a:buNone/>
              <a:defRPr sz="900"/>
            </a:lvl5pPr>
            <a:lvl6pPr indent="0" marL="2286000">
              <a:buNone/>
              <a:defRPr sz="900"/>
            </a:lvl6pPr>
            <a:lvl7pPr indent="0" marL="2743200">
              <a:buNone/>
              <a:defRPr sz="900"/>
            </a:lvl7pPr>
            <a:lvl8pPr indent="0" marL="3200400">
              <a:buNone/>
              <a:defRPr sz="900"/>
            </a:lvl8pPr>
            <a:lvl9pPr indent="0" marL="365760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4864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65B747F8-9654-4282-85D2-65F41AAE7A75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4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4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3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51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bIns="0" lIns="45720" rIns="45720" tIns="0" vert="eaVert"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5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0B6E300-0A13-4A81-945A-7333C271A069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5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5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Vertical Title and Text">
    <p:spTree>
      <p:nvGrpSpPr>
        <p:cNvPr id="3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Rectangle 6"/>
          <p:cNvSpPr/>
          <p:nvPr/>
        </p:nvSpPr>
        <p:spPr>
          <a:xfrm>
            <a:off x="3175" y="6400800"/>
            <a:ext cx="12188825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6" name="Rectangle 7"/>
          <p:cNvSpPr/>
          <p:nvPr/>
        </p:nvSpPr>
        <p:spPr>
          <a:xfrm>
            <a:off x="15" y="6334316"/>
            <a:ext cx="12188825" cy="64008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637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638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bIns="0" lIns="45720" rIns="45720" tIns="0" vert="eaVert"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63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34671962-1EA4-46E7-BCB0-F36CE46D1A59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64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dirty="0" lang="en-US"/>
          </a:p>
        </p:txBody>
      </p:sp>
      <p:sp>
        <p:nvSpPr>
          <p:cNvPr id="104864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Rectangle 6"/>
          <p:cNvSpPr/>
          <p:nvPr/>
        </p:nvSpPr>
        <p:spPr>
          <a:xfrm>
            <a:off x="1" y="6400800"/>
            <a:ext cx="12192000" cy="457200"/>
          </a:xfrm>
          <a:prstGeom prst="rect"/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77" name="Rectangle 8"/>
          <p:cNvSpPr/>
          <p:nvPr/>
        </p:nvSpPr>
        <p:spPr>
          <a:xfrm>
            <a:off x="15" y="6334316"/>
            <a:ext cx="12191985" cy="66484"/>
          </a:xfrm>
          <a:prstGeom prst="rect"/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48578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/>
        </p:spPr>
        <p:txBody>
          <a:bodyPr anchor="b" bIns="45720" lIns="91440" rIns="91440" rtlCol="0" tIns="45720" vert="horz">
            <a:normAutofit/>
          </a:bodyPr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1048579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/>
        </p:spPr>
        <p:txBody>
          <a:bodyPr bIns="45720" lIns="0" rIns="0" rtlCol="0" tIns="45720" vert="horz">
            <a:normAutofit/>
          </a:bodyPr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1048580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/>
        </p:spPr>
        <p:txBody>
          <a:bodyPr anchor="ctr" bIns="45720" lIns="91440" rIns="91440" rtlCol="0" tIns="45720" vert="horz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dirty="0" lang="en-US"/>
              <a:t>5/25/2026</a:t>
            </a:fld>
            <a:endParaRPr dirty="0" lang="en-US"/>
          </a:p>
        </p:txBody>
      </p:sp>
      <p:sp>
        <p:nvSpPr>
          <p:cNvPr id="104858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/>
        </p:spPr>
        <p:txBody>
          <a:bodyPr anchor="ctr" bIns="45720" lIns="91440" rIns="91440" rtlCol="0" tIns="45720" vert="horz"/>
          <a:lstStyle>
            <a:lvl1pPr algn="ctr">
              <a:defRPr baseline="0" cap="all" sz="900">
                <a:solidFill>
                  <a:srgbClr val="FFFFFF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104858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/>
        </p:spPr>
        <p:txBody>
          <a:bodyPr anchor="ctr" bIns="45720" lIns="91440" rIns="91440" rtlCol="0" tIns="45720" vert="horz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dirty="0" lang="en-US"/>
              <a:t>‹#›</a:t>
            </a:fld>
            <a:endParaRPr dirty="0" lang="en-US"/>
          </a:p>
        </p:txBody>
      </p:sp>
      <p:cxnSp>
        <p:nvCxnSpPr>
          <p:cNvPr id="3145728" name="Straight Connector 9"/>
          <p:cNvCxnSpPr>
            <a:cxnSpLocks/>
          </p:cNvCxnSpPr>
          <p:nvPr/>
        </p:nvCxnSpPr>
        <p:spPr>
          <a:xfrm>
            <a:off x="1193532" y="1737845"/>
            <a:ext cx="9966960" cy="0"/>
          </a:xfrm>
          <a:prstGeom prst="line"/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lvl1pPr algn="l" defTabSz="914400" eaLnBrk="1" hangingPunct="1" latinLnBrk="0" rtl="0">
        <a:lnSpc>
          <a:spcPct val="85000"/>
        </a:lnSpc>
        <a:spcBef>
          <a:spcPct val="0"/>
        </a:spcBef>
        <a:buNone/>
        <a:defRPr baseline="0" sz="4800" kern="1200" spc="-5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91440" latinLnBrk="0" marL="91440" rtl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algn="l" defTabSz="914400" eaLnBrk="1" hangingPunct="1" indent="-182880" latinLnBrk="0" marL="38404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algn="l" defTabSz="914400" eaLnBrk="1" hangingPunct="1" indent="-182880" latinLnBrk="0" marL="56692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algn="l" defTabSz="914400" eaLnBrk="1" hangingPunct="1" indent="-182880" latinLnBrk="0" marL="74980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algn="l" defTabSz="914400" eaLnBrk="1" hangingPunct="1" indent="-182880" latinLnBrk="0" marL="932688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11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13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15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1700000" rtl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0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p>
            <a:r>
              <a:rPr dirty="0" sz="4800" lang="ka-GE"/>
              <a:t>კვანტური „მოჩვენებითი“ გამოსახულება და სპონტანური პარამეტრული ქვე-ქარდაქმნა</a:t>
            </a:r>
            <a:endParaRPr dirty="0" sz="4800" lang="en-US"/>
          </a:p>
        </p:txBody>
      </p:sp>
      <p:sp>
        <p:nvSpPr>
          <p:cNvPr id="1048591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p>
            <a:endParaRPr dirty="0" lang="ka-GE"/>
          </a:p>
          <a:p>
            <a:endParaRPr dirty="0" sz="2000" lang="ka-GE"/>
          </a:p>
          <a:p>
            <a:r>
              <a:rPr dirty="0" sz="2000" lang="ka-GE"/>
              <a:t>სონღულაშვილი ირაკლი</a:t>
            </a:r>
            <a:endParaRPr dirty="0" sz="2000"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პრეზენტაციის გეგმა:</a:t>
            </a:r>
            <a:endParaRPr dirty="0" lang="en-US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p>
            <a:endParaRPr dirty="0" sz="3200" lang="ka-GE"/>
          </a:p>
          <a:p>
            <a:r>
              <a:rPr dirty="0" sz="2400" lang="ka-GE"/>
              <a:t>1. რა არის „მოჩვენებითი“ გამოსახულება?</a:t>
            </a:r>
            <a:endParaRPr dirty="0" sz="2400" lang="en-US"/>
          </a:p>
          <a:p>
            <a:r>
              <a:rPr dirty="0" sz="2400" lang="ka-GE"/>
              <a:t>2. სხვაობა კვანტურ და კლასიკურ „მოჩვენებით“ გამოსახულებას შორის</a:t>
            </a:r>
          </a:p>
          <a:p>
            <a:r>
              <a:rPr dirty="0" sz="2400" lang="ka-GE"/>
              <a:t>3. რა არის სპონტანური პარამეტრული ქვე-გარდაქმნა? (</a:t>
            </a:r>
            <a:r>
              <a:rPr dirty="0" sz="2400" lang="en-US"/>
              <a:t>SPDC)</a:t>
            </a:r>
            <a:endParaRPr dirty="0" sz="2400" lang="ka-GE"/>
          </a:p>
          <a:p>
            <a:r>
              <a:rPr dirty="0" sz="2400" lang="ka-GE"/>
              <a:t>4. კვანტური „მოჩვენებითი“ გამოსახულების გამოყენება</a:t>
            </a:r>
          </a:p>
          <a:p>
            <a:endParaRPr dirty="0" sz="3200" lang="ka-GE"/>
          </a:p>
          <a:p>
            <a:pPr indent="0" marL="0">
              <a:buNone/>
            </a:pPr>
            <a:endParaRPr dirty="0" sz="3200"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რა არის „მოჩვენებითი“ გამოსახულება?</a:t>
            </a:r>
            <a:endParaRPr dirty="0" lang="en-US"/>
          </a:p>
        </p:txBody>
      </p:sp>
      <p:sp>
        <p:nvSpPr>
          <p:cNvPr id="1048600" name="Content Placeholder 2"/>
          <p:cNvSpPr>
            <a:spLocks noGrp="1"/>
          </p:cNvSpPr>
          <p:nvPr>
            <p:ph idx="1"/>
          </p:nvPr>
        </p:nvSpPr>
        <p:spPr>
          <a:xfrm>
            <a:off x="1340724" y="1845733"/>
            <a:ext cx="10058400" cy="4023360"/>
          </a:xfrm>
        </p:spPr>
        <p:txBody>
          <a:bodyPr>
            <a:normAutofit lnSpcReduction="10000"/>
          </a:bodyPr>
          <a:p>
            <a:r>
              <a:rPr dirty="0" lang="ka-GE"/>
              <a:t>    მოჩვენებითი „გამოსახულება“ (</a:t>
            </a:r>
            <a:r>
              <a:rPr dirty="0" lang="en-US"/>
              <a:t>Ghost Imaging)</a:t>
            </a:r>
            <a:r>
              <a:rPr dirty="0" lang="ka-GE"/>
              <a:t> არის მეთოდი, რომელიც ობიექტის გამოსახულებას ორი სინათლის დეტექტორიდან მიღებული ინფორმაციის გაერთიანებით ქმნის:</a:t>
            </a:r>
          </a:p>
          <a:p>
            <a:endParaRPr dirty="0" lang="ka-GE"/>
          </a:p>
          <a:p>
            <a:pPr lvl="1"/>
            <a:r>
              <a:rPr dirty="0" lang="ka-GE"/>
              <a:t>ერთი ფოტონი (</a:t>
            </a:r>
            <a:r>
              <a:rPr dirty="0" lang="en-US"/>
              <a:t>Signal Photon) </a:t>
            </a:r>
            <a:r>
              <a:rPr dirty="0" lang="ka-GE"/>
              <a:t>მიემართება ობიექტისკენ, რომლის უკან დგას ერთპიქსელიანი </a:t>
            </a:r>
            <a:r>
              <a:rPr dirty="0" lang="en-US"/>
              <a:t>“Bucket” </a:t>
            </a:r>
            <a:r>
              <a:rPr dirty="0" lang="ka-GE"/>
              <a:t>დეტექტორი. ეს დეტექტორი გვაძლევს ინფორმაციას მხოლოდ და მხოლოდ იმაზე, გაიარა თუ არა ფოტონმა ობიექტში.</a:t>
            </a:r>
          </a:p>
          <a:p>
            <a:pPr lvl="1"/>
            <a:endParaRPr dirty="0" lang="ka-GE"/>
          </a:p>
          <a:p>
            <a:pPr lvl="1"/>
            <a:r>
              <a:rPr dirty="0" lang="ka-GE"/>
              <a:t>მეორე ფოტონი (</a:t>
            </a:r>
            <a:r>
              <a:rPr dirty="0" lang="en-US"/>
              <a:t>Idler Photon) </a:t>
            </a:r>
            <a:r>
              <a:rPr dirty="0" lang="ka-GE"/>
              <a:t>მოძრაობს სრულიად განსხვავებული მიმართულებით მრავალპიქსელიანი დეტექტორისკენ (კამერისკენ), რომელიც გვაძლევს ინფორმაციას ფოტონის ადგილმდებარეობაზე.</a:t>
            </a:r>
          </a:p>
          <a:p>
            <a:pPr lvl="1"/>
            <a:endParaRPr dirty="0" lang="ka-GE"/>
          </a:p>
          <a:p>
            <a:pPr lvl="1"/>
            <a:r>
              <a:rPr dirty="0" lang="ka-GE"/>
              <a:t>ეს ორი დეტექტორი დაკავშირებულია პროცესორთან, რომელიც იწერს მეორე ფოტონის მდებარეობას მაშინ, როდესაც დეტექტორები ერთდროულად დააფიქსირებენ ფოტონებს.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სქემა</a:t>
            </a:r>
            <a:endParaRPr dirty="0" lang="en-US"/>
          </a:p>
        </p:txBody>
      </p:sp>
      <p:sp>
        <p:nvSpPr>
          <p:cNvPr id="1048602" name="Rectangle 17"/>
          <p:cNvSpPr/>
          <p:nvPr/>
        </p:nvSpPr>
        <p:spPr>
          <a:xfrm>
            <a:off x="6593279" y="2414233"/>
            <a:ext cx="494013" cy="823387"/>
          </a:xfrm>
          <a:prstGeom prst="rect"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cxnSp>
        <p:nvCxnSpPr>
          <p:cNvPr id="3145730" name="Straight Arrow Connector 16"/>
          <p:cNvCxnSpPr>
            <a:cxnSpLocks/>
          </p:cNvCxnSpPr>
          <p:nvPr/>
        </p:nvCxnSpPr>
        <p:spPr>
          <a:xfrm>
            <a:off x="5265520" y="2825927"/>
            <a:ext cx="1347849" cy="0"/>
          </a:xfrm>
          <a:prstGeom prst="straightConnector1"/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48603" name="Star: 5 Points 14"/>
          <p:cNvSpPr/>
          <p:nvPr/>
        </p:nvSpPr>
        <p:spPr>
          <a:xfrm>
            <a:off x="4369922" y="2192574"/>
            <a:ext cx="1347849" cy="1266707"/>
          </a:xfrm>
          <a:prstGeom prst="star5"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cxnSp>
        <p:nvCxnSpPr>
          <p:cNvPr id="3145731" name="Straight Arrow Connector 8"/>
          <p:cNvCxnSpPr>
            <a:cxnSpLocks/>
          </p:cNvCxnSpPr>
          <p:nvPr/>
        </p:nvCxnSpPr>
        <p:spPr>
          <a:xfrm flipV="1">
            <a:off x="1162595" y="2825927"/>
            <a:ext cx="3731820" cy="1"/>
          </a:xfrm>
          <a:prstGeom prst="straightConnector1"/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48604" name="Rectangle 20"/>
          <p:cNvSpPr/>
          <p:nvPr/>
        </p:nvSpPr>
        <p:spPr>
          <a:xfrm>
            <a:off x="6613369" y="4089006"/>
            <a:ext cx="494013" cy="823387"/>
          </a:xfrm>
          <a:prstGeom prst="rect"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cxnSp>
        <p:nvCxnSpPr>
          <p:cNvPr id="3145732" name="Straight Arrow Connector 24"/>
          <p:cNvCxnSpPr>
            <a:cxnSpLocks/>
            <a:endCxn id="1048604" idx="1"/>
          </p:cNvCxnSpPr>
          <p:nvPr/>
        </p:nvCxnSpPr>
        <p:spPr>
          <a:xfrm flipV="1">
            <a:off x="1162595" y="4500700"/>
            <a:ext cx="5450774" cy="4"/>
          </a:xfrm>
          <a:prstGeom prst="straightConnector1"/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45733" name="Straight Connector 26"/>
          <p:cNvCxnSpPr>
            <a:cxnSpLocks/>
            <a:stCxn id="1048604" idx="0"/>
            <a:endCxn id="1048604" idx="2"/>
          </p:cNvCxnSpPr>
          <p:nvPr/>
        </p:nvCxnSpPr>
        <p:spPr>
          <a:xfrm>
            <a:off x="6860376" y="4089006"/>
            <a:ext cx="0" cy="823387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4" name="Straight Connector 29"/>
          <p:cNvCxnSpPr>
            <a:cxnSpLocks/>
            <a:stCxn id="1048604" idx="1"/>
            <a:endCxn id="1048604" idx="3"/>
          </p:cNvCxnSpPr>
          <p:nvPr/>
        </p:nvCxnSpPr>
        <p:spPr>
          <a:xfrm>
            <a:off x="6613369" y="4500700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5" name="Straight Connector 2047"/>
          <p:cNvCxnSpPr>
            <a:cxnSpLocks/>
          </p:cNvCxnSpPr>
          <p:nvPr/>
        </p:nvCxnSpPr>
        <p:spPr>
          <a:xfrm>
            <a:off x="6613369" y="4294497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6" name="Straight Connector 34"/>
          <p:cNvCxnSpPr>
            <a:cxnSpLocks/>
          </p:cNvCxnSpPr>
          <p:nvPr/>
        </p:nvCxnSpPr>
        <p:spPr>
          <a:xfrm>
            <a:off x="6613368" y="4702216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7" name="Straight Connector 35"/>
          <p:cNvCxnSpPr>
            <a:cxnSpLocks/>
          </p:cNvCxnSpPr>
          <p:nvPr/>
        </p:nvCxnSpPr>
        <p:spPr>
          <a:xfrm>
            <a:off x="6994963" y="4089005"/>
            <a:ext cx="0" cy="823387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8" name="Straight Connector 36"/>
          <p:cNvCxnSpPr>
            <a:cxnSpLocks/>
          </p:cNvCxnSpPr>
          <p:nvPr/>
        </p:nvCxnSpPr>
        <p:spPr>
          <a:xfrm>
            <a:off x="6731727" y="4089004"/>
            <a:ext cx="0" cy="823387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39" name="Straight Connector 37"/>
          <p:cNvCxnSpPr>
            <a:cxnSpLocks/>
          </p:cNvCxnSpPr>
          <p:nvPr/>
        </p:nvCxnSpPr>
        <p:spPr>
          <a:xfrm>
            <a:off x="6613367" y="4191578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40" name="Straight Connector 38"/>
          <p:cNvCxnSpPr>
            <a:cxnSpLocks/>
          </p:cNvCxnSpPr>
          <p:nvPr/>
        </p:nvCxnSpPr>
        <p:spPr>
          <a:xfrm>
            <a:off x="6613366" y="4391480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41" name="Straight Connector 39"/>
          <p:cNvCxnSpPr>
            <a:cxnSpLocks/>
          </p:cNvCxnSpPr>
          <p:nvPr/>
        </p:nvCxnSpPr>
        <p:spPr>
          <a:xfrm>
            <a:off x="6613365" y="4603257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5742" name="Straight Connector 40"/>
          <p:cNvCxnSpPr>
            <a:cxnSpLocks/>
          </p:cNvCxnSpPr>
          <p:nvPr/>
        </p:nvCxnSpPr>
        <p:spPr>
          <a:xfrm>
            <a:off x="6613364" y="4815034"/>
            <a:ext cx="494013" cy="0"/>
          </a:xfrm>
          <a:prstGeom prst="line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8605" name="TextBox 2050"/>
          <p:cNvSpPr txBox="1"/>
          <p:nvPr/>
        </p:nvSpPr>
        <p:spPr>
          <a:xfrm>
            <a:off x="1097280" y="4500697"/>
            <a:ext cx="1668483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Idler Photon</a:t>
            </a:r>
          </a:p>
        </p:txBody>
      </p:sp>
      <p:sp>
        <p:nvSpPr>
          <p:cNvPr id="1048606" name="TextBox 43"/>
          <p:cNvSpPr txBox="1"/>
          <p:nvPr/>
        </p:nvSpPr>
        <p:spPr>
          <a:xfrm>
            <a:off x="1162595" y="2825925"/>
            <a:ext cx="1668483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Signal Photon</a:t>
            </a:r>
          </a:p>
        </p:txBody>
      </p:sp>
      <p:sp>
        <p:nvSpPr>
          <p:cNvPr id="1048607" name="TextBox 44"/>
          <p:cNvSpPr txBox="1"/>
          <p:nvPr/>
        </p:nvSpPr>
        <p:spPr>
          <a:xfrm>
            <a:off x="4626725" y="3323690"/>
            <a:ext cx="834242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Object</a:t>
            </a:r>
          </a:p>
        </p:txBody>
      </p:sp>
      <p:sp>
        <p:nvSpPr>
          <p:cNvPr id="1048608" name="TextBox 45"/>
          <p:cNvSpPr txBox="1"/>
          <p:nvPr/>
        </p:nvSpPr>
        <p:spPr>
          <a:xfrm>
            <a:off x="6346565" y="3237620"/>
            <a:ext cx="1027610" cy="8915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“Bucket” Detector</a:t>
            </a:r>
          </a:p>
        </p:txBody>
      </p:sp>
      <p:sp>
        <p:nvSpPr>
          <p:cNvPr id="1048609" name="TextBox 46"/>
          <p:cNvSpPr txBox="1"/>
          <p:nvPr/>
        </p:nvSpPr>
        <p:spPr>
          <a:xfrm>
            <a:off x="6397085" y="4917510"/>
            <a:ext cx="926570" cy="624839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Camera</a:t>
            </a:r>
          </a:p>
        </p:txBody>
      </p:sp>
      <p:sp>
        <p:nvSpPr>
          <p:cNvPr id="1048610" name="Rectangle 2052"/>
          <p:cNvSpPr/>
          <p:nvPr/>
        </p:nvSpPr>
        <p:spPr>
          <a:xfrm>
            <a:off x="8166657" y="3111159"/>
            <a:ext cx="718457" cy="1163725"/>
          </a:xfrm>
          <a:prstGeom prst="rect"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11" name="TextBox 48"/>
          <p:cNvSpPr txBox="1"/>
          <p:nvPr/>
        </p:nvSpPr>
        <p:spPr>
          <a:xfrm>
            <a:off x="7942014" y="4274884"/>
            <a:ext cx="1167741" cy="624839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Processor</a:t>
            </a:r>
          </a:p>
        </p:txBody>
      </p:sp>
      <p:cxnSp>
        <p:nvCxnSpPr>
          <p:cNvPr id="3145743" name="Straight Connector 2054"/>
          <p:cNvCxnSpPr>
            <a:cxnSpLocks/>
            <a:stCxn id="1048602" idx="3"/>
            <a:endCxn id="1048610" idx="1"/>
          </p:cNvCxnSpPr>
          <p:nvPr/>
        </p:nvCxnSpPr>
        <p:spPr>
          <a:xfrm>
            <a:off x="7087292" y="2825927"/>
            <a:ext cx="1079365" cy="867095"/>
          </a:xfrm>
          <a:prstGeom prst="line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45744" name="Straight Connector 2056"/>
          <p:cNvCxnSpPr>
            <a:cxnSpLocks/>
            <a:stCxn id="1048604" idx="3"/>
            <a:endCxn id="1048610" idx="1"/>
          </p:cNvCxnSpPr>
          <p:nvPr/>
        </p:nvCxnSpPr>
        <p:spPr>
          <a:xfrm flipV="1">
            <a:off x="7107382" y="3693022"/>
            <a:ext cx="1059275" cy="807678"/>
          </a:xfrm>
          <a:prstGeom prst="line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48612" name="Rectangle 2057"/>
          <p:cNvSpPr/>
          <p:nvPr/>
        </p:nvSpPr>
        <p:spPr>
          <a:xfrm>
            <a:off x="9538365" y="2968833"/>
            <a:ext cx="1416621" cy="1373342"/>
          </a:xfrm>
          <a:prstGeom prst="rect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/>
          </a:p>
        </p:txBody>
      </p:sp>
      <p:sp>
        <p:nvSpPr>
          <p:cNvPr id="1048613" name="Star: 5 Points 54"/>
          <p:cNvSpPr/>
          <p:nvPr/>
        </p:nvSpPr>
        <p:spPr>
          <a:xfrm>
            <a:off x="9572750" y="3010591"/>
            <a:ext cx="1347849" cy="1266707"/>
          </a:xfrm>
          <a:prstGeom prst="star5"/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/>
          </a:p>
        </p:txBody>
      </p:sp>
      <p:cxnSp>
        <p:nvCxnSpPr>
          <p:cNvPr id="3145745" name="Straight Arrow Connector 2059"/>
          <p:cNvCxnSpPr>
            <a:cxnSpLocks/>
            <a:stCxn id="1048610" idx="3"/>
          </p:cNvCxnSpPr>
          <p:nvPr/>
        </p:nvCxnSpPr>
        <p:spPr>
          <a:xfrm>
            <a:off x="8885114" y="3693022"/>
            <a:ext cx="656709" cy="0"/>
          </a:xfrm>
          <a:prstGeom prst="straightConnector1"/>
          <a:ln>
            <a:tailEnd type="triangle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048614" name="TextBox 58"/>
          <p:cNvSpPr txBox="1"/>
          <p:nvPr/>
        </p:nvSpPr>
        <p:spPr>
          <a:xfrm>
            <a:off x="9575964" y="4342174"/>
            <a:ext cx="1366850" cy="624840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en-US"/>
              <a:t>Ghost image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კვანტური და კლასიკური „მოჩვენებითი“ გამოსახულება</a:t>
            </a:r>
            <a:endParaRPr dirty="0" lang="en-US"/>
          </a:p>
        </p:txBody>
      </p:sp>
      <p:sp>
        <p:nvSpPr>
          <p:cNvPr id="1048616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/>
          <a:p>
            <a:r>
              <a:rPr dirty="0" lang="ka-GE"/>
              <a:t>    </a:t>
            </a:r>
            <a:r>
              <a:rPr dirty="0" sz="2400" lang="ka-GE"/>
              <a:t>კვანტური მეთოდი იყენებს გადახლართული ფოტონების წყვილებს, რომელთა შორის დროითი და პოზიციური კორელაციები უფრო ძლიერია. </a:t>
            </a:r>
          </a:p>
          <a:p>
            <a:r>
              <a:rPr dirty="0" sz="2400" lang="ka-GE"/>
              <a:t>    ამიტომ კვანტური მეთოდი კლასიკურთან შედარებით იძლევა უფრო ნაკლებ ხმაურს და საჭიროებს ფოტონების ძალზე მცირე რაოდენობას. </a:t>
            </a:r>
          </a:p>
          <a:p>
            <a:r>
              <a:rPr dirty="0" sz="2400" lang="ka-GE"/>
              <a:t>    მაგრამ გადახლართული ფოტონები მიიღება რთული პროცესების მეშვეობით, მაგალითად: </a:t>
            </a:r>
            <a:r>
              <a:rPr b="1" dirty="0" sz="2400" lang="ka-GE"/>
              <a:t>სპონტანური პარამეტრული ქვე-გარდაქმნით</a:t>
            </a:r>
            <a:r>
              <a:rPr dirty="0" sz="2400" lang="ka-GE"/>
              <a:t>.</a:t>
            </a:r>
            <a:endParaRPr dirty="0" sz="2200" lang="ka-GE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7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სპონტანური პარამეტრული ქვე-გარდაქმნა</a:t>
            </a:r>
            <a:endParaRPr dirty="0" lang="en-US"/>
          </a:p>
        </p:txBody>
      </p:sp>
      <p:sp>
        <p:nvSpPr>
          <p:cNvPr id="1048618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/>
          <a:p>
            <a:r>
              <a:rPr dirty="0" lang="ka-GE"/>
              <a:t>    სპონტანური პარამეტრული ქვე-გარდაქმნა (</a:t>
            </a:r>
            <a:r>
              <a:rPr dirty="0" lang="en-US"/>
              <a:t>Spontaneous Parametric Down-Conversion) </a:t>
            </a:r>
            <a:r>
              <a:rPr dirty="0" lang="ka-GE"/>
              <a:t>ან მოკლედ </a:t>
            </a:r>
            <a:r>
              <a:rPr dirty="0" lang="en-US"/>
              <a:t>SPDC </a:t>
            </a:r>
            <a:r>
              <a:rPr dirty="0" lang="ka-GE"/>
              <a:t>არის პროცესი, რომლის დროს მაღალი ენერგიის ერთი ფოტონი (</a:t>
            </a:r>
            <a:r>
              <a:rPr dirty="0" lang="en-US"/>
              <a:t>Pump Photon) </a:t>
            </a:r>
            <a:r>
              <a:rPr dirty="0" lang="ka-GE"/>
              <a:t> არაწრფივ კრისტალში გავლისას სპონტანურად იშლება ორ, უფრო დაბალი ენერგიის ჩახლართულ ფოტონად.</a:t>
            </a:r>
          </a:p>
          <a:p>
            <a:r>
              <a:rPr dirty="0" lang="ka-GE"/>
              <a:t>    </a:t>
            </a:r>
          </a:p>
          <a:p>
            <a:pPr indent="0" marL="0">
              <a:buNone/>
            </a:pPr>
            <a:endParaRPr dirty="0" lang="en-US"/>
          </a:p>
        </p:txBody>
      </p:sp>
      <p:cxnSp>
        <p:nvCxnSpPr>
          <p:cNvPr id="3145746" name="Straight Arrow Connector 6"/>
          <p:cNvCxnSpPr>
            <a:cxnSpLocks/>
          </p:cNvCxnSpPr>
          <p:nvPr/>
        </p:nvCxnSpPr>
        <p:spPr>
          <a:xfrm>
            <a:off x="1091342" y="4272769"/>
            <a:ext cx="3022271" cy="0"/>
          </a:xfrm>
          <a:prstGeom prst="straightConnector1"/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048619" name="Rectangle 8"/>
          <p:cNvSpPr/>
          <p:nvPr/>
        </p:nvSpPr>
        <p:spPr>
          <a:xfrm>
            <a:off x="3490159" y="3560250"/>
            <a:ext cx="623454" cy="1425039"/>
          </a:xfrm>
          <a:prstGeom prst="rect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rtlCol="0"/>
          <a:p>
            <a:pPr algn="ctr"/>
            <a:endParaRPr lang="en-US"/>
          </a:p>
        </p:txBody>
      </p:sp>
      <p:cxnSp>
        <p:nvCxnSpPr>
          <p:cNvPr id="3145747" name="Straight Arrow Connector 11"/>
          <p:cNvCxnSpPr>
            <a:cxnSpLocks/>
            <a:endCxn id="1048619" idx="3"/>
          </p:cNvCxnSpPr>
          <p:nvPr/>
        </p:nvCxnSpPr>
        <p:spPr>
          <a:xfrm>
            <a:off x="3377342" y="4272770"/>
            <a:ext cx="736271" cy="0"/>
          </a:xfrm>
          <a:prstGeom prst="straightConnector1"/>
          <a:ln>
            <a:headEnd type="none" w="med" len="med"/>
            <a:tailEnd type="arrow" w="med" len="med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145748" name="Straight Arrow Connector 14"/>
          <p:cNvCxnSpPr>
            <a:cxnSpLocks/>
          </p:cNvCxnSpPr>
          <p:nvPr/>
        </p:nvCxnSpPr>
        <p:spPr>
          <a:xfrm flipV="1">
            <a:off x="4131426" y="3471185"/>
            <a:ext cx="1286493" cy="801585"/>
          </a:xfrm>
          <a:prstGeom prst="straightConnector1"/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45749" name="Straight Arrow Connector 17"/>
          <p:cNvCxnSpPr>
            <a:cxnSpLocks/>
            <a:stCxn id="1048619" idx="3"/>
          </p:cNvCxnSpPr>
          <p:nvPr/>
        </p:nvCxnSpPr>
        <p:spPr>
          <a:xfrm>
            <a:off x="4113613" y="4272770"/>
            <a:ext cx="1334786" cy="712519"/>
          </a:xfrm>
          <a:prstGeom prst="straightConnector1"/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48620" name="TextBox 22"/>
          <p:cNvSpPr txBox="1"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1097280" y="4272768"/>
            <a:ext cx="1514104" cy="667747"/>
          </a:xfrm>
          <a:prstGeom prst="rect"/>
          <a:blipFill>
            <a:blip xmlns:r="http://schemas.openxmlformats.org/officeDocument/2006/relationships" r:embed="rId1"/>
            <a:stretch>
              <a:fillRect l="-1613" t="-5505" r="-4839" b="-1835"/>
            </a:stretch>
          </a:blipFill>
        </p:spPr>
        <p:txBody>
          <a:bodyPr/>
          <a:p>
            <a:r>
              <a:rPr lang="en-US">
                <a:noFill/>
              </a:rPr>
              <a:t> </a:t>
            </a:r>
          </a:p>
        </p:txBody>
      </p:sp>
      <p:sp>
        <p:nvSpPr>
          <p:cNvPr id="1048621" name="TextBox 25"/>
          <p:cNvSpPr txBox="1"/>
          <p:nvPr/>
        </p:nvSpPr>
        <p:spPr>
          <a:xfrm>
            <a:off x="3233849" y="4982035"/>
            <a:ext cx="1136073" cy="646331"/>
          </a:xfrm>
          <a:prstGeom prst="rect"/>
          <a:noFill/>
        </p:spPr>
        <p:txBody>
          <a:bodyPr rtlCol="0" wrap="square">
            <a:spAutoFit/>
          </a:bodyPr>
          <a:p>
            <a:pPr algn="ctr"/>
            <a:r>
              <a:rPr dirty="0" lang="en-US"/>
              <a:t>Nonlinear Crystal</a:t>
            </a:r>
          </a:p>
        </p:txBody>
      </p:sp>
      <p:sp>
        <p:nvSpPr>
          <p:cNvPr id="1048622" name="TextBox 26"/>
          <p:cNvSpPr txBox="1"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5369428" y="3286518"/>
            <a:ext cx="1514104" cy="667747"/>
          </a:xfrm>
          <a:prstGeom prst="rect"/>
          <a:blipFill>
            <a:blip xmlns:r="http://schemas.openxmlformats.org/officeDocument/2006/relationships" r:embed="rId2"/>
            <a:stretch>
              <a:fillRect l="-2419" t="-4545" r="-4435"/>
            </a:stretch>
          </a:blipFill>
        </p:spPr>
        <p:txBody>
          <a:bodyPr/>
          <a:p>
            <a:r>
              <a:rPr lang="en-US">
                <a:noFill/>
              </a:rPr>
              <a:t> </a:t>
            </a:r>
          </a:p>
        </p:txBody>
      </p:sp>
      <p:sp>
        <p:nvSpPr>
          <p:cNvPr id="1048623" name="TextBox 27"/>
          <p:cNvSpPr txBox="1"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5338948" y="4812499"/>
            <a:ext cx="1514104" cy="667747"/>
          </a:xfrm>
          <a:prstGeom prst="rect"/>
          <a:blipFill>
            <a:blip xmlns:r="http://schemas.openxmlformats.org/officeDocument/2006/relationships" r:embed="rId3"/>
            <a:stretch>
              <a:fillRect t="-4545"/>
            </a:stretch>
          </a:blipFill>
        </p:spPr>
        <p:txBody>
          <a:bodyPr/>
          <a:p>
            <a:r>
              <a:rPr lang="en-US">
                <a:noFill/>
              </a:rPr>
              <a:t> </a:t>
            </a:r>
          </a:p>
        </p:txBody>
      </p:sp>
      <p:sp>
        <p:nvSpPr>
          <p:cNvPr id="1048624" name="TextBox 23"/>
          <p:cNvSpPr txBox="1"/>
          <p:nvPr/>
        </p:nvSpPr>
        <p:spPr>
          <a:xfrm>
            <a:off x="5637810" y="2971800"/>
            <a:ext cx="65" cy="276999"/>
          </a:xfrm>
          <a:prstGeom prst="rect"/>
          <a:noFill/>
        </p:spPr>
        <p:txBody>
          <a:bodyPr bIns="0" lIns="0" rIns="0" rtlCol="0" tIns="0" wrap="none">
            <a:spAutoFit/>
          </a:bodyPr>
          <a:p>
            <a:endParaRPr dirty="0" lang="en-US"/>
          </a:p>
        </p:txBody>
      </p:sp>
      <p:sp>
        <p:nvSpPr>
          <p:cNvPr id="1048625" name="Rectangle 33"/>
          <p:cNvSpPr>
            <a:spLocks noChangeAspect="1" noMove="1" noResize="1" noRot="1" noAdjustHandles="1" noEditPoints="1" noChangeArrowheads="1" noChangeShapeType="1" noTextEdit="1"/>
          </p:cNvSpPr>
          <p:nvPr/>
        </p:nvSpPr>
        <p:spPr>
          <a:xfrm>
            <a:off x="7541691" y="3217115"/>
            <a:ext cx="2224904" cy="807850"/>
          </a:xfrm>
          <a:prstGeom prst="rect"/>
          <a:blipFill>
            <a:blip xmlns:r="http://schemas.openxmlformats.org/officeDocument/2006/relationships" r:embed="rId4"/>
            <a:stretch>
              <a:fillRect t="-3788" b="-10606"/>
            </a:stretch>
          </a:blipFill>
        </p:spPr>
        <p:txBody>
          <a:bodyPr/>
          <a:p>
            <a:r>
              <a:rPr lang="en-US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რა არის საჭირო </a:t>
            </a:r>
            <a:r>
              <a:rPr dirty="0" lang="en-US"/>
              <a:t>SPDC-</a:t>
            </a:r>
            <a:r>
              <a:rPr dirty="0" lang="ka-GE"/>
              <a:t>თვის?</a:t>
            </a:r>
            <a:endParaRPr dirty="0" lang="en-US"/>
          </a:p>
        </p:txBody>
      </p:sp>
      <p:sp>
        <p:nvSpPr>
          <p:cNvPr id="104862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7500"/>
          </a:bodyPr>
          <a:p>
            <a:pPr indent="0" lvl="1" marL="201168">
              <a:buNone/>
            </a:pPr>
            <a:r>
              <a:rPr dirty="0" sz="2000" lang="ka-GE"/>
              <a:t>    </a:t>
            </a:r>
            <a:r>
              <a:rPr dirty="0" sz="2000" lang="en-US"/>
              <a:t>SPDC</a:t>
            </a:r>
            <a:r>
              <a:rPr dirty="0" sz="2000" lang="ka-GE"/>
              <a:t> პროცესის ეფექტიურობისათვის საჭიროა არაწრფივ კრისტალში გავატაროთ</a:t>
            </a:r>
            <a:r>
              <a:rPr dirty="0" sz="2000" lang="en-US"/>
              <a:t> </a:t>
            </a:r>
            <a:r>
              <a:rPr b="1" dirty="0" sz="2000" lang="ka-GE"/>
              <a:t>მაღალი ინტენსივობის კოჰერენტული პოლარიზებული სინათლე. რატომ?</a:t>
            </a:r>
          </a:p>
          <a:p>
            <a:pPr indent="0" lvl="1" marL="201168">
              <a:buNone/>
            </a:pPr>
            <a:endParaRPr b="1" dirty="0" sz="2000" lang="ka-GE"/>
          </a:p>
          <a:p>
            <a:pPr indent="0" lvl="1" marL="201168">
              <a:buNone/>
            </a:pPr>
            <a:r>
              <a:rPr dirty="0" sz="2000" lang="ka-GE"/>
              <a:t>	მაღალი ინტენტისივობა - გარდაქმნის ალბათობა ძალიან დაბალია: ერთი მილიარდი ფოტონისგან წარმოიქმნება დაახლოებით ერთი გადახლართული წყვილი;</a:t>
            </a:r>
          </a:p>
          <a:p>
            <a:pPr indent="0" lvl="1" marL="201168">
              <a:buNone/>
            </a:pPr>
            <a:endParaRPr dirty="0" sz="2000" lang="ka-GE"/>
          </a:p>
          <a:p>
            <a:pPr indent="0" lvl="1" marL="201168">
              <a:buNone/>
            </a:pPr>
            <a:r>
              <a:rPr dirty="0" sz="2000" lang="ka-GE"/>
              <a:t>	კოჰერენტობა და პოლარიზაცია - რადგან არაწრფივ კრისტალში გარდატეხის მაჩვენებელი დამოკიდებულია როგორც სინათლის სიხშირეზე, ისე პოლარიზაციაზე. ფაზათა სხვაობამ შეიძლება გამოიწვიოს დესტრუქციული ინტერფერენცია</a:t>
            </a:r>
          </a:p>
          <a:p>
            <a:pPr indent="0" lvl="1" marL="201168">
              <a:buNone/>
            </a:pPr>
            <a:endParaRPr dirty="0" sz="2000" lang="ka-GE"/>
          </a:p>
          <a:p>
            <a:pPr indent="0" lvl="1" marL="201168">
              <a:buNone/>
            </a:pPr>
            <a:r>
              <a:rPr dirty="0" sz="2000" lang="ka-GE"/>
              <a:t>	ამიტომ, როგორც წესი, </a:t>
            </a:r>
            <a:r>
              <a:rPr dirty="0" sz="2000" lang="en-US"/>
              <a:t>SPDC-</a:t>
            </a:r>
            <a:r>
              <a:rPr dirty="0" sz="2000" lang="ka-GE"/>
              <a:t>თვის იყენებენ ლაზერებს.</a:t>
            </a:r>
          </a:p>
          <a:p>
            <a:pPr indent="0" lvl="1" marL="201168">
              <a:buNone/>
            </a:pPr>
            <a:r>
              <a:rPr dirty="0" sz="2000" lang="ka-GE"/>
              <a:t>	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ka-GE"/>
              <a:t>კვანტური „მოჩვენებითი“ გამოსახულების გამოყენება</a:t>
            </a:r>
            <a:endParaRPr dirty="0" lang="en-US"/>
          </a:p>
        </p:txBody>
      </p:sp>
      <p:sp>
        <p:nvSpPr>
          <p:cNvPr id="1048629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indent="0" lvl="1" marL="201168">
              <a:buNone/>
            </a:pPr>
            <a:r>
              <a:rPr dirty="0" lang="ka-GE"/>
              <a:t>	 </a:t>
            </a:r>
          </a:p>
          <a:p>
            <a:pPr indent="0" lvl="1" marL="201168">
              <a:buNone/>
            </a:pPr>
            <a:endParaRPr dirty="0" sz="2400" lang="ka-GE"/>
          </a:p>
          <a:p>
            <a:pPr indent="0" lvl="1" marL="201168">
              <a:spcAft>
                <a:spcPts val="1800"/>
              </a:spcAft>
              <a:buNone/>
            </a:pPr>
            <a:r>
              <a:rPr dirty="0" sz="2400" lang="ka-GE"/>
              <a:t>	მეთოდი იძლევა ობიექტის მაღალი ხარისხის გამოსახულების მიღების საშუალებას მისი დაზიანების გარეშე, ნისლის ან სხვა ვიზუალური ხმაურის პირობებშიც კი. ამიტომ შესაძლებელია მისი გამოყენება მრავალ სფეროში: მედიცინაში, არქეოლოგიაში, ასტრონომიაში, მრეწველობაში, და ა.შ.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0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dirty="0" lang="ka-GE"/>
              <a:t>მადლობა ყურადღებისთვის</a:t>
            </a:r>
            <a:endParaRPr dirty="0"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lastClr="000000" val="windowText"/>
      </a:dk1>
      <a:lt1>
        <a:sysClr lastClr="FFFFFF" val="window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algn="br" blurRad="38100" dir="2700000" dist="25400" rotWithShape="0">
              <a:srgbClr val="000000">
                <a:alpha val="60000"/>
              </a:srgbClr>
            </a:outerShdw>
          </a:effectLst>
        </a:effectStyle>
        <a:effectStyle>
          <a:effectLst>
            <a:outerShdw algn="br" blurRad="44450" dir="2700000" dist="254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კვანტური მოჩვენებითი გამოსახულება და სპონტანური პარამეტრული ქვე-ქარდაქმნა</dc:title>
  <dc:creator>Red</dc:creator>
  <cp:lastModifiedBy>cloudconvert_11</cp:lastModifiedBy>
  <dcterms:created xsi:type="dcterms:W3CDTF">2026-05-24T12:15:43Z</dcterms:created>
  <dcterms:modified xsi:type="dcterms:W3CDTF">2026-05-25T12:08:39Z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5a7f68f56c4c42778b31e02fe2044341_22</vt:lpwstr>
  </property>
</Properties>
</file>