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8" r:id="rId3"/>
    <p:sldId id="259" r:id="rId4"/>
    <p:sldId id="260" r:id="rId5"/>
    <p:sldId id="261" r:id="rId6"/>
    <p:sldId id="262" r:id="rId7"/>
    <p:sldId id="263" r:id="rId8"/>
    <p:sldId id="271"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35" autoAdjust="0"/>
    <p:restoredTop sz="94660"/>
  </p:normalViewPr>
  <p:slideViewPr>
    <p:cSldViewPr snapToGrid="0">
      <p:cViewPr varScale="1">
        <p:scale>
          <a:sx n="75" d="100"/>
          <a:sy n="75" d="100"/>
        </p:scale>
        <p:origin x="61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Title 1"/>
          <p:cNvSpPr>
            <a:spLocks noGrp="1"/>
          </p:cNvSpPr>
          <p:nvPr>
            <p:ph type="title"/>
          </p:nvPr>
        </p:nvSpPr>
        <p:spPr>
          <a:xfrm>
            <a:off x="685801" y="609600"/>
            <a:ext cx="10131425" cy="1456267"/>
          </a:xfrm>
        </p:spPr>
        <p:txBody>
          <a:bodyPr/>
          <a:lstStyle/>
          <a:p>
            <a:r>
              <a:rPr lang="en-US" smtClean="0"/>
              <a:t>Click to edit Master title style</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5/30/2022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5/30/2022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3.xm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hyperlink" Target="https://webb.nasa.gov/content/about/faqs/facts.html#:~:text=The%20James%20Webb%20Space%20Telescope,coverage%20and%20greatly%20improved%20sensitivity"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5500" y="2811011"/>
            <a:ext cx="10261600" cy="1773764"/>
          </a:xfrm>
        </p:spPr>
        <p:txBody>
          <a:bodyPr>
            <a:normAutofit fontScale="90000"/>
          </a:bodyPr>
          <a:lstStyle/>
          <a:p>
            <a:pPr algn="ctr"/>
            <a:r>
              <a:rPr lang="ka-GE" dirty="0" smtClean="0"/>
              <a:t>კაცობრიობის ახალი თვალი კოსმოსში-</a:t>
            </a:r>
            <a:r>
              <a:rPr lang="en-US" dirty="0" smtClean="0">
                <a:latin typeface="Arial Black" panose="020B0A04020102020204" pitchFamily="34" charset="0"/>
              </a:rPr>
              <a:t>JAMES WEBB TELESCOPE</a:t>
            </a:r>
            <a:endParaRPr lang="en-US" dirty="0">
              <a:latin typeface="Arial Rounded MT Bold" panose="020F07040305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3390" y="204012"/>
            <a:ext cx="2273734" cy="2247088"/>
          </a:xfrm>
          <a:prstGeom prst="rect">
            <a:avLst/>
          </a:prstGeom>
        </p:spPr>
      </p:pic>
      <p:sp>
        <p:nvSpPr>
          <p:cNvPr id="5" name="Rectangle 4"/>
          <p:cNvSpPr/>
          <p:nvPr/>
        </p:nvSpPr>
        <p:spPr>
          <a:xfrm>
            <a:off x="3086100" y="994770"/>
            <a:ext cx="6819900" cy="668930"/>
          </a:xfrm>
          <a:prstGeom prst="rect">
            <a:avLst/>
          </a:prstGeom>
        </p:spPr>
        <p:txBody>
          <a:bodyPr wrap="square">
            <a:spAutoFit/>
          </a:bodyPr>
          <a:lstStyle/>
          <a:p>
            <a:r>
              <a:rPr lang="ka-GE" dirty="0"/>
              <a:t>ივანე ჯვახიშვილის სახელობის </a:t>
            </a:r>
            <a:endParaRPr lang="en-US" dirty="0"/>
          </a:p>
          <a:p>
            <a:r>
              <a:rPr lang="ka-GE" dirty="0"/>
              <a:t>თბილისის სახელმწიფო უნივერსიტეტი</a:t>
            </a:r>
            <a:endParaRPr lang="en-US" dirty="0"/>
          </a:p>
        </p:txBody>
      </p:sp>
      <p:sp>
        <p:nvSpPr>
          <p:cNvPr id="6" name="Rectangle 5"/>
          <p:cNvSpPr/>
          <p:nvPr/>
        </p:nvSpPr>
        <p:spPr>
          <a:xfrm>
            <a:off x="228600" y="4944687"/>
            <a:ext cx="6096000" cy="646331"/>
          </a:xfrm>
          <a:prstGeom prst="rect">
            <a:avLst/>
          </a:prstGeom>
        </p:spPr>
        <p:txBody>
          <a:bodyPr>
            <a:spAutoFit/>
          </a:bodyPr>
          <a:lstStyle/>
          <a:p>
            <a:endParaRPr lang="ka-GE" dirty="0"/>
          </a:p>
          <a:p>
            <a:r>
              <a:rPr lang="ka-GE" dirty="0"/>
              <a:t>სტუდენტი: მარიამ არჩაია</a:t>
            </a:r>
          </a:p>
        </p:txBody>
      </p:sp>
    </p:spTree>
    <p:extLst>
      <p:ext uri="{BB962C8B-B14F-4D97-AF65-F5344CB8AC3E}">
        <p14:creationId xmlns:p14="http://schemas.microsoft.com/office/powerpoint/2010/main" val="10072011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416302" y="292100"/>
            <a:ext cx="5829299" cy="941982"/>
          </a:xfrm>
        </p:spPr>
        <p:txBody>
          <a:bodyPr/>
          <a:lstStyle/>
          <a:p>
            <a:r>
              <a:rPr lang="ka-GE" dirty="0" smtClean="0"/>
              <a:t>ტელესკოპის ისტორია</a:t>
            </a:r>
            <a:endParaRPr lang="en-US" dirty="0"/>
          </a:p>
        </p:txBody>
      </p:sp>
      <p:sp>
        <p:nvSpPr>
          <p:cNvPr id="5" name="Text Placeholder 4"/>
          <p:cNvSpPr>
            <a:spLocks noGrp="1"/>
          </p:cNvSpPr>
          <p:nvPr>
            <p:ph type="body" idx="1"/>
          </p:nvPr>
        </p:nvSpPr>
        <p:spPr>
          <a:xfrm>
            <a:off x="266701" y="1729382"/>
            <a:ext cx="6731000" cy="5027018"/>
          </a:xfrm>
        </p:spPr>
        <p:txBody>
          <a:bodyPr>
            <a:normAutofit lnSpcReduction="10000"/>
          </a:bodyPr>
          <a:lstStyle/>
          <a:p>
            <a:r>
              <a:rPr lang="ka-GE" dirty="0"/>
              <a:t>ადამიანი ცაში ოდითგანვე იყურებოდა და აინტერესებდა თუ რა ხდება იქ, "შორეულ სამყაროებში". სურვილის მიუხედავად, ბუნებამ ადამიანებს ტელესკოპების მხედველობა არ არგუნა და შორეული ციური სხეულების დასანახად "შეიარაღება" გვჭირდება. თვალის შეიარაღებაზე სერიოზული ფიქრი მეათე საუკუნიდან დაიწყო, კერძოდ არაბი მეცნიერით, იბნ ალ-ჰაისამით</a:t>
            </a:r>
            <a:r>
              <a:rPr lang="ka-GE" dirty="0" smtClean="0"/>
              <a:t>.</a:t>
            </a:r>
            <a:r>
              <a:rPr lang="ka-GE" dirty="0"/>
              <a:t> ჰაისამი დიდი მოაზროვნე და მეცნიერი იყო. მას უამრავი ნაშრომი ეკუთვნის ფილოსოფიის, მათემატიკის, ფიზიკის, მედიცინისა და განსაკუთრებით ოპტიკის მხრივ. მას გასაოცრად ზუსტად აქვს ახსნილი თვალის აგებულება, რაც თანამედროვე წარმოდგენებთან ძალიან ახლოსაა. ის არის დაკავშირებული სპეციალური მინის (ლინზის) გამოგონებასთან, რომელიც საგნებს ადიდებს. სწორედ ეს გამადიდებელი ლინზაა ზოგადად ტელესკოპების მნიშვნელოვანი ნაწილი.</a:t>
            </a:r>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7701" y="1957981"/>
            <a:ext cx="5079999" cy="4303119"/>
          </a:xfrm>
          <a:prstGeom prst="rect">
            <a:avLst/>
          </a:prstGeom>
        </p:spPr>
      </p:pic>
    </p:spTree>
    <p:extLst>
      <p:ext uri="{BB962C8B-B14F-4D97-AF65-F5344CB8AC3E}">
        <p14:creationId xmlns:p14="http://schemas.microsoft.com/office/powerpoint/2010/main" val="18754935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84199" y="342901"/>
            <a:ext cx="10820401" cy="3340100"/>
          </a:xfrm>
        </p:spPr>
        <p:txBody>
          <a:bodyPr>
            <a:normAutofit/>
          </a:bodyPr>
          <a:lstStyle/>
          <a:p>
            <a:r>
              <a:rPr lang="ka-GE" dirty="0"/>
              <a:t>რაც შეეხება ევროპას, აქ ლინზების კეთება შედარებით გვიან, მეცამეტე საუკუნეში დაიწყეს. თავად ტელესკოპი უკვე 1608 წელს, ნიდერლანდებში გამოიგონეს. თავიდან ლინზების ეფექტი არ იყო სერიოზული, დროსთან ერთად ისინი დაიხვეწა. ლინზებმა ფრთები, განსაკუთრებულად, იოჰანეს კეპლერის გონებაში შეისხეს. 1611 წელს კეპლერმა აღწერა, თუ როგორ შეიძლება ბევრად უფრო სასარგებლო იყოს ტელესკოპის დამზადება ამოზნექილი ობიექტივითა და ოკულარული ლინზებით. უკვე 1655 წლისთვის, ასტრონომი კრისტიან ჰიუგენსი წარსულთან შედარებით საკმაოდ მძლავრ ტელესკოპზე მუშაობდა და ის სწორედ კეპლერის გონებაში გაჩენილ მიგნებებს ეყრდნობოდა.</a:t>
            </a:r>
            <a:endParaRPr lang="en-US"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1774" r="94355"/>
                    </a14:imgEffect>
                  </a14:imgLayer>
                </a14:imgProps>
              </a:ext>
              <a:ext uri="{28A0092B-C50C-407E-A947-70E740481C1C}">
                <a14:useLocalDpi xmlns:a14="http://schemas.microsoft.com/office/drawing/2010/main" val="0"/>
              </a:ext>
            </a:extLst>
          </a:blip>
          <a:stretch>
            <a:fillRect/>
          </a:stretch>
        </p:blipFill>
        <p:spPr>
          <a:xfrm>
            <a:off x="2584450" y="3454400"/>
            <a:ext cx="5905500" cy="3048000"/>
          </a:xfrm>
          <a:prstGeom prst="rect">
            <a:avLst/>
          </a:prstGeom>
        </p:spPr>
      </p:pic>
    </p:spTree>
    <p:extLst>
      <p:ext uri="{BB962C8B-B14F-4D97-AF65-F5344CB8AC3E}">
        <p14:creationId xmlns:p14="http://schemas.microsoft.com/office/powerpoint/2010/main" val="1210615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254000" y="365759"/>
            <a:ext cx="11341100" cy="2959100"/>
          </a:xfrm>
        </p:spPr>
        <p:txBody>
          <a:bodyPr>
            <a:normAutofit fontScale="47500" lnSpcReduction="20000"/>
          </a:bodyPr>
          <a:lstStyle/>
          <a:p>
            <a:pPr marL="342900" indent="-342900" fontAlgn="base">
              <a:buFont typeface="Arial" panose="020B0604020202020204" pitchFamily="34" charset="0"/>
              <a:buChar char="•"/>
            </a:pPr>
            <a:r>
              <a:rPr lang="ka-GE" sz="4200" dirty="0" smtClean="0">
                <a:latin typeface="Calibri Light" panose="020F0302020204030204" pitchFamily="34" charset="0"/>
                <a:cs typeface="Calibri Light" panose="020F0302020204030204" pitchFamily="34" charset="0"/>
              </a:rPr>
              <a:t>დღესდღეობით სამი სახის ტელესკოპი არსებობს: ლინზიანი,სარკიანი და სარკიან-ლინზიანი.</a:t>
            </a:r>
            <a:r>
              <a:rPr lang="ka-GE" sz="4200" dirty="0">
                <a:latin typeface="Calibri Light" panose="020F0302020204030204" pitchFamily="34" charset="0"/>
                <a:cs typeface="Calibri Light" panose="020F0302020204030204" pitchFamily="34" charset="0"/>
              </a:rPr>
              <a:t> </a:t>
            </a:r>
            <a:endParaRPr lang="ka-GE" sz="4200" dirty="0" smtClean="0">
              <a:latin typeface="Calibri Light" panose="020F0302020204030204" pitchFamily="34" charset="0"/>
              <a:cs typeface="Calibri Light" panose="020F0302020204030204" pitchFamily="34" charset="0"/>
            </a:endParaRPr>
          </a:p>
          <a:p>
            <a:pPr marL="342900" indent="-342900" fontAlgn="base">
              <a:buFont typeface="Arial" panose="020B0604020202020204" pitchFamily="34" charset="0"/>
              <a:buChar char="•"/>
            </a:pPr>
            <a:r>
              <a:rPr lang="ka-GE" sz="4200" dirty="0" smtClean="0">
                <a:latin typeface="Calibri Light" panose="020F0302020204030204" pitchFamily="34" charset="0"/>
                <a:cs typeface="Calibri Light" panose="020F0302020204030204" pitchFamily="34" charset="0"/>
              </a:rPr>
              <a:t>ლინზიანი </a:t>
            </a:r>
            <a:r>
              <a:rPr lang="ka-GE" sz="4200" dirty="0">
                <a:latin typeface="Calibri Light" panose="020F0302020204030204" pitchFamily="34" charset="0"/>
                <a:cs typeface="Calibri Light" panose="020F0302020204030204" pitchFamily="34" charset="0"/>
              </a:rPr>
              <a:t>ტელესკოპის მილში მოთავსებულია ოპტიკური სისტემა. მილი ურთიერთმართობულ ორ ღერძზეა მიმაგრებული, რომელთა ირგვლივ ბრუნვით მას ცისკენ მივმართავთ.</a:t>
            </a:r>
          </a:p>
          <a:p>
            <a:pPr marL="342900" indent="-342900" fontAlgn="base">
              <a:buFont typeface="Arial" panose="020B0604020202020204" pitchFamily="34" charset="0"/>
              <a:buChar char="•"/>
            </a:pPr>
            <a:r>
              <a:rPr lang="ka-GE" sz="4200" dirty="0">
                <a:latin typeface="Calibri Light" panose="020F0302020204030204" pitchFamily="34" charset="0"/>
                <a:cs typeface="Calibri Light" panose="020F0302020204030204" pitchFamily="34" charset="0"/>
              </a:rPr>
              <a:t>სარკიანი მილის შემთხვევაში ფსკერზე ჩაზნექილი სარკეა მოთავსებული. მას სხივთა კონა ეცემა, რომელიც ირეკლება და ეცემა ირიბ ბრტყელ სარკეს. აქედან არეკლილი სხივთა კონა ობიექტის გამოსახულებას იძლევა.</a:t>
            </a:r>
          </a:p>
          <a:p>
            <a:pPr marL="342900" indent="-342900" fontAlgn="base">
              <a:buFont typeface="Arial" panose="020B0604020202020204" pitchFamily="34" charset="0"/>
              <a:buChar char="•"/>
            </a:pPr>
            <a:r>
              <a:rPr lang="ka-GE" sz="4200" dirty="0" smtClean="0">
                <a:latin typeface="Calibri Light" panose="020F0302020204030204" pitchFamily="34" charset="0"/>
                <a:cs typeface="Calibri Light" panose="020F0302020204030204" pitchFamily="34" charset="0"/>
              </a:rPr>
              <a:t> </a:t>
            </a:r>
            <a:r>
              <a:rPr lang="ka-GE" sz="4200" dirty="0">
                <a:latin typeface="Calibri Light" panose="020F0302020204030204" pitchFamily="34" charset="0"/>
                <a:cs typeface="Calibri Light" panose="020F0302020204030204" pitchFamily="34" charset="0"/>
              </a:rPr>
              <a:t>სარკიან-ლინზიანს მასში გამოსხივება მიმართულია მთავარი სარკისაკენ, რომელიც შუაშია გახვრეტილი, რათა გაატაროს სარკეებიდან არეკლილი სხივები </a:t>
            </a:r>
            <a:r>
              <a:rPr lang="ka-GE" sz="4200" dirty="0" smtClean="0">
                <a:latin typeface="Calibri Light" panose="020F0302020204030204" pitchFamily="34" charset="0"/>
                <a:cs typeface="Calibri Light" panose="020F0302020204030204" pitchFamily="34" charset="0"/>
              </a:rPr>
              <a:t>ფოკუსისაკენ</a:t>
            </a:r>
            <a:r>
              <a:rPr lang="en-US" sz="4200" dirty="0" smtClean="0">
                <a:latin typeface="Calibri Light" panose="020F0302020204030204" pitchFamily="34" charset="0"/>
                <a:cs typeface="Calibri Light" panose="020F0302020204030204" pitchFamily="34" charset="0"/>
              </a:rPr>
              <a:t>.</a:t>
            </a:r>
            <a:endParaRPr lang="ka-GE" sz="4200" dirty="0">
              <a:latin typeface="Calibri Light" panose="020F0302020204030204" pitchFamily="34" charset="0"/>
              <a:cs typeface="Calibri Light" panose="020F0302020204030204" pitchFamily="34" charset="0"/>
            </a:endParaRP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000" y="3360519"/>
            <a:ext cx="4087936" cy="140840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43118" y="3168902"/>
            <a:ext cx="3759200" cy="1791639"/>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0577" y="4839893"/>
            <a:ext cx="4419600" cy="2018107"/>
          </a:xfrm>
          <a:prstGeom prst="rect">
            <a:avLst/>
          </a:prstGeom>
        </p:spPr>
      </p:pic>
    </p:spTree>
    <p:extLst>
      <p:ext uri="{BB962C8B-B14F-4D97-AF65-F5344CB8AC3E}">
        <p14:creationId xmlns:p14="http://schemas.microsoft.com/office/powerpoint/2010/main" val="401859240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65101" y="698500"/>
            <a:ext cx="5918200" cy="6350000"/>
          </a:xfrm>
        </p:spPr>
        <p:txBody>
          <a:bodyPr>
            <a:normAutofit fontScale="92500" lnSpcReduction="20000"/>
          </a:bodyPr>
          <a:lstStyle/>
          <a:p>
            <a:pPr marL="342900" indent="-342900" fontAlgn="base">
              <a:buFont typeface="Arial" panose="020B0604020202020204" pitchFamily="34" charset="0"/>
              <a:buChar char="•"/>
            </a:pPr>
            <a:r>
              <a:rPr lang="ka-GE" sz="2400" dirty="0" smtClean="0">
                <a:latin typeface="Calibri Light" panose="020F0302020204030204" pitchFamily="34" charset="0"/>
                <a:cs typeface="Calibri Light" panose="020F0302020204030204" pitchFamily="34" charset="0"/>
              </a:rPr>
              <a:t>დროსთან ერთად </a:t>
            </a:r>
            <a:r>
              <a:rPr lang="ka-GE" sz="2400" dirty="0">
                <a:latin typeface="Calibri Light" panose="020F0302020204030204" pitchFamily="34" charset="0"/>
                <a:cs typeface="Calibri Light" panose="020F0302020204030204" pitchFamily="34" charset="0"/>
              </a:rPr>
              <a:t>ტელესკოპები სულ უფრო ვითარდებოდა, მაგრამ კოსმოსის დედამიწიდან აღქმას თავისი სირთულეები ახლავს. ამ მხრივ თავის როლს თამაშობს პლანეტის ატმოსფეროს საფარი და ამის გამო დედამიწისგან დაშორებული ციური სხეულები ხშირად კარგად არ ჩანს. არის სხვა ფაქტორებიც, მათ შორის განათება. სწორედ ამიტომ, მეოცე საუკუნის მეორე ნახევარში, მეცნიერებმა დაიწყეს ფიქრი ტელესკოპზე, რომელსაც კოსმოსში გაუშვებდნენ და სამყაროს შესწავლას ასე უფრო მაღალ ეტაპზე აიყვანდნენ. </a:t>
            </a:r>
            <a:endParaRPr lang="en-US" sz="2400" dirty="0" smtClean="0">
              <a:latin typeface="Calibri Light" panose="020F0302020204030204" pitchFamily="34" charset="0"/>
              <a:cs typeface="Calibri Light" panose="020F0302020204030204" pitchFamily="34" charset="0"/>
            </a:endParaRPr>
          </a:p>
          <a:p>
            <a:pPr marL="342900" indent="-342900" fontAlgn="base">
              <a:buFont typeface="Arial" panose="020B0604020202020204" pitchFamily="34" charset="0"/>
              <a:buChar char="•"/>
            </a:pPr>
            <a:r>
              <a:rPr lang="ka-GE" sz="2400" dirty="0" smtClean="0">
                <a:latin typeface="Calibri Light" panose="020F0302020204030204" pitchFamily="34" charset="0"/>
                <a:cs typeface="Calibri Light" panose="020F0302020204030204" pitchFamily="34" charset="0"/>
              </a:rPr>
              <a:t>უკვე </a:t>
            </a:r>
            <a:r>
              <a:rPr lang="ka-GE" sz="2400" dirty="0">
                <a:latin typeface="Calibri Light" panose="020F0302020204030204" pitchFamily="34" charset="0"/>
                <a:cs typeface="Calibri Light" panose="020F0302020204030204" pitchFamily="34" charset="0"/>
              </a:rPr>
              <a:t>1962 წელს აშშ-ის ნაციონალური მეცნიერებათა აკადემიის მიერ გამოცემული მოხსენება ორბიტალური ტელესკოპის შემუშავებას და კოსმოსურ პროგრამაში მის ჩართვას უწევდა რეკომენდაციას.</a:t>
            </a:r>
          </a:p>
          <a:p>
            <a:r>
              <a:rPr lang="ka-GE" dirty="0"/>
              <a:t/>
            </a:r>
            <a:br>
              <a:rPr lang="ka-GE" dirty="0"/>
            </a:br>
            <a:endParaRPr lang="en-US" dirty="0"/>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083301" y="1054100"/>
            <a:ext cx="6242225" cy="4686300"/>
          </a:xfrm>
          <a:prstGeom prst="rect">
            <a:avLst/>
          </a:prstGeom>
        </p:spPr>
      </p:pic>
    </p:spTree>
    <p:extLst>
      <p:ext uri="{BB962C8B-B14F-4D97-AF65-F5344CB8AC3E}">
        <p14:creationId xmlns:p14="http://schemas.microsoft.com/office/powerpoint/2010/main" val="1310390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76299" y="241301"/>
            <a:ext cx="10452101" cy="2273300"/>
          </a:xfrm>
        </p:spPr>
        <p:txBody>
          <a:bodyPr>
            <a:normAutofit/>
          </a:bodyPr>
          <a:lstStyle/>
          <a:p>
            <a:pPr marL="342900" indent="-342900">
              <a:buFont typeface="Arial" panose="020B0604020202020204" pitchFamily="34" charset="0"/>
              <a:buChar char="•"/>
            </a:pPr>
            <a:r>
              <a:rPr lang="ka-GE" sz="2400" dirty="0">
                <a:latin typeface="Calibri Light" panose="020F0302020204030204" pitchFamily="34" charset="0"/>
                <a:cs typeface="Calibri Light" panose="020F0302020204030204" pitchFamily="34" charset="0"/>
              </a:rPr>
              <a:t>1970-იან წლებში ნასამ და ევროპის კოსმოსურმა სააგენტომ კოსმოსურ ტელესკოპებზე აქტიურად დაიწყეს მუშაობა. პროექტის დაფინანსება დაიწყო 1977 წელს და გადაწყდა, რომ ტელესკოპს ედვინ პაუელ ჰაბლის სახელი დარქმეოდა. ედვინ ჰაბლი უდიდესი ასტრონომი იყო, რომელმაც 1920-იან წლებში სამყაროს გაფართოება აღმოაჩინა.</a:t>
            </a:r>
            <a:endParaRPr lang="en-US" sz="2400" dirty="0">
              <a:latin typeface="Calibri Light" panose="020F0302020204030204" pitchFamily="34" charset="0"/>
              <a:cs typeface="Calibri Light" panose="020F03020202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68600" y="2514601"/>
            <a:ext cx="6955732" cy="391508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5136929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47901" y="126999"/>
            <a:ext cx="7112000" cy="698501"/>
          </a:xfrm>
        </p:spPr>
        <p:txBody>
          <a:bodyPr>
            <a:noAutofit/>
          </a:bodyPr>
          <a:lstStyle/>
          <a:p>
            <a:pPr algn="ctr"/>
            <a:r>
              <a:rPr lang="ka-GE" dirty="0" smtClean="0"/>
              <a:t>ჯეიმს ვების ტელესკოპი</a:t>
            </a:r>
            <a:endParaRPr lang="en-US" dirty="0"/>
          </a:p>
        </p:txBody>
      </p:sp>
      <p:sp>
        <p:nvSpPr>
          <p:cNvPr id="3" name="Text Placeholder 2"/>
          <p:cNvSpPr>
            <a:spLocks noGrp="1"/>
          </p:cNvSpPr>
          <p:nvPr>
            <p:ph type="body" idx="1"/>
          </p:nvPr>
        </p:nvSpPr>
        <p:spPr>
          <a:xfrm>
            <a:off x="0" y="1231900"/>
            <a:ext cx="6070600" cy="5626100"/>
          </a:xfrm>
        </p:spPr>
        <p:txBody>
          <a:bodyPr>
            <a:normAutofit/>
          </a:bodyPr>
          <a:lstStyle/>
          <a:p>
            <a:pPr marL="342900" indent="-342900" fontAlgn="base">
              <a:buFont typeface="Arial" panose="020B0604020202020204" pitchFamily="34" charset="0"/>
              <a:buChar char="•"/>
            </a:pPr>
            <a:r>
              <a:rPr lang="ka-GE" b="1" dirty="0"/>
              <a:t>ჰაბლისგან განსხვავებით, რომელიც პლანეტის ირგვლივ ტრიალებს, ვები მზის გარშემო იბრუნებს.</a:t>
            </a:r>
            <a:endParaRPr lang="ka-GE" dirty="0"/>
          </a:p>
          <a:p>
            <a:pPr marL="342900" indent="-342900" fontAlgn="base">
              <a:buFont typeface="Arial" panose="020B0604020202020204" pitchFamily="34" charset="0"/>
              <a:buChar char="•"/>
            </a:pPr>
            <a:r>
              <a:rPr lang="ka-GE" b="1" dirty="0"/>
              <a:t>ვებს </a:t>
            </a:r>
            <a:r>
              <a:rPr lang="ka-GE" b="1" dirty="0" smtClean="0"/>
              <a:t>აქვს </a:t>
            </a:r>
            <a:r>
              <a:rPr lang="ka-GE" b="1" dirty="0"/>
              <a:t>დაახლოებით 6,5 მეტრი დიამეტრის ძირითადი სარკე, რაც მას გაცილებით დიდ არეალს აძლევს, ვიდრე ეს ჰაბლის შემთხვევაშია. ჰაბლის სარკე არის ბევრად უფრო მცირე 2,4 მეტრი დიამეტრის და მისი შესაბამისი შეგროვების ფართობი არის 4,5 მ</a:t>
            </a:r>
            <a:r>
              <a:rPr lang="ka-GE" b="1" baseline="30000" dirty="0"/>
              <a:t>2</a:t>
            </a:r>
            <a:r>
              <a:rPr lang="ka-GE" b="1" dirty="0"/>
              <a:t>, რაც ვებს დაახლოებით 6,25-ჯერ მეტი შეგროვების ფართობს ანიჭებს.</a:t>
            </a:r>
            <a:r>
              <a:rPr lang="ka-GE" dirty="0"/>
              <a:t> შესაბამისად, ვებს ექნება გაცილებით დიდი ხედვის არეალი, ვიდრე </a:t>
            </a:r>
            <a:r>
              <a:rPr lang="en-US" dirty="0"/>
              <a:t>NICMOS </a:t>
            </a:r>
            <a:r>
              <a:rPr lang="ka-GE" dirty="0"/>
              <a:t>კამერას </a:t>
            </a:r>
            <a:r>
              <a:rPr lang="en-US" dirty="0"/>
              <a:t>Hubble-</a:t>
            </a:r>
            <a:r>
              <a:rPr lang="ka-GE" dirty="0"/>
              <a:t>ზე (დაფარავს 15-ჯერ მეტ ფართობს). ასევე, მნიშვნელოვნად უკეთესი იქნება სივრცითი გარჩევადობა.</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1751" y="1371600"/>
            <a:ext cx="5522405" cy="454342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0011803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2400" y="165101"/>
            <a:ext cx="12039600" cy="2806699"/>
          </a:xfrm>
        </p:spPr>
        <p:txBody>
          <a:bodyPr>
            <a:normAutofit fontScale="92500" lnSpcReduction="20000"/>
          </a:bodyPr>
          <a:lstStyle/>
          <a:p>
            <a:pPr fontAlgn="base"/>
            <a:r>
              <a:rPr lang="ka-GE" dirty="0"/>
              <a:t>ტელესკოპის ცენტრალური ნაწილია მისი უზარმაზარი ძირითადი სარკე, ჩაზნექილი სტრუქტურა, რომელიც 6,5 მეტრის სიგანისაა და შედგება 18 პატარა ექვსკუთხა სარკისგან. ისინი დამზადებულია ოქროთი დაფარული ბერილიუმისგან, რომელიც ოპტიმიზებულია სამყაროს შორეული მონაკვეთებიდან ინფრაწითელი სინათლის ასახვისთვის.</a:t>
            </a:r>
          </a:p>
          <a:p>
            <a:pPr fontAlgn="base"/>
            <a:r>
              <a:rPr lang="ka-GE" dirty="0"/>
              <a:t>ტელესკოპს ასევე აქვს ოთხი სამეცნიერო ინსტრუმენტი, რომლებსაც ორი ძირითადი მიზანი აქვთ: კოსმოსური ობიექტების ასახვა და სპექტროსკოპია — სინათლის დაშლა ცალკეულ ტალღის სიგრძეებად კოსმოსური მატერიის ფიზიკური და ქიმიური თვისებების შესასწავლად.</a:t>
            </a:r>
          </a:p>
          <a:p>
            <a:pPr fontAlgn="base"/>
            <a:r>
              <a:rPr lang="ka-GE" dirty="0"/>
              <a:t>სარკე და ინსტრუმენტები დაცულია ხუთ ფენიანი მზის ფარით, რომელიც ბუდის ფორმისაა და ჩოგბურთის კორტის ზომაზეა გაშლილი. მისი მემბრანები შედგება კაპტონისგან, მასალისგან, რომელიც ცნობილია მაღალი ტემპერატურის მიმართ გამძლეობით.</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77002" y="2971800"/>
            <a:ext cx="6794060" cy="3821112"/>
          </a:xfrm>
          <a:prstGeom prst="rect">
            <a:avLst/>
          </a:prstGeom>
        </p:spPr>
      </p:pic>
    </p:spTree>
    <p:extLst>
      <p:ext uri="{BB962C8B-B14F-4D97-AF65-F5344CB8AC3E}">
        <p14:creationId xmlns:p14="http://schemas.microsoft.com/office/powerpoint/2010/main" val="146988848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0" y="165098"/>
            <a:ext cx="6540500" cy="7556501"/>
          </a:xfrm>
        </p:spPr>
        <p:txBody>
          <a:bodyPr>
            <a:normAutofit fontScale="77500" lnSpcReduction="20000"/>
          </a:bodyPr>
          <a:lstStyle/>
          <a:p>
            <a:pPr marL="342900" indent="-342900" fontAlgn="base">
              <a:buFont typeface="Arial" panose="020B0604020202020204" pitchFamily="34" charset="0"/>
              <a:buChar char="•"/>
            </a:pPr>
            <a:r>
              <a:rPr lang="ka-GE" sz="2800" dirty="0" smtClean="0">
                <a:latin typeface="Calibri Light" panose="020F0302020204030204" pitchFamily="34" charset="0"/>
                <a:cs typeface="Calibri Light" panose="020F0302020204030204" pitchFamily="34" charset="0"/>
              </a:rPr>
              <a:t>ტელესკოპის </a:t>
            </a:r>
            <a:r>
              <a:rPr lang="ka-GE" sz="2800" dirty="0">
                <a:latin typeface="Calibri Light" panose="020F0302020204030204" pitchFamily="34" charset="0"/>
                <a:cs typeface="Calibri Light" panose="020F0302020204030204" pitchFamily="34" charset="0"/>
              </a:rPr>
              <a:t>ორი ძირითადი სამეცნიერო მისიის გამორჩევა მაინც შეგვიძლია. </a:t>
            </a:r>
            <a:r>
              <a:rPr lang="ka-GE" sz="2800" b="1" dirty="0">
                <a:latin typeface="Calibri Light" panose="020F0302020204030204" pitchFamily="34" charset="0"/>
                <a:cs typeface="Calibri Light" panose="020F0302020204030204" pitchFamily="34" charset="0"/>
              </a:rPr>
              <a:t>ეს ორი მთლიანობაში ტელესკოპის დროის 50 პროცენტზე მეტს წაიღებს. პირველ რიგში, მისი მისიაა გამოიკვლიოს კოსმიური ისტორიის ადრეული ფაზები, დააფიქსიროს რა დრო, დიდი აფეთქებიდან მხოლოდ რამდენიმე ასეული მილიონი წლის შემდეგ.</a:t>
            </a:r>
            <a:endParaRPr lang="ka-GE" sz="2800" dirty="0">
              <a:latin typeface="Calibri Light" panose="020F0302020204030204" pitchFamily="34" charset="0"/>
              <a:cs typeface="Calibri Light" panose="020F0302020204030204" pitchFamily="34" charset="0"/>
            </a:endParaRPr>
          </a:p>
          <a:p>
            <a:pPr marL="342900" indent="-342900" fontAlgn="base">
              <a:buFont typeface="Arial" panose="020B0604020202020204" pitchFamily="34" charset="0"/>
              <a:buChar char="•"/>
            </a:pPr>
            <a:r>
              <a:rPr lang="ka-GE" sz="2800" dirty="0">
                <a:latin typeface="Calibri Light" panose="020F0302020204030204" pitchFamily="34" charset="0"/>
                <a:cs typeface="Calibri Light" panose="020F0302020204030204" pitchFamily="34" charset="0"/>
              </a:rPr>
              <a:t>ჩვენ გვსურს ვნახოთ, თუ როგორ ჩამოყალიბდნენ პირველი ვარსკვლავები, გალაქტიკები და როგორ განვითარდნენ ისინი დროთა </a:t>
            </a:r>
            <a:r>
              <a:rPr lang="ka-GE" sz="2800" dirty="0" smtClean="0">
                <a:latin typeface="Calibri Light" panose="020F0302020204030204" pitchFamily="34" charset="0"/>
                <a:cs typeface="Calibri Light" panose="020F0302020204030204" pitchFamily="34" charset="0"/>
              </a:rPr>
              <a:t>განმავლობაშიის </a:t>
            </a:r>
            <a:r>
              <a:rPr lang="ka-GE" sz="2800" dirty="0">
                <a:latin typeface="Calibri Light" panose="020F0302020204030204" pitchFamily="34" charset="0"/>
                <a:cs typeface="Calibri Light" panose="020F0302020204030204" pitchFamily="34" charset="0"/>
              </a:rPr>
              <a:t>იმ სინათლეს დააფიქსირებს, რომელიც სამყაროს გაჩენიდან მალევე წარმოიშვა. ეს კაცობრიობის წინაშე სამყაროს სხვდასხვა პერიოდებს გადაშლის — სამყაროს დაბადებიდან, ვარსკვლავებისა და გალაქტიკების წარმოშობამდე.</a:t>
            </a:r>
          </a:p>
          <a:p>
            <a:pPr marL="342900" indent="-342900" fontAlgn="base">
              <a:buFont typeface="Arial" panose="020B0604020202020204" pitchFamily="34" charset="0"/>
              <a:buChar char="•"/>
            </a:pPr>
            <a:r>
              <a:rPr lang="ka-GE" sz="2800" dirty="0">
                <a:latin typeface="Calibri Light" panose="020F0302020204030204" pitchFamily="34" charset="0"/>
                <a:cs typeface="Calibri Light" panose="020F0302020204030204" pitchFamily="34" charset="0"/>
              </a:rPr>
              <a:t>ვების მეორე მთავარი მიზანია ეგზოპლანეტების აღმოჩენა, რაც ნიშნავს პლანეტებს მზის სისტემის გარეთ. ტელესკოპი გამოიკვლევს სიცოცხლის პოტენციალს ამ სამყაროებში, მათი ატმოსფეროს შესწავლით.</a:t>
            </a:r>
          </a:p>
          <a:p>
            <a:r>
              <a:rPr lang="ka-GE" dirty="0"/>
              <a:t/>
            </a:r>
            <a:br>
              <a:rPr lang="ka-GE" dirty="0"/>
            </a:b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40500" y="715168"/>
            <a:ext cx="5537199" cy="5110163"/>
          </a:xfrm>
          <a:prstGeom prst="rect">
            <a:avLst/>
          </a:prstGeom>
          <a:ln>
            <a:noFill/>
          </a:ln>
          <a:effectLst>
            <a:softEdge rad="112500"/>
          </a:effectLst>
        </p:spPr>
      </p:pic>
    </p:spTree>
    <p:extLst>
      <p:ext uri="{BB962C8B-B14F-4D97-AF65-F5344CB8AC3E}">
        <p14:creationId xmlns:p14="http://schemas.microsoft.com/office/powerpoint/2010/main" val="23501977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22601" y="279399"/>
            <a:ext cx="4368800" cy="687981"/>
          </a:xfrm>
        </p:spPr>
        <p:txBody>
          <a:bodyPr>
            <a:normAutofit fontScale="90000"/>
          </a:bodyPr>
          <a:lstStyle/>
          <a:p>
            <a:r>
              <a:rPr lang="ka-GE" dirty="0" smtClean="0">
                <a:latin typeface="Calibri Light" panose="020F0302020204030204" pitchFamily="34" charset="0"/>
                <a:cs typeface="Calibri Light" panose="020F0302020204030204" pitchFamily="34" charset="0"/>
              </a:rPr>
              <a:t>პირველი ფოტოები</a:t>
            </a:r>
            <a:endParaRPr lang="en-US" dirty="0">
              <a:latin typeface="Calibri Light" panose="020F0302020204030204" pitchFamily="34" charset="0"/>
              <a:cs typeface="Calibri Light" panose="020F0302020204030204" pitchFamily="34" charset="0"/>
            </a:endParaRPr>
          </a:p>
        </p:txBody>
      </p:sp>
      <p:sp>
        <p:nvSpPr>
          <p:cNvPr id="3" name="Text Placeholder 2"/>
          <p:cNvSpPr>
            <a:spLocks noGrp="1"/>
          </p:cNvSpPr>
          <p:nvPr>
            <p:ph type="body" idx="1"/>
          </p:nvPr>
        </p:nvSpPr>
        <p:spPr>
          <a:xfrm>
            <a:off x="368300" y="967380"/>
            <a:ext cx="5245100" cy="5623920"/>
          </a:xfrm>
        </p:spPr>
        <p:txBody>
          <a:bodyPr>
            <a:normAutofit/>
          </a:bodyPr>
          <a:lstStyle/>
          <a:p>
            <a:pPr marL="342900" indent="-342900">
              <a:buFont typeface="Arial" panose="020B0604020202020204" pitchFamily="34" charset="0"/>
              <a:buChar char="•"/>
            </a:pPr>
            <a:r>
              <a:rPr lang="ka-GE" sz="2400" dirty="0">
                <a:latin typeface="Calibri Light" panose="020F0302020204030204" pitchFamily="34" charset="0"/>
                <a:cs typeface="Calibri Light" panose="020F0302020204030204" pitchFamily="34" charset="0"/>
              </a:rPr>
              <a:t>სარკეების კალიბრაცია ტელესკოპის ერთ-ერთი ყველაზე მნიშვნელოვანი ამოცანაა, რადგან ისინი იდეალურად უნდა გასწორდეს, რათა სუფთა სურათები გადაიღოს. ამ პროცესის გამარტივების მიზნით, ტელესკოპმა ორი ფოტო გადაიღო.</a:t>
            </a:r>
          </a:p>
          <a:p>
            <a:pPr marL="342900" indent="-342900">
              <a:buFont typeface="Arial" panose="020B0604020202020204" pitchFamily="34" charset="0"/>
              <a:buChar char="•"/>
            </a:pPr>
            <a:r>
              <a:rPr lang="ka-GE" sz="2400" dirty="0">
                <a:latin typeface="Calibri Light" panose="020F0302020204030204" pitchFamily="34" charset="0"/>
                <a:cs typeface="Calibri Light" panose="020F0302020204030204" pitchFamily="34" charset="0"/>
              </a:rPr>
              <a:t>პირველია თავად სარკეების სელფი. ამ ფოტოზე ერთი სეგმენტი დანარჩენებზე კაშკაშა ჩანს, რადგან ის პირდაპირ კაშკაშა ვარსკვლავისკენ იყო მიმართული, ხოლო დანარჩენები ჯერ არა.</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26151" y="967380"/>
            <a:ext cx="5784849" cy="5784849"/>
          </a:xfrm>
          <a:prstGeom prst="rect">
            <a:avLst/>
          </a:prstGeom>
        </p:spPr>
      </p:pic>
    </p:spTree>
    <p:extLst>
      <p:ext uri="{BB962C8B-B14F-4D97-AF65-F5344CB8AC3E}">
        <p14:creationId xmlns:p14="http://schemas.microsoft.com/office/powerpoint/2010/main" val="4092137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85800" y="381000"/>
            <a:ext cx="10410827" cy="2386581"/>
          </a:xfrm>
        </p:spPr>
        <p:txBody>
          <a:bodyPr>
            <a:normAutofit/>
          </a:bodyPr>
          <a:lstStyle/>
          <a:p>
            <a:r>
              <a:rPr lang="ka-GE" sz="2400" dirty="0">
                <a:latin typeface="Calibri Light" panose="020F0302020204030204" pitchFamily="34" charset="0"/>
                <a:cs typeface="Calibri Light" panose="020F0302020204030204" pitchFamily="34" charset="0"/>
              </a:rPr>
              <a:t>მეორე ფოტოზე ასახულია დიდი დათვის თანავარსკვლავედის ვარსკვლავი, სახელად </a:t>
            </a:r>
            <a:r>
              <a:rPr lang="en-US" sz="2400" dirty="0">
                <a:latin typeface="Calibri Light" panose="020F0302020204030204" pitchFamily="34" charset="0"/>
                <a:cs typeface="Calibri Light" panose="020F0302020204030204" pitchFamily="34" charset="0"/>
              </a:rPr>
              <a:t>HD 84406. </a:t>
            </a:r>
            <a:r>
              <a:rPr lang="ka-GE" sz="2400" dirty="0">
                <a:latin typeface="Calibri Light" panose="020F0302020204030204" pitchFamily="34" charset="0"/>
                <a:cs typeface="Calibri Light" panose="020F0302020204030204" pitchFamily="34" charset="0"/>
              </a:rPr>
              <a:t>სურათი წარმოადგენს 1560 ცალკეული კადრისგან შედგენილ მოზაიკას, რომელზეც ვარსკვლავის 18 ასლია ასახული, ყოველი სარკისგან თითო. როდესაც სარკეები გასწორდება, ყველა სეგმენტი ერთი სარკის სახით იმუშავებს და 18 ასლი ერთმანეთს ზემოდან გადაედება</a:t>
            </a:r>
            <a:r>
              <a:rPr lang="ka-GE" dirty="0"/>
              <a: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3663" y="2331367"/>
            <a:ext cx="6515100" cy="441550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8727774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84199" y="495300"/>
            <a:ext cx="9966327" cy="4075681"/>
          </a:xfrm>
        </p:spPr>
        <p:txBody>
          <a:bodyPr>
            <a:normAutofit/>
          </a:bodyPr>
          <a:lstStyle/>
          <a:p>
            <a:pPr marL="342900" indent="-342900">
              <a:buFont typeface="Arial" panose="020B0604020202020204" pitchFamily="34" charset="0"/>
              <a:buChar char="•"/>
            </a:pPr>
            <a:r>
              <a:rPr lang="ka-GE" sz="2400" dirty="0">
                <a:latin typeface="Calibri Light" panose="020F0302020204030204" pitchFamily="34" charset="0"/>
                <a:cs typeface="Calibri Light" panose="020F0302020204030204" pitchFamily="34" charset="0"/>
              </a:rPr>
              <a:t>11 მარტს, ტელესკოპმა სარკეების რეგულირებისას წარმოქმნილი ხარვეზების გასწორების ბოლო ეტაპი დაასრულა. არ გამოვლენილა რაიმე ხარვეზი და ვების ჯგუფი დარწმუნებულია, რომ ყველა ოპტიკური პარამეტრი სრულფასოვნად მუშაობს</a:t>
            </a:r>
            <a:r>
              <a:rPr lang="ka-GE" sz="2400" dirty="0" smtClean="0">
                <a:latin typeface="Calibri Light" panose="020F0302020204030204" pitchFamily="34" charset="0"/>
                <a:cs typeface="Calibri Light" panose="020F0302020204030204" pitchFamily="34" charset="0"/>
              </a:rPr>
              <a:t>.</a:t>
            </a:r>
            <a:r>
              <a:rPr lang="ka-GE" sz="2400" dirty="0">
                <a:latin typeface="Calibri Light" panose="020F0302020204030204" pitchFamily="34" charset="0"/>
                <a:cs typeface="Calibri Light" panose="020F0302020204030204" pitchFamily="34" charset="0"/>
              </a:rPr>
              <a:t> </a:t>
            </a:r>
            <a:endParaRPr lang="en-US" sz="2400" dirty="0" smtClean="0">
              <a:latin typeface="Calibri Light" panose="020F0302020204030204" pitchFamily="34" charset="0"/>
              <a:cs typeface="Calibri Light" panose="020F0302020204030204" pitchFamily="34" charset="0"/>
            </a:endParaRPr>
          </a:p>
          <a:p>
            <a:pPr marL="342900" indent="-342900">
              <a:buFont typeface="Arial" panose="020B0604020202020204" pitchFamily="34" charset="0"/>
              <a:buChar char="•"/>
            </a:pPr>
            <a:r>
              <a:rPr lang="ka-GE" sz="2400" dirty="0" smtClean="0">
                <a:latin typeface="Calibri Light" panose="020F0302020204030204" pitchFamily="34" charset="0"/>
                <a:cs typeface="Calibri Light" panose="020F0302020204030204" pitchFamily="34" charset="0"/>
              </a:rPr>
              <a:t>შესაძლებლობათა </a:t>
            </a:r>
            <a:r>
              <a:rPr lang="ka-GE" sz="2400" dirty="0">
                <a:latin typeface="Calibri Light" panose="020F0302020204030204" pitchFamily="34" charset="0"/>
                <a:cs typeface="Calibri Light" panose="020F0302020204030204" pitchFamily="34" charset="0"/>
              </a:rPr>
              <a:t>წარმოსაჩენად, ვები ერთ ვარსკვლავზე ფოკუსირდა, სახელად 2</a:t>
            </a:r>
            <a:r>
              <a:rPr lang="en-US" sz="2400" dirty="0">
                <a:latin typeface="Calibri Light" panose="020F0302020204030204" pitchFamily="34" charset="0"/>
                <a:cs typeface="Calibri Light" panose="020F0302020204030204" pitchFamily="34" charset="0"/>
              </a:rPr>
              <a:t>MASS J17554042+6551277, </a:t>
            </a:r>
            <a:r>
              <a:rPr lang="ka-GE" sz="2400" dirty="0">
                <a:latin typeface="Calibri Light" panose="020F0302020204030204" pitchFamily="34" charset="0"/>
                <a:cs typeface="Calibri Light" panose="020F0302020204030204" pitchFamily="34" charset="0"/>
              </a:rPr>
              <a:t>უფრო მეტად კი ცნობილი, როგორც </a:t>
            </a:r>
            <a:r>
              <a:rPr lang="en-US" sz="2400" dirty="0">
                <a:latin typeface="Calibri Light" panose="020F0302020204030204" pitchFamily="34" charset="0"/>
                <a:cs typeface="Calibri Light" panose="020F0302020204030204" pitchFamily="34" charset="0"/>
              </a:rPr>
              <a:t>TYC 4212-1079-1.</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67100" y="3319251"/>
            <a:ext cx="5372100" cy="3394286"/>
          </a:xfrm>
          <a:prstGeom prst="rect">
            <a:avLst/>
          </a:prstGeom>
        </p:spPr>
      </p:pic>
    </p:spTree>
    <p:extLst>
      <p:ext uri="{BB962C8B-B14F-4D97-AF65-F5344CB8AC3E}">
        <p14:creationId xmlns:p14="http://schemas.microsoft.com/office/powerpoint/2010/main" val="2524396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00102" y="0"/>
            <a:ext cx="8991795" cy="6858000"/>
          </a:xfrm>
          <a:prstGeom prst="rect">
            <a:avLst/>
          </a:prstGeom>
        </p:spPr>
      </p:pic>
    </p:spTree>
    <p:extLst>
      <p:ext uri="{BB962C8B-B14F-4D97-AF65-F5344CB8AC3E}">
        <p14:creationId xmlns:p14="http://schemas.microsoft.com/office/powerpoint/2010/main" val="325909497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49530" y="0"/>
            <a:ext cx="4492939" cy="6858000"/>
          </a:xfrm>
          <a:prstGeom prst="rect">
            <a:avLst/>
          </a:prstGeom>
        </p:spPr>
      </p:pic>
    </p:spTree>
    <p:extLst>
      <p:ext uri="{BB962C8B-B14F-4D97-AF65-F5344CB8AC3E}">
        <p14:creationId xmlns:p14="http://schemas.microsoft.com/office/powerpoint/2010/main" val="29846685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2900" y="311381"/>
            <a:ext cx="10131427" cy="1468800"/>
          </a:xfrm>
        </p:spPr>
        <p:txBody>
          <a:bodyPr/>
          <a:lstStyle/>
          <a:p>
            <a:r>
              <a:rPr lang="ka-GE" dirty="0" smtClean="0"/>
              <a:t>წყაროები:</a:t>
            </a:r>
            <a:endParaRPr lang="en-US" dirty="0"/>
          </a:p>
        </p:txBody>
      </p:sp>
      <p:sp>
        <p:nvSpPr>
          <p:cNvPr id="3" name="Text Placeholder 2"/>
          <p:cNvSpPr>
            <a:spLocks noGrp="1"/>
          </p:cNvSpPr>
          <p:nvPr>
            <p:ph type="body" idx="1"/>
          </p:nvPr>
        </p:nvSpPr>
        <p:spPr>
          <a:xfrm>
            <a:off x="711199" y="3022600"/>
            <a:ext cx="10106027" cy="2615181"/>
          </a:xfrm>
        </p:spPr>
        <p:txBody>
          <a:bodyPr>
            <a:normAutofit/>
          </a:bodyPr>
          <a:lstStyle/>
          <a:p>
            <a:r>
              <a:rPr lang="en-US" dirty="0" smtClean="0"/>
              <a:t>Nasa.com</a:t>
            </a:r>
          </a:p>
          <a:p>
            <a:r>
              <a:rPr lang="en-US" dirty="0">
                <a:hlinkClick r:id="rId2"/>
              </a:rPr>
              <a:t>https://webb.nasa.gov/content/about/faqs/facts.html#:~:text=The%20James%20Webb%20Space%20Telescope,coverage%20and%20greatly%20improved%20sensitivity</a:t>
            </a:r>
            <a:r>
              <a:rPr lang="en-US" dirty="0" smtClean="0"/>
              <a:t>.</a:t>
            </a:r>
          </a:p>
          <a:p>
            <a:r>
              <a:rPr lang="en-US" dirty="0"/>
              <a:t>https://hubblesite.org/</a:t>
            </a:r>
          </a:p>
        </p:txBody>
      </p:sp>
    </p:spTree>
    <p:extLst>
      <p:ext uri="{BB962C8B-B14F-4D97-AF65-F5344CB8AC3E}">
        <p14:creationId xmlns:p14="http://schemas.microsoft.com/office/powerpoint/2010/main" val="35842725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360</TotalTime>
  <Words>733</Words>
  <Application>Microsoft Office PowerPoint</Application>
  <PresentationFormat>Widescreen</PresentationFormat>
  <Paragraphs>36</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Arial Black</vt:lpstr>
      <vt:lpstr>Arial Rounded MT Bold</vt:lpstr>
      <vt:lpstr>Calibri</vt:lpstr>
      <vt:lpstr>Calibri Light</vt:lpstr>
      <vt:lpstr>Sylfaen</vt:lpstr>
      <vt:lpstr>Celestial</vt:lpstr>
      <vt:lpstr>კაცობრიობის ახალი თვალი კოსმოსში-JAMES WEBB TELESCOPE</vt:lpstr>
      <vt:lpstr>ტელესკოპის ისტორია</vt:lpstr>
      <vt:lpstr>PowerPoint Presentation</vt:lpstr>
      <vt:lpstr>PowerPoint Presentation</vt:lpstr>
      <vt:lpstr>PowerPoint Presentation</vt:lpstr>
      <vt:lpstr>PowerPoint Presentation</vt:lpstr>
      <vt:lpstr>ჯეიმს ვების ტელესკოპი</vt:lpstr>
      <vt:lpstr>PowerPoint Presentation</vt:lpstr>
      <vt:lpstr>PowerPoint Presentation</vt:lpstr>
      <vt:lpstr>პირველი ფოტოები</vt:lpstr>
      <vt:lpstr>PowerPoint Presentation</vt:lpstr>
      <vt:lpstr>PowerPoint Presentation</vt:lpstr>
      <vt:lpstr>PowerPoint Presentation</vt:lpstr>
      <vt:lpstr>PowerPoint Presentation</vt:lpstr>
      <vt:lpstr>წყაროები:</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დიდი აფეთქების თეორია</dc:title>
  <dc:creator>User</dc:creator>
  <cp:lastModifiedBy>User</cp:lastModifiedBy>
  <cp:revision>24</cp:revision>
  <dcterms:created xsi:type="dcterms:W3CDTF">2022-05-30T03:56:19Z</dcterms:created>
  <dcterms:modified xsi:type="dcterms:W3CDTF">2022-05-30T11:23:53Z</dcterms:modified>
</cp:coreProperties>
</file>