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57" r:id="rId3"/>
    <p:sldId id="259" r:id="rId4"/>
    <p:sldId id="258" r:id="rId5"/>
    <p:sldId id="260" r:id="rId6"/>
    <p:sldId id="261" r:id="rId7"/>
    <p:sldId id="262" r:id="rId8"/>
    <p:sldId id="263" r:id="rId9"/>
    <p:sldId id="265" r:id="rId10"/>
    <p:sldId id="264"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71373" autoAdjust="0"/>
  </p:normalViewPr>
  <p:slideViewPr>
    <p:cSldViewPr>
      <p:cViewPr varScale="1">
        <p:scale>
          <a:sx n="46" d="100"/>
          <a:sy n="46" d="100"/>
        </p:scale>
        <p:origin x="-1848"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D88EC09-435E-4623-95EF-C7076BF1D298}" type="datetimeFigureOut">
              <a:rPr lang="en-US" smtClean="0"/>
              <a:t>5/29/2016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4E45788-80CF-4851-8BAB-A2E040D98329}"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ka-GE" dirty="0" smtClean="0"/>
              <a:t>უფრო სწორად რომ ვთქვათ მსოფლიო წირი არის წრფივი, ჩვეულებრივ სამგანზომილებიან სივრცეში ამას</a:t>
            </a:r>
            <a:r>
              <a:rPr lang="ka-GE" baseline="0" dirty="0" smtClean="0"/>
              <a:t> შეესაბამება წრფივი თანაბარი მოძრაობა</a:t>
            </a:r>
            <a:endParaRPr lang="en-US" dirty="0"/>
          </a:p>
        </p:txBody>
      </p:sp>
      <p:sp>
        <p:nvSpPr>
          <p:cNvPr id="4" name="Slide Number Placeholder 3"/>
          <p:cNvSpPr>
            <a:spLocks noGrp="1"/>
          </p:cNvSpPr>
          <p:nvPr>
            <p:ph type="sldNum" sz="quarter" idx="10"/>
          </p:nvPr>
        </p:nvSpPr>
        <p:spPr/>
        <p:txBody>
          <a:bodyPr/>
          <a:lstStyle/>
          <a:p>
            <a:fld id="{D4E45788-80CF-4851-8BAB-A2E040D98329}" type="slidenum">
              <a:rPr lang="en-US" smtClean="0"/>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ka-GE" dirty="0" smtClean="0"/>
              <a:t>იმის მაგივრად</a:t>
            </a:r>
            <a:r>
              <a:rPr lang="ka-GE" baseline="0" dirty="0" smtClean="0"/>
              <a:t> რომ გამოვიდეთ უმცირესობის პრინციპიდან, უფრო მარტივია მოვძებნოთ მოძრაობის განტოლება გრავიტაციულ ველში დიფერენციალური განტოლების დახმარებით რომელიც ჩაიწერება სპეციალურ ფარდობითობაში გალილეის 4 კოორდინატულ სისტემაში. ეს განტოლებები ამბობენ </a:t>
            </a:r>
            <a:r>
              <a:rPr lang="en-US" baseline="0" dirty="0" smtClean="0"/>
              <a:t>du(</a:t>
            </a:r>
            <a:r>
              <a:rPr lang="en-US" baseline="0" dirty="0" err="1" smtClean="0"/>
              <a:t>i</a:t>
            </a:r>
            <a:r>
              <a:rPr lang="en-US" baseline="0" dirty="0" smtClean="0"/>
              <a:t>)/</a:t>
            </a:r>
            <a:r>
              <a:rPr lang="en-US" baseline="0" dirty="0" err="1" smtClean="0"/>
              <a:t>ds</a:t>
            </a:r>
            <a:r>
              <a:rPr lang="en-US" baseline="0" dirty="0" smtClean="0"/>
              <a:t>=0,  du(</a:t>
            </a:r>
            <a:r>
              <a:rPr lang="en-US" baseline="0" dirty="0" err="1" smtClean="0"/>
              <a:t>i</a:t>
            </a:r>
            <a:r>
              <a:rPr lang="en-US" baseline="0" dirty="0" smtClean="0"/>
              <a:t>)=0</a:t>
            </a:r>
            <a:r>
              <a:rPr lang="ka-GE" baseline="0" dirty="0" smtClean="0"/>
              <a:t> და</a:t>
            </a:r>
            <a:r>
              <a:rPr lang="en-US" baseline="0" dirty="0" smtClean="0"/>
              <a:t> u(</a:t>
            </a:r>
            <a:r>
              <a:rPr lang="en-US" baseline="0" dirty="0" err="1" smtClean="0"/>
              <a:t>i</a:t>
            </a:r>
            <a:r>
              <a:rPr lang="en-US" baseline="0" dirty="0" smtClean="0"/>
              <a:t>)=</a:t>
            </a:r>
            <a:r>
              <a:rPr lang="en-US" baseline="0" dirty="0" err="1" smtClean="0"/>
              <a:t>dx</a:t>
            </a:r>
            <a:r>
              <a:rPr lang="en-US" baseline="0" dirty="0" smtClean="0"/>
              <a:t>(</a:t>
            </a:r>
            <a:r>
              <a:rPr lang="en-US" baseline="0" dirty="0" err="1" smtClean="0"/>
              <a:t>i</a:t>
            </a:r>
            <a:r>
              <a:rPr lang="en-US" baseline="0" dirty="0" smtClean="0"/>
              <a:t>)/</a:t>
            </a:r>
            <a:r>
              <a:rPr lang="en-US" baseline="0" dirty="0" err="1" smtClean="0"/>
              <a:t>ds</a:t>
            </a:r>
            <a:r>
              <a:rPr lang="en-US" baseline="0" dirty="0" smtClean="0"/>
              <a:t> </a:t>
            </a:r>
            <a:r>
              <a:rPr lang="ka-GE" baseline="0" dirty="0" smtClean="0"/>
              <a:t>4-სიჩქარე. </a:t>
            </a:r>
            <a:endParaRPr lang="en-US" dirty="0"/>
          </a:p>
        </p:txBody>
      </p:sp>
      <p:sp>
        <p:nvSpPr>
          <p:cNvPr id="4" name="Slide Number Placeholder 3"/>
          <p:cNvSpPr>
            <a:spLocks noGrp="1"/>
          </p:cNvSpPr>
          <p:nvPr>
            <p:ph type="sldNum" sz="quarter" idx="10"/>
          </p:nvPr>
        </p:nvSpPr>
        <p:spPr/>
        <p:txBody>
          <a:bodyPr/>
          <a:lstStyle/>
          <a:p>
            <a:fld id="{D4E45788-80CF-4851-8BAB-A2E040D98329}" type="slidenum">
              <a:rPr lang="en-US" smtClean="0"/>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ka-GE" dirty="0" smtClean="0"/>
              <a:t>ეს არის ჩვენი</a:t>
            </a:r>
            <a:r>
              <a:rPr lang="ka-GE" baseline="0" dirty="0" smtClean="0"/>
              <a:t> საძიებო განტოლება. ვხედავთ რომ ნაწილაკების მოძრაობა გრავიტაციულ ველში განისაზღვრება </a:t>
            </a:r>
            <a:r>
              <a:rPr lang="en-US" baseline="0" dirty="0" err="1" smtClean="0"/>
              <a:t>Gi</a:t>
            </a:r>
            <a:r>
              <a:rPr lang="en-US" baseline="0" dirty="0" smtClean="0"/>
              <a:t>(</a:t>
            </a:r>
            <a:r>
              <a:rPr lang="en-US" baseline="0" dirty="0" err="1" smtClean="0"/>
              <a:t>kl</a:t>
            </a:r>
            <a:r>
              <a:rPr lang="en-US" baseline="0" dirty="0" smtClean="0"/>
              <a:t>) </a:t>
            </a:r>
            <a:r>
              <a:rPr lang="ka-GE" baseline="0" dirty="0" smtClean="0"/>
              <a:t>სიდიდეებით.  გატოლების პირველი წევრი არის 4-აჩქარება, მაშინ მეორე წევრი გამრავლებული მასაზე იქნება 4-ძალა, მოქმედი ნაწილაკზე გრავიტაციულ ველში. </a:t>
            </a:r>
            <a:endParaRPr lang="en-US" dirty="0"/>
          </a:p>
        </p:txBody>
      </p:sp>
      <p:sp>
        <p:nvSpPr>
          <p:cNvPr id="4" name="Slide Number Placeholder 3"/>
          <p:cNvSpPr>
            <a:spLocks noGrp="1"/>
          </p:cNvSpPr>
          <p:nvPr>
            <p:ph type="sldNum" sz="quarter" idx="10"/>
          </p:nvPr>
        </p:nvSpPr>
        <p:spPr/>
        <p:txBody>
          <a:bodyPr/>
          <a:lstStyle/>
          <a:p>
            <a:fld id="{D4E45788-80CF-4851-8BAB-A2E040D98329}"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ka-GE" dirty="0" smtClean="0"/>
              <a:t>სინათლის სიგნალის გავრცელების განტოლება გეოდეზიური წირის გასწვრივ მესამე განტოლების გამოყენებით</a:t>
            </a:r>
            <a:r>
              <a:rPr lang="ka-GE" baseline="0" dirty="0" smtClean="0"/>
              <a:t> ვერ გამოვა რადგან მსოფლიო წირის გასწვრივ ინტერვალი არის 0 და წევრები წავლენ უსასრულობაში. ასეთ შემთხვევაში განტოლება იმის გათვალისწინებით დაიწერება რომ სინათლის სხივის გავრცელების მიმართულება გეომეტრიულ ოპტიკაში განისაზღვრება ტალღური ვექტორით. ტალღური 4-ვექტორი</a:t>
            </a:r>
            <a:endParaRPr lang="en-US" dirty="0"/>
          </a:p>
        </p:txBody>
      </p:sp>
      <p:sp>
        <p:nvSpPr>
          <p:cNvPr id="4" name="Slide Number Placeholder 3"/>
          <p:cNvSpPr>
            <a:spLocks noGrp="1"/>
          </p:cNvSpPr>
          <p:nvPr>
            <p:ph type="sldNum" sz="quarter" idx="10"/>
          </p:nvPr>
        </p:nvSpPr>
        <p:spPr/>
        <p:txBody>
          <a:bodyPr/>
          <a:lstStyle/>
          <a:p>
            <a:fld id="{D4E45788-80CF-4851-8BAB-A2E040D98329}" type="slidenum">
              <a:rPr lang="en-US" smtClean="0"/>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4E45788-80CF-4851-8BAB-A2E040D98329}" type="slidenum">
              <a:rPr lang="en-US" smtClean="0"/>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ka-GE" dirty="0" smtClean="0"/>
              <a:t>გავიგოთ, ამ ზღვრულ შემთხვევაში როგორაა ერთმანეთთან</a:t>
            </a:r>
            <a:r>
              <a:rPr lang="ka-GE" baseline="0" dirty="0" smtClean="0"/>
              <a:t> დაკავშირებული მეტრიკულ ტენზორი </a:t>
            </a:r>
            <a:r>
              <a:rPr lang="en-US" baseline="0" dirty="0" smtClean="0"/>
              <a:t>g(</a:t>
            </a:r>
            <a:r>
              <a:rPr lang="en-US" baseline="0" dirty="0" err="1" smtClean="0"/>
              <a:t>ik</a:t>
            </a:r>
            <a:r>
              <a:rPr lang="en-US" baseline="0" dirty="0" smtClean="0"/>
              <a:t>) </a:t>
            </a:r>
            <a:r>
              <a:rPr lang="ka-GE" baseline="0" dirty="0" smtClean="0"/>
              <a:t>არარელტივისტურ გრავიტაციული ველის </a:t>
            </a:r>
            <a:r>
              <a:rPr lang="el-GR" baseline="0" dirty="0" smtClean="0"/>
              <a:t>ϕ</a:t>
            </a:r>
            <a:r>
              <a:rPr lang="ka-GE" baseline="0" dirty="0" smtClean="0"/>
              <a:t> პოტენციალთან. </a:t>
            </a:r>
            <a:endParaRPr lang="en-US" dirty="0"/>
          </a:p>
        </p:txBody>
      </p:sp>
      <p:sp>
        <p:nvSpPr>
          <p:cNvPr id="4" name="Slide Number Placeholder 3"/>
          <p:cNvSpPr>
            <a:spLocks noGrp="1"/>
          </p:cNvSpPr>
          <p:nvPr>
            <p:ph type="sldNum" sz="quarter" idx="10"/>
          </p:nvPr>
        </p:nvSpPr>
        <p:spPr/>
        <p:txBody>
          <a:bodyPr/>
          <a:lstStyle/>
          <a:p>
            <a:fld id="{D4E45788-80CF-4851-8BAB-A2E040D98329}" type="slidenum">
              <a:rPr lang="en-US" smtClean="0"/>
              <a:t>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5/29/2016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5/29/2016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5/29/2016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5/29/2016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5/29/2016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5/29/2016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5/29/2016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5/29/2016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5/29/2016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3">
                <a:lumMod val="75000"/>
              </a:schemeClr>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5/29/2016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75000"/>
              </a:schemeClr>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ka-GE" dirty="0" smtClean="0">
                <a:solidFill>
                  <a:schemeClr val="accent3">
                    <a:lumMod val="50000"/>
                  </a:schemeClr>
                </a:solidFill>
              </a:rPr>
              <a:t>ნაწილაკების მოძრაობა გრავიტაციულ ველში</a:t>
            </a:r>
            <a:endParaRPr lang="en-US" dirty="0">
              <a:solidFill>
                <a:schemeClr val="accent3">
                  <a:lumMod val="50000"/>
                </a:schemeClr>
              </a:solidFill>
            </a:endParaRPr>
          </a:p>
        </p:txBody>
      </p:sp>
      <p:sp>
        <p:nvSpPr>
          <p:cNvPr id="3" name="Subtitle 2"/>
          <p:cNvSpPr>
            <a:spLocks noGrp="1"/>
          </p:cNvSpPr>
          <p:nvPr>
            <p:ph type="subTitle" idx="1"/>
          </p:nvPr>
        </p:nvSpPr>
        <p:spPr>
          <a:xfrm>
            <a:off x="5943600" y="6019800"/>
            <a:ext cx="2971800" cy="533400"/>
          </a:xfrm>
        </p:spPr>
        <p:txBody>
          <a:bodyPr>
            <a:normAutofit/>
          </a:bodyPr>
          <a:lstStyle/>
          <a:p>
            <a:r>
              <a:rPr lang="ka-GE" sz="1400" b="1" dirty="0" smtClean="0">
                <a:solidFill>
                  <a:schemeClr val="tx1"/>
                </a:solidFill>
              </a:rPr>
              <a:t>30/05/2016</a:t>
            </a:r>
            <a:br>
              <a:rPr lang="ka-GE" sz="1400" b="1" dirty="0" smtClean="0">
                <a:solidFill>
                  <a:schemeClr val="tx1"/>
                </a:solidFill>
              </a:rPr>
            </a:br>
            <a:r>
              <a:rPr lang="ka-GE" sz="1400" b="1" dirty="0" smtClean="0">
                <a:solidFill>
                  <a:schemeClr val="tx1"/>
                </a:solidFill>
              </a:rPr>
              <a:t>დავით ბულისკერია</a:t>
            </a:r>
            <a:endParaRPr lang="en-US" sz="1400" b="1"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5821363"/>
          </a:xfrm>
        </p:spPr>
        <p:txBody>
          <a:bodyPr numCol="1"/>
          <a:lstStyle/>
          <a:p>
            <a:pPr algn="just">
              <a:buNone/>
            </a:pPr>
            <a:r>
              <a:rPr lang="ka-GE" dirty="0" smtClean="0"/>
              <a:t>	</a:t>
            </a:r>
            <a:r>
              <a:rPr lang="ka-GE" sz="2400" dirty="0" smtClean="0"/>
              <a:t>სპეცფარდობითობის თეორიაში თავისუფალი მატერიალური წერტილის მოძრაობა განისაზღვრება უმცირესი ქმედების პრინციპით</a:t>
            </a:r>
          </a:p>
          <a:p>
            <a:pPr algn="ctr">
              <a:buNone/>
            </a:pPr>
            <a:endParaRPr lang="ka-GE" sz="2400" dirty="0" smtClean="0"/>
          </a:p>
          <a:p>
            <a:pPr algn="ctr">
              <a:buNone/>
            </a:pPr>
            <a:endParaRPr lang="ka-GE" sz="2400" dirty="0" smtClean="0"/>
          </a:p>
          <a:p>
            <a:pPr algn="ctr">
              <a:buNone/>
            </a:pPr>
            <a:r>
              <a:rPr lang="ka-GE" sz="2400" dirty="0" smtClean="0"/>
              <a:t>                                            ()                       (((                   </a:t>
            </a:r>
            <a:r>
              <a:rPr lang="ka-GE" dirty="0" smtClean="0"/>
              <a:t>(1)</a:t>
            </a:r>
          </a:p>
          <a:p>
            <a:pPr algn="ctr">
              <a:buNone/>
            </a:pPr>
            <a:endParaRPr lang="ka-GE" sz="2400" dirty="0" smtClean="0"/>
          </a:p>
          <a:p>
            <a:pPr algn="ctr">
              <a:buNone/>
            </a:pPr>
            <a:endParaRPr lang="ka-GE" sz="2400" dirty="0" smtClean="0"/>
          </a:p>
          <a:p>
            <a:pPr algn="just">
              <a:buNone/>
            </a:pPr>
            <a:r>
              <a:rPr lang="ka-GE" sz="2400" dirty="0" smtClean="0"/>
              <a:t>რის თანახმადაც ნაწილაკი მოძრაობს ისე, რომ მისი მსოფლიო წირი არის ექსტრემალური მოცემული ორ მსოფლიო წერტილს შორის.</a:t>
            </a:r>
            <a:endParaRPr lang="en-US" sz="2400" dirty="0"/>
          </a:p>
        </p:txBody>
      </p:sp>
      <p:pic>
        <p:nvPicPr>
          <p:cNvPr id="1026" name="Picture 2" descr="C:\Users\vaso\Pictures\1.PNG"/>
          <p:cNvPicPr>
            <a:picLocks noChangeAspect="1" noChangeArrowheads="1"/>
          </p:cNvPicPr>
          <p:nvPr/>
        </p:nvPicPr>
        <p:blipFill>
          <a:blip r:embed="rId3"/>
          <a:srcRect/>
          <a:stretch>
            <a:fillRect/>
          </a:stretch>
        </p:blipFill>
        <p:spPr bwMode="auto">
          <a:xfrm>
            <a:off x="1981200" y="2286000"/>
            <a:ext cx="5264853" cy="990599"/>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5821363"/>
          </a:xfrm>
        </p:spPr>
        <p:txBody>
          <a:bodyPr/>
          <a:lstStyle/>
          <a:p>
            <a:pPr>
              <a:buNone/>
            </a:pPr>
            <a:r>
              <a:rPr lang="ka-GE" sz="2400" dirty="0" smtClean="0"/>
              <a:t>სპეცფარდობითობაში დიფერენციალური განტოლება მრუდწირულ კოორდინატებში  ჩაიწერება ამ სახით</a:t>
            </a:r>
            <a:endParaRPr lang="ka-GE" sz="2400" dirty="0" smtClean="0"/>
          </a:p>
          <a:p>
            <a:pPr>
              <a:buNone/>
            </a:pPr>
            <a:endParaRPr lang="ka-GE" dirty="0" smtClean="0"/>
          </a:p>
          <a:p>
            <a:pPr>
              <a:buNone/>
            </a:pPr>
            <a:r>
              <a:rPr lang="ka-GE" dirty="0" smtClean="0"/>
              <a:t>                                                                (2)</a:t>
            </a:r>
            <a:endParaRPr lang="ka-GE" dirty="0" smtClean="0"/>
          </a:p>
          <a:p>
            <a:pPr>
              <a:buNone/>
            </a:pPr>
            <a:r>
              <a:rPr lang="ka-GE" sz="2400" dirty="0" smtClean="0"/>
              <a:t/>
            </a:r>
            <a:br>
              <a:rPr lang="ka-GE" sz="2400" dirty="0" smtClean="0"/>
            </a:br>
            <a:r>
              <a:rPr lang="ka-GE" sz="2400" dirty="0" smtClean="0"/>
              <a:t>ვექტორის კოვარიანტული დიფერენციალი </a:t>
            </a:r>
            <a:endParaRPr lang="ka-GE" sz="2400" dirty="0" smtClean="0"/>
          </a:p>
          <a:p>
            <a:pPr>
              <a:buNone/>
            </a:pPr>
            <a:r>
              <a:rPr lang="ka-GE" dirty="0" smtClean="0"/>
              <a:t>                                                                         (3)</a:t>
            </a:r>
          </a:p>
          <a:p>
            <a:pPr>
              <a:buNone/>
            </a:pPr>
            <a:r>
              <a:rPr lang="ka-GE" sz="2400" dirty="0" smtClean="0"/>
              <a:t/>
            </a:r>
            <a:br>
              <a:rPr lang="ka-GE" sz="2400" dirty="0" smtClean="0"/>
            </a:br>
            <a:r>
              <a:rPr lang="ka-GE" sz="2400" dirty="0" smtClean="0"/>
              <a:t>გავყოთ ეს განტოლება </a:t>
            </a:r>
            <a:r>
              <a:rPr lang="en-US" sz="2400" dirty="0" smtClean="0"/>
              <a:t> </a:t>
            </a:r>
            <a:r>
              <a:rPr lang="en-US" sz="2400" dirty="0" err="1" smtClean="0"/>
              <a:t>ds</a:t>
            </a:r>
            <a:r>
              <a:rPr lang="en-US" sz="2400" dirty="0" smtClean="0"/>
              <a:t>-</a:t>
            </a:r>
            <a:r>
              <a:rPr lang="ka-GE" sz="2400" dirty="0" smtClean="0"/>
              <a:t>ზე,მივიღებთ:</a:t>
            </a:r>
            <a:br>
              <a:rPr lang="ka-GE" sz="2400" dirty="0" smtClean="0"/>
            </a:br>
            <a:r>
              <a:rPr lang="ka-GE" sz="2400" dirty="0" smtClean="0"/>
              <a:t/>
            </a:r>
            <a:br>
              <a:rPr lang="ka-GE" sz="2400" dirty="0" smtClean="0"/>
            </a:br>
            <a:r>
              <a:rPr lang="ka-GE" sz="2400" dirty="0" smtClean="0"/>
              <a:t/>
            </a:r>
            <a:br>
              <a:rPr lang="ka-GE" sz="2400" dirty="0" smtClean="0"/>
            </a:br>
            <a:r>
              <a:rPr lang="ka-GE" sz="2400" dirty="0" smtClean="0"/>
              <a:t>                                                                                        </a:t>
            </a:r>
            <a:r>
              <a:rPr lang="ka-GE" dirty="0" smtClean="0"/>
              <a:t>(4)</a:t>
            </a:r>
            <a:endParaRPr lang="ka-GE" dirty="0" smtClean="0"/>
          </a:p>
        </p:txBody>
      </p:sp>
      <p:pic>
        <p:nvPicPr>
          <p:cNvPr id="2050" name="Picture 2" descr="C:\Users\vaso\Pictures\2.PNG"/>
          <p:cNvPicPr>
            <a:picLocks noChangeAspect="1" noChangeArrowheads="1"/>
          </p:cNvPicPr>
          <p:nvPr/>
        </p:nvPicPr>
        <p:blipFill>
          <a:blip r:embed="rId3"/>
          <a:srcRect/>
          <a:stretch>
            <a:fillRect/>
          </a:stretch>
        </p:blipFill>
        <p:spPr bwMode="auto">
          <a:xfrm>
            <a:off x="3124200" y="1524000"/>
            <a:ext cx="2514601" cy="824230"/>
          </a:xfrm>
          <a:prstGeom prst="rect">
            <a:avLst/>
          </a:prstGeom>
          <a:noFill/>
        </p:spPr>
      </p:pic>
      <p:pic>
        <p:nvPicPr>
          <p:cNvPr id="2051" name="Picture 3" descr="C:\Users\vaso\Pictures\3.PNG"/>
          <p:cNvPicPr>
            <a:picLocks noChangeAspect="1" noChangeArrowheads="1"/>
          </p:cNvPicPr>
          <p:nvPr/>
        </p:nvPicPr>
        <p:blipFill>
          <a:blip r:embed="rId4"/>
          <a:srcRect/>
          <a:stretch>
            <a:fillRect/>
          </a:stretch>
        </p:blipFill>
        <p:spPr bwMode="auto">
          <a:xfrm>
            <a:off x="2514600" y="3200400"/>
            <a:ext cx="3935896" cy="685800"/>
          </a:xfrm>
          <a:prstGeom prst="rect">
            <a:avLst/>
          </a:prstGeom>
          <a:noFill/>
        </p:spPr>
      </p:pic>
      <p:pic>
        <p:nvPicPr>
          <p:cNvPr id="2053" name="Picture 5" descr="C:\Users\vaso\Pictures\4.PNG"/>
          <p:cNvPicPr>
            <a:picLocks noChangeAspect="1" noChangeArrowheads="1"/>
          </p:cNvPicPr>
          <p:nvPr/>
        </p:nvPicPr>
        <p:blipFill>
          <a:blip r:embed="rId5"/>
          <a:srcRect/>
          <a:stretch>
            <a:fillRect/>
          </a:stretch>
        </p:blipFill>
        <p:spPr bwMode="auto">
          <a:xfrm>
            <a:off x="2895600" y="4876800"/>
            <a:ext cx="3040341" cy="1076325"/>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6096000"/>
          </a:xfrm>
        </p:spPr>
        <p:txBody>
          <a:bodyPr>
            <a:normAutofit/>
          </a:bodyPr>
          <a:lstStyle/>
          <a:p>
            <a:pPr>
              <a:buNone/>
            </a:pPr>
            <a:r>
              <a:rPr lang="ka-GE" sz="2400" dirty="0" smtClean="0"/>
              <a:t>4-იმპულსი ნაწილაკის გრავიტაციულ ველში განისაზღვრება შემდეგნაირად</a:t>
            </a:r>
          </a:p>
          <a:p>
            <a:pPr>
              <a:buNone/>
            </a:pPr>
            <a:r>
              <a:rPr lang="ka-GE" sz="2400" dirty="0" smtClean="0"/>
              <a:t>                                                                                      </a:t>
            </a:r>
            <a:br>
              <a:rPr lang="ka-GE" sz="2400" dirty="0" smtClean="0"/>
            </a:br>
            <a:r>
              <a:rPr lang="ka-GE" sz="2400" dirty="0" smtClean="0"/>
              <a:t>                                                                                     (5)</a:t>
            </a:r>
            <a:br>
              <a:rPr lang="ka-GE" sz="2400" dirty="0" smtClean="0"/>
            </a:br>
            <a:r>
              <a:rPr lang="ka-GE" sz="2400" dirty="0" smtClean="0"/>
              <a:t/>
            </a:r>
            <a:br>
              <a:rPr lang="ka-GE" sz="2400" dirty="0" smtClean="0"/>
            </a:br>
            <a:r>
              <a:rPr lang="ka-GE" sz="2400" dirty="0" smtClean="0"/>
              <a:t>მისი კვადრატი კი ტოლია </a:t>
            </a:r>
            <a:br>
              <a:rPr lang="ka-GE" sz="2400" dirty="0" smtClean="0"/>
            </a:br>
            <a:r>
              <a:rPr lang="ka-GE" sz="2400" dirty="0" smtClean="0"/>
              <a:t/>
            </a:r>
            <a:br>
              <a:rPr lang="ka-GE" sz="2400" dirty="0" smtClean="0"/>
            </a:br>
            <a:r>
              <a:rPr lang="ka-GE" sz="2400" dirty="0" smtClean="0"/>
              <a:t>                                                                                   (6)</a:t>
            </a:r>
            <a:br>
              <a:rPr lang="ka-GE" sz="2400" dirty="0" smtClean="0"/>
            </a:br>
            <a:r>
              <a:rPr lang="ka-GE" sz="2400" dirty="0" smtClean="0"/>
              <a:t/>
            </a:r>
            <a:br>
              <a:rPr lang="ka-GE" sz="2400" dirty="0" smtClean="0"/>
            </a:br>
            <a:r>
              <a:rPr lang="ka-GE" sz="2400" dirty="0" smtClean="0"/>
              <a:t>ჩავსვათ აქ ∂</a:t>
            </a:r>
            <a:r>
              <a:rPr lang="en-US" sz="2400" dirty="0" smtClean="0"/>
              <a:t>S/</a:t>
            </a:r>
            <a:r>
              <a:rPr lang="ka-GE" sz="2400" dirty="0" smtClean="0"/>
              <a:t>∂</a:t>
            </a:r>
            <a:r>
              <a:rPr lang="en-US" sz="2400" dirty="0" smtClean="0"/>
              <a:t>X(</a:t>
            </a:r>
            <a:r>
              <a:rPr lang="en-US" sz="2400" dirty="0" err="1" smtClean="0"/>
              <a:t>i</a:t>
            </a:r>
            <a:r>
              <a:rPr lang="en-US" sz="2400" dirty="0" smtClean="0"/>
              <a:t>) P(</a:t>
            </a:r>
            <a:r>
              <a:rPr lang="en-US" sz="2400" dirty="0" err="1" smtClean="0"/>
              <a:t>i</a:t>
            </a:r>
            <a:r>
              <a:rPr lang="en-US" sz="2400" dirty="0" smtClean="0"/>
              <a:t>)-</a:t>
            </a:r>
            <a:r>
              <a:rPr lang="ka-GE" sz="2400" dirty="0" smtClean="0"/>
              <a:t>ის ადგილას. ვიპოვით ჰამილტონ-იაკობის განტოლებას ნაწილაკისთვის გრავიტაციულ ველში</a:t>
            </a:r>
          </a:p>
          <a:p>
            <a:pPr>
              <a:buNone/>
            </a:pPr>
            <a:endParaRPr lang="ka-GE" sz="2400" dirty="0" smtClean="0"/>
          </a:p>
          <a:p>
            <a:pPr>
              <a:buNone/>
            </a:pPr>
            <a:r>
              <a:rPr lang="ka-GE" sz="2400" dirty="0" smtClean="0"/>
              <a:t/>
            </a:r>
            <a:br>
              <a:rPr lang="ka-GE" sz="2400" dirty="0" smtClean="0"/>
            </a:br>
            <a:r>
              <a:rPr lang="ka-GE" sz="2400" dirty="0" smtClean="0"/>
              <a:t>							(7)</a:t>
            </a:r>
            <a:endParaRPr lang="en-US" sz="2400" dirty="0"/>
          </a:p>
        </p:txBody>
      </p:sp>
      <p:pic>
        <p:nvPicPr>
          <p:cNvPr id="3074" name="Picture 2" descr="C:\Users\vaso\Pictures\5.PNG"/>
          <p:cNvPicPr>
            <a:picLocks noChangeAspect="1" noChangeArrowheads="1"/>
          </p:cNvPicPr>
          <p:nvPr/>
        </p:nvPicPr>
        <p:blipFill>
          <a:blip r:embed="rId3"/>
          <a:srcRect/>
          <a:stretch>
            <a:fillRect/>
          </a:stretch>
        </p:blipFill>
        <p:spPr bwMode="auto">
          <a:xfrm>
            <a:off x="2971800" y="1371600"/>
            <a:ext cx="2926347" cy="838200"/>
          </a:xfrm>
          <a:prstGeom prst="rect">
            <a:avLst/>
          </a:prstGeom>
          <a:noFill/>
        </p:spPr>
      </p:pic>
      <p:pic>
        <p:nvPicPr>
          <p:cNvPr id="3075" name="Picture 3" descr="C:\Users\vaso\Pictures\6.PNG"/>
          <p:cNvPicPr>
            <a:picLocks noChangeAspect="1" noChangeArrowheads="1"/>
          </p:cNvPicPr>
          <p:nvPr/>
        </p:nvPicPr>
        <p:blipFill>
          <a:blip r:embed="rId4"/>
          <a:srcRect/>
          <a:stretch>
            <a:fillRect/>
          </a:stretch>
        </p:blipFill>
        <p:spPr bwMode="auto">
          <a:xfrm>
            <a:off x="3048000" y="2743200"/>
            <a:ext cx="2576945" cy="762000"/>
          </a:xfrm>
          <a:prstGeom prst="rect">
            <a:avLst/>
          </a:prstGeom>
          <a:noFill/>
        </p:spPr>
      </p:pic>
      <p:pic>
        <p:nvPicPr>
          <p:cNvPr id="3076" name="Picture 4" descr="C:\Users\vaso\Pictures\7.PNG"/>
          <p:cNvPicPr>
            <a:picLocks noChangeAspect="1" noChangeArrowheads="1"/>
          </p:cNvPicPr>
          <p:nvPr/>
        </p:nvPicPr>
        <p:blipFill>
          <a:blip r:embed="rId5"/>
          <a:srcRect/>
          <a:stretch>
            <a:fillRect/>
          </a:stretch>
        </p:blipFill>
        <p:spPr bwMode="auto">
          <a:xfrm>
            <a:off x="2438400" y="5486400"/>
            <a:ext cx="3558073" cy="838200"/>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6248400"/>
          </a:xfrm>
        </p:spPr>
        <p:txBody>
          <a:bodyPr>
            <a:normAutofit/>
          </a:bodyPr>
          <a:lstStyle/>
          <a:p>
            <a:pPr>
              <a:buNone/>
            </a:pPr>
            <a:r>
              <a:rPr lang="ka-GE" sz="2400" dirty="0" smtClean="0"/>
              <a:t>ტალღური 4-ვექტორი</a:t>
            </a:r>
          </a:p>
          <a:p>
            <a:pPr>
              <a:buNone/>
            </a:pPr>
            <a:endParaRPr lang="ka-GE" sz="2400" dirty="0" smtClean="0"/>
          </a:p>
          <a:p>
            <a:pPr>
              <a:buNone/>
            </a:pPr>
            <a:endParaRPr lang="ka-GE" sz="2400" dirty="0" smtClean="0"/>
          </a:p>
          <a:p>
            <a:pPr>
              <a:buNone/>
            </a:pPr>
            <a:r>
              <a:rPr lang="ka-GE" sz="2400" dirty="0" smtClean="0"/>
              <a:t>სადაც  </a:t>
            </a:r>
            <a:r>
              <a:rPr lang="el-GR" sz="2400" dirty="0" smtClean="0"/>
              <a:t>λ</a:t>
            </a:r>
            <a:r>
              <a:rPr lang="ka-GE" sz="2400" dirty="0" smtClean="0"/>
              <a:t> არის პარამეტრი ცვალებადი სხივის გასწვრივ.</a:t>
            </a:r>
          </a:p>
          <a:p>
            <a:pPr>
              <a:buNone/>
            </a:pPr>
            <a:r>
              <a:rPr lang="ka-GE" sz="2400" dirty="0" smtClean="0"/>
              <a:t>სპეცფარდობითობაში სინათლის გავრცელებისას ვაკუუმში არ ეცვლება ტალღური ვექტორი.  </a:t>
            </a:r>
            <a:r>
              <a:rPr lang="en-US" sz="2400" dirty="0" err="1" smtClean="0"/>
              <a:t>d</a:t>
            </a:r>
            <a:r>
              <a:rPr lang="en-US" sz="2400" dirty="0" err="1" smtClean="0"/>
              <a:t>k</a:t>
            </a:r>
            <a:r>
              <a:rPr lang="en-US" sz="2400" dirty="0" smtClean="0"/>
              <a:t>(</a:t>
            </a:r>
            <a:r>
              <a:rPr lang="en-US" sz="2400" dirty="0" err="1" smtClean="0"/>
              <a:t>i</a:t>
            </a:r>
            <a:r>
              <a:rPr lang="en-US" sz="2400" dirty="0" smtClean="0"/>
              <a:t>)=0</a:t>
            </a:r>
            <a:endParaRPr lang="ka-GE" sz="2400" dirty="0" smtClean="0"/>
          </a:p>
          <a:p>
            <a:pPr>
              <a:buNone/>
            </a:pPr>
            <a:r>
              <a:rPr lang="ka-GE" sz="2400" dirty="0" smtClean="0"/>
              <a:t>გრავიტაციულ ველში ეს განტოლება ჩაიწერება ასე </a:t>
            </a:r>
            <a:r>
              <a:rPr lang="en-US" sz="2400" dirty="0" err="1" smtClean="0"/>
              <a:t>Dk</a:t>
            </a:r>
            <a:r>
              <a:rPr lang="en-US" sz="2400" dirty="0" smtClean="0"/>
              <a:t>(</a:t>
            </a:r>
            <a:r>
              <a:rPr lang="en-US" sz="2400" dirty="0" err="1" smtClean="0"/>
              <a:t>i</a:t>
            </a:r>
            <a:r>
              <a:rPr lang="en-US" sz="2400" dirty="0" smtClean="0"/>
              <a:t>)=0</a:t>
            </a:r>
          </a:p>
          <a:p>
            <a:pPr>
              <a:buNone/>
            </a:pPr>
            <a:r>
              <a:rPr lang="ka-GE" sz="2400" dirty="0" smtClean="0"/>
              <a:t>ან</a:t>
            </a:r>
          </a:p>
          <a:p>
            <a:pPr>
              <a:buNone/>
            </a:pPr>
            <a:endParaRPr lang="ka-GE" sz="2400" dirty="0" smtClean="0"/>
          </a:p>
          <a:p>
            <a:pPr>
              <a:buNone/>
            </a:pPr>
            <a:r>
              <a:rPr lang="ka-GE" sz="2400" dirty="0" smtClean="0"/>
              <a:t> </a:t>
            </a:r>
            <a:r>
              <a:rPr lang="ka-GE" sz="2400" dirty="0" smtClean="0"/>
              <a:t>   								</a:t>
            </a:r>
            <a:br>
              <a:rPr lang="ka-GE" sz="2400" dirty="0" smtClean="0"/>
            </a:br>
            <a:r>
              <a:rPr lang="ka-GE" sz="2400" dirty="0" smtClean="0"/>
              <a:t>								(8)    </a:t>
            </a:r>
          </a:p>
          <a:p>
            <a:pPr>
              <a:buNone/>
            </a:pPr>
            <a:endParaRPr lang="ka-GE" sz="2400" dirty="0" smtClean="0"/>
          </a:p>
          <a:p>
            <a:pPr>
              <a:buNone/>
            </a:pPr>
            <a:endParaRPr lang="ka-GE" sz="2400" dirty="0" smtClean="0"/>
          </a:p>
          <a:p>
            <a:pPr>
              <a:buNone/>
            </a:pPr>
            <a:r>
              <a:rPr lang="ka-GE" sz="2400" dirty="0" smtClean="0"/>
              <a:t>ამ განტოლებიდანვე განისაზღვრება  </a:t>
            </a:r>
            <a:r>
              <a:rPr lang="ka-GE" sz="2400" dirty="0" smtClean="0"/>
              <a:t> </a:t>
            </a:r>
            <a:r>
              <a:rPr lang="el-GR" sz="2400" dirty="0" smtClean="0"/>
              <a:t>λ</a:t>
            </a:r>
            <a:r>
              <a:rPr lang="ka-GE" sz="2400" dirty="0" smtClean="0"/>
              <a:t> </a:t>
            </a:r>
            <a:r>
              <a:rPr lang="ka-GE" sz="2400" dirty="0" smtClean="0"/>
              <a:t>-პარამეტრი                                                                                           </a:t>
            </a:r>
            <a:endParaRPr lang="ka-GE" sz="2400" dirty="0" smtClean="0"/>
          </a:p>
        </p:txBody>
      </p:sp>
      <p:pic>
        <p:nvPicPr>
          <p:cNvPr id="4098" name="Picture 2" descr="C:\Users\vaso\Pictures\8.PNG"/>
          <p:cNvPicPr>
            <a:picLocks noChangeAspect="1" noChangeArrowheads="1"/>
          </p:cNvPicPr>
          <p:nvPr/>
        </p:nvPicPr>
        <p:blipFill>
          <a:blip r:embed="rId3"/>
          <a:srcRect/>
          <a:stretch>
            <a:fillRect/>
          </a:stretch>
        </p:blipFill>
        <p:spPr bwMode="auto">
          <a:xfrm>
            <a:off x="3200400" y="990600"/>
            <a:ext cx="2340864" cy="609600"/>
          </a:xfrm>
          <a:prstGeom prst="rect">
            <a:avLst/>
          </a:prstGeom>
          <a:noFill/>
        </p:spPr>
      </p:pic>
      <p:pic>
        <p:nvPicPr>
          <p:cNvPr id="4099" name="Picture 3" descr="C:\Users\vaso\Pictures\9.PNG"/>
          <p:cNvPicPr>
            <a:picLocks noChangeAspect="1" noChangeArrowheads="1"/>
          </p:cNvPicPr>
          <p:nvPr/>
        </p:nvPicPr>
        <p:blipFill>
          <a:blip r:embed="rId4"/>
          <a:srcRect/>
          <a:stretch>
            <a:fillRect/>
          </a:stretch>
        </p:blipFill>
        <p:spPr bwMode="auto">
          <a:xfrm>
            <a:off x="2362200" y="4267200"/>
            <a:ext cx="4140679" cy="1219200"/>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0"/>
            <a:ext cx="8229600" cy="6858000"/>
          </a:xfrm>
        </p:spPr>
        <p:txBody>
          <a:bodyPr>
            <a:normAutofit/>
          </a:bodyPr>
          <a:lstStyle/>
          <a:p>
            <a:pPr>
              <a:buNone/>
            </a:pPr>
            <a:r>
              <a:rPr lang="ka-GE" sz="2400" dirty="0" smtClean="0"/>
              <a:t>ტალღური 4-ვექტორის კვადრატი 0-ის ტოლია</a:t>
            </a:r>
          </a:p>
          <a:p>
            <a:pPr>
              <a:buNone/>
            </a:pPr>
            <a:endParaRPr lang="ka-GE" sz="2400" dirty="0" smtClean="0"/>
          </a:p>
          <a:p>
            <a:pPr>
              <a:buNone/>
            </a:pPr>
            <a:endParaRPr lang="ka-GE" sz="2400" dirty="0" smtClean="0"/>
          </a:p>
          <a:p>
            <a:pPr>
              <a:buNone/>
            </a:pPr>
            <a:endParaRPr lang="en-US" sz="2400" dirty="0" smtClean="0"/>
          </a:p>
          <a:p>
            <a:pPr>
              <a:buNone/>
            </a:pPr>
            <a:r>
              <a:rPr lang="ka-GE" sz="2400" dirty="0" smtClean="0"/>
              <a:t>ჩავსვათ აქ ∂</a:t>
            </a:r>
            <a:r>
              <a:rPr lang="el-GR" sz="2400" dirty="0" smtClean="0"/>
              <a:t>ϕ</a:t>
            </a:r>
            <a:r>
              <a:rPr lang="ka-GE" sz="2400" dirty="0" smtClean="0"/>
              <a:t>/</a:t>
            </a:r>
            <a:r>
              <a:rPr lang="el-GR" sz="2400" dirty="0" smtClean="0"/>
              <a:t>∂</a:t>
            </a:r>
            <a:r>
              <a:rPr lang="en-US" sz="2400" dirty="0" smtClean="0"/>
              <a:t>x(</a:t>
            </a:r>
            <a:r>
              <a:rPr lang="en-US" sz="2400" dirty="0" err="1" smtClean="0"/>
              <a:t>i</a:t>
            </a:r>
            <a:r>
              <a:rPr lang="en-US" sz="2400" dirty="0" smtClean="0"/>
              <a:t>) k(</a:t>
            </a:r>
            <a:r>
              <a:rPr lang="en-US" sz="2400" dirty="0" err="1" smtClean="0"/>
              <a:t>i</a:t>
            </a:r>
            <a:r>
              <a:rPr lang="en-US" sz="2400" dirty="0" smtClean="0"/>
              <a:t>)-</a:t>
            </a:r>
            <a:r>
              <a:rPr lang="ka-GE" sz="2400" dirty="0" smtClean="0"/>
              <a:t>ის ნაცვლად და ვიპოვით ეიკონალის განტოლებას გრავიტაციულ ველში</a:t>
            </a:r>
          </a:p>
          <a:p>
            <a:pPr>
              <a:buNone/>
            </a:pPr>
            <a:endParaRPr lang="ka-GE" sz="2400" dirty="0" smtClean="0"/>
          </a:p>
          <a:p>
            <a:pPr>
              <a:buNone/>
            </a:pPr>
            <a:r>
              <a:rPr lang="ka-GE" sz="2400" dirty="0" smtClean="0"/>
              <a:t>								(9)</a:t>
            </a:r>
          </a:p>
          <a:p>
            <a:pPr>
              <a:buNone/>
            </a:pPr>
            <a:endParaRPr lang="ka-GE" sz="2400" dirty="0" smtClean="0"/>
          </a:p>
          <a:p>
            <a:pPr>
              <a:buNone/>
            </a:pPr>
            <a:r>
              <a:rPr lang="ka-GE" sz="2400" dirty="0" smtClean="0"/>
              <a:t>ზღვრულ შემთხვევაში როცა პატარა სიჩქარეები გვაქვს ყველა ეს განტოლება გადადის არარელატივიტური სახის განტოლებებში. პლუს დამატებით პირობად ასევე უნდა შემოვიღოთ რომ გრავიტაციული ველი არის სუსტი. წინააღმდეგ შემთხვევაში ნაწილაკი ძლიერ ველში დიდ სიჩქარეს შეიძენდა. </a:t>
            </a:r>
            <a:endParaRPr lang="en-US" sz="2400" dirty="0" smtClean="0"/>
          </a:p>
          <a:p>
            <a:pPr>
              <a:buNone/>
            </a:pPr>
            <a:endParaRPr lang="ka-GE" sz="2400" dirty="0" smtClean="0"/>
          </a:p>
          <a:p>
            <a:pPr>
              <a:buNone/>
            </a:pPr>
            <a:endParaRPr lang="ka-GE" sz="2400" dirty="0" smtClean="0"/>
          </a:p>
          <a:p>
            <a:pPr>
              <a:buNone/>
            </a:pPr>
            <a:endParaRPr lang="ka-GE" sz="2400" dirty="0" smtClean="0"/>
          </a:p>
          <a:p>
            <a:pPr>
              <a:buNone/>
            </a:pPr>
            <a:endParaRPr lang="ka-GE" sz="2400" dirty="0" smtClean="0"/>
          </a:p>
          <a:p>
            <a:pPr>
              <a:buNone/>
            </a:pPr>
            <a:endParaRPr lang="ka-GE" sz="2400" dirty="0" smtClean="0"/>
          </a:p>
          <a:p>
            <a:pPr>
              <a:buNone/>
            </a:pPr>
            <a:endParaRPr lang="ka-GE" sz="2400" dirty="0" smtClean="0"/>
          </a:p>
          <a:p>
            <a:pPr>
              <a:buNone/>
            </a:pPr>
            <a:endParaRPr lang="ka-GE" sz="2400" dirty="0" smtClean="0"/>
          </a:p>
          <a:p>
            <a:pPr>
              <a:buNone/>
            </a:pPr>
            <a:endParaRPr lang="en-US" sz="2400" dirty="0"/>
          </a:p>
        </p:txBody>
      </p:sp>
      <p:pic>
        <p:nvPicPr>
          <p:cNvPr id="5122" name="Picture 2" descr="C:\Users\vaso\Pictures\10.PNG"/>
          <p:cNvPicPr>
            <a:picLocks noChangeAspect="1" noChangeArrowheads="1"/>
          </p:cNvPicPr>
          <p:nvPr/>
        </p:nvPicPr>
        <p:blipFill>
          <a:blip r:embed="rId3"/>
          <a:srcRect/>
          <a:stretch>
            <a:fillRect/>
          </a:stretch>
        </p:blipFill>
        <p:spPr bwMode="auto">
          <a:xfrm>
            <a:off x="3429000" y="914400"/>
            <a:ext cx="2354943" cy="838200"/>
          </a:xfrm>
          <a:prstGeom prst="rect">
            <a:avLst/>
          </a:prstGeom>
          <a:noFill/>
        </p:spPr>
      </p:pic>
      <p:pic>
        <p:nvPicPr>
          <p:cNvPr id="5123" name="Picture 3" descr="C:\Users\vaso\Pictures\11.PNG"/>
          <p:cNvPicPr>
            <a:picLocks noChangeAspect="1" noChangeArrowheads="1"/>
          </p:cNvPicPr>
          <p:nvPr/>
        </p:nvPicPr>
        <p:blipFill>
          <a:blip r:embed="rId4"/>
          <a:srcRect/>
          <a:stretch>
            <a:fillRect/>
          </a:stretch>
        </p:blipFill>
        <p:spPr bwMode="auto">
          <a:xfrm>
            <a:off x="2438400" y="2819400"/>
            <a:ext cx="2971800" cy="990600"/>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153400" cy="6400800"/>
          </a:xfrm>
        </p:spPr>
        <p:txBody>
          <a:bodyPr>
            <a:normAutofit/>
          </a:bodyPr>
          <a:lstStyle/>
          <a:p>
            <a:pPr>
              <a:buNone/>
            </a:pPr>
            <a:r>
              <a:rPr lang="ka-GE" sz="2400" dirty="0" smtClean="0"/>
              <a:t>არარელატივისტურ მექანიკაში ნაწილაკის მოძრაობა აღიწერება ლაგრანჟის ფუნქციით. დავწეროთ შემდეგი სახით</a:t>
            </a:r>
          </a:p>
          <a:p>
            <a:pPr>
              <a:buNone/>
            </a:pPr>
            <a:endParaRPr lang="ka-GE" sz="2400" dirty="0" smtClean="0"/>
          </a:p>
          <a:p>
            <a:pPr>
              <a:buNone/>
            </a:pPr>
            <a:r>
              <a:rPr lang="ka-GE" sz="2400" dirty="0" smtClean="0"/>
              <a:t>									</a:t>
            </a:r>
            <a:br>
              <a:rPr lang="ka-GE" sz="2400" dirty="0" smtClean="0"/>
            </a:br>
            <a:r>
              <a:rPr lang="ka-GE" sz="2400" dirty="0" smtClean="0"/>
              <a:t>								(10)</a:t>
            </a:r>
          </a:p>
          <a:p>
            <a:pPr>
              <a:buNone/>
            </a:pPr>
            <a:endParaRPr lang="ka-GE" sz="2400" dirty="0" smtClean="0"/>
          </a:p>
          <a:p>
            <a:pPr>
              <a:buNone/>
            </a:pPr>
            <a:r>
              <a:rPr lang="ka-GE" sz="2400" dirty="0" smtClean="0"/>
              <a:t>არარელატივისტური ქმედება </a:t>
            </a:r>
            <a:r>
              <a:rPr lang="en-US" sz="2400" dirty="0" smtClean="0"/>
              <a:t>S </a:t>
            </a:r>
            <a:r>
              <a:rPr lang="ka-GE" sz="2400" dirty="0" smtClean="0"/>
              <a:t>ნაწილაკის გრავიტაციულ ველში ექნება სახე </a:t>
            </a:r>
          </a:p>
          <a:p>
            <a:pPr>
              <a:buNone/>
            </a:pPr>
            <a:endParaRPr lang="ka-GE" sz="2400" dirty="0" smtClean="0"/>
          </a:p>
          <a:p>
            <a:pPr>
              <a:buNone/>
            </a:pPr>
            <a:endParaRPr lang="ka-GE" sz="2400" dirty="0" smtClean="0"/>
          </a:p>
          <a:p>
            <a:pPr>
              <a:buNone/>
            </a:pPr>
            <a:endParaRPr lang="en-US" sz="2400" dirty="0"/>
          </a:p>
        </p:txBody>
      </p:sp>
      <p:pic>
        <p:nvPicPr>
          <p:cNvPr id="6146" name="Picture 2" descr="C:\Users\vaso\Pictures\12.PNG"/>
          <p:cNvPicPr>
            <a:picLocks noChangeAspect="1" noChangeArrowheads="1"/>
          </p:cNvPicPr>
          <p:nvPr/>
        </p:nvPicPr>
        <p:blipFill>
          <a:blip r:embed="rId3"/>
          <a:srcRect/>
          <a:stretch>
            <a:fillRect/>
          </a:stretch>
        </p:blipFill>
        <p:spPr bwMode="auto">
          <a:xfrm>
            <a:off x="2362200" y="1905000"/>
            <a:ext cx="4040094" cy="990600"/>
          </a:xfrm>
          <a:prstGeom prst="rect">
            <a:avLst/>
          </a:prstGeom>
          <a:noFill/>
        </p:spPr>
      </p:pic>
      <p:pic>
        <p:nvPicPr>
          <p:cNvPr id="6147" name="Picture 3" descr="C:\Users\vaso\Pictures\13.PNG"/>
          <p:cNvPicPr>
            <a:picLocks noChangeAspect="1" noChangeArrowheads="1"/>
          </p:cNvPicPr>
          <p:nvPr/>
        </p:nvPicPr>
        <p:blipFill>
          <a:blip r:embed="rId4"/>
          <a:srcRect/>
          <a:stretch>
            <a:fillRect/>
          </a:stretch>
        </p:blipFill>
        <p:spPr bwMode="auto">
          <a:xfrm>
            <a:off x="1905000" y="4572000"/>
            <a:ext cx="5014913" cy="9144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6324600"/>
          </a:xfrm>
        </p:spPr>
        <p:txBody>
          <a:bodyPr>
            <a:normAutofit/>
          </a:bodyPr>
          <a:lstStyle/>
          <a:p>
            <a:pPr>
              <a:buNone/>
            </a:pPr>
            <a:r>
              <a:rPr lang="ka-GE" sz="2400" dirty="0" smtClean="0"/>
              <a:t>წინა განტოლების ამ განტოლებასთან შედარებით </a:t>
            </a:r>
          </a:p>
          <a:p>
            <a:pPr>
              <a:buNone/>
            </a:pPr>
            <a:endParaRPr lang="ka-GE" sz="2400" dirty="0" smtClean="0"/>
          </a:p>
          <a:p>
            <a:pPr>
              <a:buNone/>
            </a:pPr>
            <a:endParaRPr lang="ka-GE" sz="2400" dirty="0" smtClean="0"/>
          </a:p>
          <a:p>
            <a:pPr>
              <a:buNone/>
            </a:pPr>
            <a:r>
              <a:rPr lang="ka-GE" sz="2400" dirty="0" smtClean="0"/>
              <a:t>ჩვენ ვხედავთ რომ ზღვრულ შემთხვევაში</a:t>
            </a:r>
          </a:p>
          <a:p>
            <a:pPr>
              <a:buNone/>
            </a:pPr>
            <a:endParaRPr lang="ka-GE" sz="2400" dirty="0" smtClean="0"/>
          </a:p>
          <a:p>
            <a:pPr>
              <a:buNone/>
            </a:pPr>
            <a:endParaRPr lang="ka-GE" sz="2400" dirty="0" smtClean="0"/>
          </a:p>
          <a:p>
            <a:pPr>
              <a:buNone/>
            </a:pPr>
            <a:endParaRPr lang="ka-GE" sz="2400" dirty="0" smtClean="0"/>
          </a:p>
          <a:p>
            <a:pPr>
              <a:buNone/>
            </a:pPr>
            <a:r>
              <a:rPr lang="ka-GE" sz="2400" dirty="0" smtClean="0"/>
              <a:t>ავიყვანოთ კვადრატში და ნულოვანი წევრების გადაყრით მივიღებთ</a:t>
            </a:r>
          </a:p>
          <a:p>
            <a:pPr>
              <a:buNone/>
            </a:pPr>
            <a:endParaRPr lang="ka-GE" sz="2400" dirty="0" smtClean="0"/>
          </a:p>
          <a:p>
            <a:pPr>
              <a:buNone/>
            </a:pPr>
            <a:r>
              <a:rPr lang="ka-GE" sz="2400" dirty="0" smtClean="0"/>
              <a:t>	</a:t>
            </a:r>
            <a:r>
              <a:rPr lang="ka-GE" sz="2400" dirty="0" smtClean="0"/>
              <a:t>							(11)</a:t>
            </a:r>
          </a:p>
          <a:p>
            <a:pPr>
              <a:buNone/>
            </a:pPr>
            <a:endParaRPr lang="ka-GE" sz="2400" dirty="0" smtClean="0"/>
          </a:p>
          <a:p>
            <a:pPr>
              <a:buNone/>
            </a:pPr>
            <a:r>
              <a:rPr lang="ka-GE" sz="2400" dirty="0" smtClean="0"/>
              <a:t>სადაც გავითვალისწინეთ რომ </a:t>
            </a:r>
            <a:r>
              <a:rPr lang="en-US" sz="2400" dirty="0" err="1" smtClean="0"/>
              <a:t>vdt</a:t>
            </a:r>
            <a:r>
              <a:rPr lang="en-US" sz="2400" dirty="0" smtClean="0"/>
              <a:t>=</a:t>
            </a:r>
            <a:r>
              <a:rPr lang="en-US" sz="2400" dirty="0" err="1" smtClean="0"/>
              <a:t>dr</a:t>
            </a:r>
            <a:endParaRPr lang="en-US" sz="2400" dirty="0"/>
          </a:p>
        </p:txBody>
      </p:sp>
      <p:pic>
        <p:nvPicPr>
          <p:cNvPr id="7170" name="Picture 2" descr="C:\Users\vaso\Pictures\14.PNG"/>
          <p:cNvPicPr>
            <a:picLocks noChangeAspect="1" noChangeArrowheads="1"/>
          </p:cNvPicPr>
          <p:nvPr/>
        </p:nvPicPr>
        <p:blipFill>
          <a:blip r:embed="rId2"/>
          <a:srcRect/>
          <a:stretch>
            <a:fillRect/>
          </a:stretch>
        </p:blipFill>
        <p:spPr bwMode="auto">
          <a:xfrm>
            <a:off x="3048000" y="1066800"/>
            <a:ext cx="2421636" cy="715962"/>
          </a:xfrm>
          <a:prstGeom prst="rect">
            <a:avLst/>
          </a:prstGeom>
          <a:noFill/>
        </p:spPr>
      </p:pic>
      <p:pic>
        <p:nvPicPr>
          <p:cNvPr id="7171" name="Picture 3" descr="C:\Users\vaso\Pictures\15.PNG"/>
          <p:cNvPicPr>
            <a:picLocks noChangeAspect="1" noChangeArrowheads="1"/>
          </p:cNvPicPr>
          <p:nvPr/>
        </p:nvPicPr>
        <p:blipFill>
          <a:blip r:embed="rId3"/>
          <a:srcRect/>
          <a:stretch>
            <a:fillRect/>
          </a:stretch>
        </p:blipFill>
        <p:spPr bwMode="auto">
          <a:xfrm>
            <a:off x="2667000" y="2514600"/>
            <a:ext cx="3797300" cy="990600"/>
          </a:xfrm>
          <a:prstGeom prst="rect">
            <a:avLst/>
          </a:prstGeom>
          <a:noFill/>
        </p:spPr>
      </p:pic>
      <p:pic>
        <p:nvPicPr>
          <p:cNvPr id="7172" name="Picture 4" descr="C:\Users\vaso\Pictures\16.PNG"/>
          <p:cNvPicPr>
            <a:picLocks noChangeAspect="1" noChangeArrowheads="1"/>
          </p:cNvPicPr>
          <p:nvPr/>
        </p:nvPicPr>
        <p:blipFill>
          <a:blip r:embed="rId4"/>
          <a:srcRect/>
          <a:stretch>
            <a:fillRect/>
          </a:stretch>
        </p:blipFill>
        <p:spPr bwMode="auto">
          <a:xfrm>
            <a:off x="2133600" y="4724400"/>
            <a:ext cx="4153305" cy="623887"/>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lstStyle/>
          <a:p>
            <a:pPr>
              <a:buNone/>
            </a:pPr>
            <a:r>
              <a:rPr lang="ka-GE" sz="2400" dirty="0" smtClean="0"/>
              <a:t>ასე რომ კომპონენტი </a:t>
            </a:r>
            <a:r>
              <a:rPr lang="en-US" sz="2400" dirty="0" smtClean="0"/>
              <a:t>g(00) </a:t>
            </a:r>
            <a:r>
              <a:rPr lang="ka-GE" sz="2400" dirty="0" smtClean="0"/>
              <a:t>მეტრიკული ტენზორის ზღვრულ შემთხვევაში ტოლია </a:t>
            </a:r>
          </a:p>
          <a:p>
            <a:pPr>
              <a:buNone/>
            </a:pPr>
            <a:endParaRPr lang="ka-GE" dirty="0" smtClean="0"/>
          </a:p>
          <a:p>
            <a:pPr>
              <a:buNone/>
            </a:pPr>
            <a:r>
              <a:rPr lang="ka-GE" dirty="0" smtClean="0"/>
              <a:t>								(12)</a:t>
            </a:r>
          </a:p>
          <a:p>
            <a:pPr>
              <a:buNone/>
            </a:pPr>
            <a:endParaRPr lang="ka-GE" sz="2400" dirty="0" smtClean="0"/>
          </a:p>
          <a:p>
            <a:pPr>
              <a:buNone/>
            </a:pPr>
            <a:r>
              <a:rPr lang="ka-GE" sz="2400" dirty="0" smtClean="0"/>
              <a:t>რაც შეეხება დანარჩენ კომპონენტებს,  მე-11 განტოლებიდან გამოდის </a:t>
            </a:r>
          </a:p>
          <a:p>
            <a:pPr>
              <a:buNone/>
            </a:pPr>
            <a:r>
              <a:rPr lang="ka-GE" dirty="0" smtClean="0"/>
              <a:t>				    </a:t>
            </a:r>
            <a:r>
              <a:rPr lang="ka-GE" sz="2400" dirty="0" smtClean="0"/>
              <a:t>და</a:t>
            </a:r>
          </a:p>
          <a:p>
            <a:pPr>
              <a:buNone/>
            </a:pPr>
            <a:endParaRPr lang="en-US" sz="2400" dirty="0"/>
          </a:p>
        </p:txBody>
      </p:sp>
      <p:pic>
        <p:nvPicPr>
          <p:cNvPr id="8194" name="Picture 2" descr="C:\Users\vaso\Pictures\17.PNG"/>
          <p:cNvPicPr>
            <a:picLocks noChangeAspect="1" noChangeArrowheads="1"/>
          </p:cNvPicPr>
          <p:nvPr/>
        </p:nvPicPr>
        <p:blipFill>
          <a:blip r:embed="rId2"/>
          <a:srcRect/>
          <a:stretch>
            <a:fillRect/>
          </a:stretch>
        </p:blipFill>
        <p:spPr bwMode="auto">
          <a:xfrm>
            <a:off x="2895600" y="1676400"/>
            <a:ext cx="2958353" cy="914400"/>
          </a:xfrm>
          <a:prstGeom prst="rect">
            <a:avLst/>
          </a:prstGeom>
          <a:noFill/>
        </p:spPr>
      </p:pic>
      <p:pic>
        <p:nvPicPr>
          <p:cNvPr id="8195" name="Picture 3" descr="C:\Users\vaso\Pictures\18.PNG"/>
          <p:cNvPicPr>
            <a:picLocks noChangeAspect="1" noChangeArrowheads="1"/>
          </p:cNvPicPr>
          <p:nvPr/>
        </p:nvPicPr>
        <p:blipFill>
          <a:blip r:embed="rId3"/>
          <a:srcRect/>
          <a:stretch>
            <a:fillRect/>
          </a:stretch>
        </p:blipFill>
        <p:spPr bwMode="auto">
          <a:xfrm>
            <a:off x="1600200" y="3886200"/>
            <a:ext cx="1466850" cy="533400"/>
          </a:xfrm>
          <a:prstGeom prst="rect">
            <a:avLst/>
          </a:prstGeom>
          <a:noFill/>
        </p:spPr>
      </p:pic>
      <p:pic>
        <p:nvPicPr>
          <p:cNvPr id="8196" name="Picture 4" descr="C:\Users\vaso\Pictures\19.PNG"/>
          <p:cNvPicPr>
            <a:picLocks noChangeAspect="1" noChangeArrowheads="1"/>
          </p:cNvPicPr>
          <p:nvPr/>
        </p:nvPicPr>
        <p:blipFill>
          <a:blip r:embed="rId4"/>
          <a:srcRect/>
          <a:stretch>
            <a:fillRect/>
          </a:stretch>
        </p:blipFill>
        <p:spPr bwMode="auto">
          <a:xfrm>
            <a:off x="4572000" y="3886200"/>
            <a:ext cx="1524000" cy="563671"/>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0"/>
            <a:ext cx="8229600" cy="1096962"/>
          </a:xfrm>
        </p:spPr>
        <p:txBody>
          <a:bodyPr>
            <a:normAutofit fontScale="90000"/>
          </a:bodyPr>
          <a:lstStyle/>
          <a:p>
            <a:r>
              <a:rPr lang="ka-GE" dirty="0" smtClean="0"/>
              <a:t>მადლობა ყურადღებისთვის მართლა!</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284</TotalTime>
  <Words>286</Words>
  <Application>Microsoft Office PowerPoint</Application>
  <PresentationFormat>On-screen Show (4:3)</PresentationFormat>
  <Paragraphs>82</Paragraphs>
  <Slides>10</Slides>
  <Notes>6</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ნაწილაკების მოძრაობა გრავიტაციულ ველში</vt:lpstr>
      <vt:lpstr>Slide 2</vt:lpstr>
      <vt:lpstr>Slide 3</vt:lpstr>
      <vt:lpstr>Slide 4</vt:lpstr>
      <vt:lpstr>Slide 5</vt:lpstr>
      <vt:lpstr>Slide 6</vt:lpstr>
      <vt:lpstr>Slide 7</vt:lpstr>
      <vt:lpstr>Slide 8</vt:lpstr>
      <vt:lpstr>Slide 9</vt:lpstr>
      <vt:lpstr>მადლობა ყურადღებისთვის მართლა!</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ნაწილაკების მოძრაობა გრავიტაციულ ველში</dc:title>
  <dc:creator>vaso</dc:creator>
  <cp:lastModifiedBy>vaso</cp:lastModifiedBy>
  <cp:revision>24</cp:revision>
  <dcterms:created xsi:type="dcterms:W3CDTF">2006-08-16T00:00:00Z</dcterms:created>
  <dcterms:modified xsi:type="dcterms:W3CDTF">2016-05-30T07:30:25Z</dcterms:modified>
</cp:coreProperties>
</file>