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56" r:id="rId2"/>
    <p:sldId id="261" r:id="rId3"/>
    <p:sldId id="262" r:id="rId4"/>
    <p:sldId id="263" r:id="rId5"/>
    <p:sldId id="260" r:id="rId6"/>
    <p:sldId id="265" r:id="rId7"/>
    <p:sldId id="267" r:id="rId8"/>
    <p:sldId id="269" r:id="rId9"/>
    <p:sldId id="268" r:id="rId10"/>
    <p:sldId id="270" r:id="rId11"/>
    <p:sldId id="271" r:id="rId12"/>
    <p:sldId id="273" r:id="rId13"/>
    <p:sldId id="274" r:id="rId14"/>
    <p:sldId id="275" r:id="rId15"/>
    <p:sldId id="276" r:id="rId16"/>
    <p:sldId id="278" r:id="rId17"/>
    <p:sldId id="277" r:id="rId18"/>
    <p:sldId id="25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F9AD"/>
    <a:srgbClr val="BCF4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67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D09DD7-AEE4-4D8E-AAE0-6764974A5312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360EB-D870-414D-8495-7EBF4511F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110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60EB-D870-414D-8495-7EBF4511F97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085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3184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685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7901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9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696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215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089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805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525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65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777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55A54A2D-B104-4F55-93D8-8A62968DB0CC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977E8BF4-9CC1-47DE-8DF7-E4DF9C3B2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805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3.png"/><Relationship Id="rId7" Type="http://schemas.openxmlformats.org/officeDocument/2006/relationships/image" Target="../media/image3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a-GE" dirty="0" smtClean="0"/>
              <a:t>მართვადი თერმობირთვული რეაქციები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33483" y="4234050"/>
            <a:ext cx="9144000" cy="1655762"/>
          </a:xfrm>
        </p:spPr>
        <p:txBody>
          <a:bodyPr/>
          <a:lstStyle/>
          <a:p>
            <a:r>
              <a:rPr lang="ka-GE" dirty="0" smtClean="0"/>
              <a:t>ანა ნიკოლეიშვილი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15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453704"/>
            <a:ext cx="7729728" cy="1188720"/>
          </a:xfrm>
        </p:spPr>
        <p:txBody>
          <a:bodyPr/>
          <a:lstStyle/>
          <a:p>
            <a:r>
              <a:rPr lang="ka-GE" dirty="0" smtClean="0"/>
              <a:t>მასის დეფექტი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53035" y="1815353"/>
            <a:ext cx="326763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a-GE" sz="3200" dirty="0" smtClean="0"/>
              <a:t>1.007276</a:t>
            </a:r>
            <a:r>
              <a:rPr lang="en-US" sz="3200" dirty="0" smtClean="0"/>
              <a:t> </a:t>
            </a:r>
            <a:r>
              <a:rPr lang="ka-GE" sz="3200" dirty="0" smtClean="0"/>
              <a:t>მ. ა. ე.</a:t>
            </a:r>
          </a:p>
          <a:p>
            <a:pPr>
              <a:lnSpc>
                <a:spcPct val="200000"/>
              </a:lnSpc>
            </a:pPr>
            <a:r>
              <a:rPr lang="ka-GE" sz="3200" dirty="0" smtClean="0"/>
              <a:t>1.008665 მ. ა. ე.</a:t>
            </a:r>
          </a:p>
          <a:p>
            <a:pPr>
              <a:lnSpc>
                <a:spcPct val="200000"/>
              </a:lnSpc>
            </a:pPr>
            <a:r>
              <a:rPr lang="ka-GE" sz="3200" dirty="0" smtClean="0"/>
              <a:t>0.000549 მ. ა. ე.</a:t>
            </a:r>
          </a:p>
          <a:p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578224" y="4921624"/>
            <a:ext cx="3576917" cy="2689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53035" y="5312269"/>
            <a:ext cx="3415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200" dirty="0" smtClean="0"/>
              <a:t>2.016490 მ. ა. ე.</a:t>
            </a:r>
            <a:endParaRPr lang="en-US" sz="3200" dirty="0"/>
          </a:p>
        </p:txBody>
      </p:sp>
      <p:sp>
        <p:nvSpPr>
          <p:cNvPr id="8" name="Oval 7"/>
          <p:cNvSpPr/>
          <p:nvPr/>
        </p:nvSpPr>
        <p:spPr>
          <a:xfrm>
            <a:off x="4760267" y="2326341"/>
            <a:ext cx="595033" cy="524435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797246" y="2092351"/>
            <a:ext cx="500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54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+</a:t>
            </a:r>
            <a:endParaRPr lang="en-US" sz="5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4760267" y="3217475"/>
            <a:ext cx="595033" cy="57449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830860" y="4158664"/>
            <a:ext cx="443751" cy="41141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820779" y="3862723"/>
            <a:ext cx="2924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5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</a:t>
            </a:r>
            <a:endParaRPr lang="en-US" sz="5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7301752" y="1822377"/>
            <a:ext cx="3267636" cy="291929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7486650" y="2664898"/>
            <a:ext cx="443751" cy="41141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7486650" y="2389111"/>
            <a:ext cx="2924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5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</a:t>
            </a:r>
            <a:endParaRPr lang="en-US" sz="5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8579231" y="2992896"/>
            <a:ext cx="595033" cy="57449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8759085" y="3217475"/>
            <a:ext cx="595033" cy="57449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8806149" y="2992896"/>
            <a:ext cx="500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54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+</a:t>
            </a:r>
            <a:endParaRPr lang="en-US" sz="5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7268142" y="4894729"/>
            <a:ext cx="3576917" cy="2689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646341" y="5308404"/>
            <a:ext cx="3415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200" dirty="0" smtClean="0"/>
              <a:t>2.014102 მ. ა. ე.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6145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84944" y="1506071"/>
                <a:ext cx="4605620" cy="492443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𝑊</m:t>
                      </m:r>
                      <m:d>
                        <m:d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</m:e>
                      </m:d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𝑀</m:t>
                      </m:r>
                      <m:d>
                        <m:dPr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𝑍</m:t>
                          </m:r>
                        </m:e>
                      </m:d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944" y="1506071"/>
                <a:ext cx="4605620" cy="49244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2900" y="2583289"/>
                <a:ext cx="5280163" cy="530402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𝑀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𝑍</m:t>
                      </m:r>
                      <m:sSub>
                        <m:sSubPr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  <m:sSub>
                        <m:sSubPr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𝑀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𝐴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𝑍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00" y="2583289"/>
                <a:ext cx="5280163" cy="530402"/>
              </a:xfrm>
              <a:prstGeom prst="rect">
                <a:avLst/>
              </a:prstGeom>
              <a:blipFill>
                <a:blip r:embed="rId3"/>
                <a:stretch>
                  <a:fillRect b="-11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451362" y="350695"/>
                <a:ext cx="3984862" cy="58477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𝑀</m:t>
                    </m:r>
                  </m:oMath>
                </a14:m>
                <a:r>
                  <a:rPr lang="en-US" sz="3200" dirty="0" smtClean="0"/>
                  <a:t> - </a:t>
                </a:r>
                <a:r>
                  <a:rPr lang="ka-GE" sz="3200" dirty="0" smtClean="0"/>
                  <a:t>მასის დეფექტი</a:t>
                </a:r>
                <a:endParaRPr lang="en-US" sz="32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1362" y="350695"/>
                <a:ext cx="3984862" cy="584775"/>
              </a:xfrm>
              <a:prstGeom prst="rect">
                <a:avLst/>
              </a:prstGeom>
              <a:blipFill>
                <a:blip r:embed="rId4"/>
                <a:stretch>
                  <a:fillRect t="-13000" r="-3338" b="-31000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122022" y="948916"/>
                <a:ext cx="3402107" cy="34518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2000" dirty="0" smtClean="0"/>
                  <a:t> </a:t>
                </a:r>
                <a:r>
                  <a:rPr lang="ka-GE" sz="2000" dirty="0" smtClean="0"/>
                  <a:t>-</a:t>
                </a:r>
                <a:r>
                  <a:rPr lang="en-US" sz="2000" dirty="0" smtClean="0"/>
                  <a:t> </a:t>
                </a:r>
                <a:r>
                  <a:rPr lang="ka-GE" sz="2000" dirty="0" smtClean="0"/>
                  <a:t>პროტონის მასა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ka-GE" sz="2000" dirty="0" smtClean="0"/>
                  <a:t>- ნეიტრონის მასა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𝑀</m:t>
                    </m:r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𝑍</m:t>
                    </m:r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a-GE" sz="2000" dirty="0" smtClean="0"/>
                  <a:t> -ბირთვის მასა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𝑍</m:t>
                    </m:r>
                  </m:oMath>
                </a14:m>
                <a:r>
                  <a:rPr lang="ka-GE" sz="2000" dirty="0" smtClean="0"/>
                  <a:t>-პროტონთა რაოდენობა</a:t>
                </a:r>
              </a:p>
              <a:p>
                <a:pPr>
                  <a:lnSpc>
                    <a:spcPct val="150000"/>
                  </a:lnSpc>
                </a:pPr>
                <a:r>
                  <a:rPr lang="ka-GE" sz="2000" dirty="0" smtClean="0"/>
                  <a:t>N- ნეიტრონთა რაოდენობა</a:t>
                </a:r>
                <a:endParaRPr lang="en-US" sz="2000" dirty="0" smtClean="0"/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ka-GE" sz="2000" dirty="0" smtClean="0"/>
                  <a:t> - ნუკლონთა რაოდენობა</a:t>
                </a:r>
              </a:p>
              <a:p>
                <a:endParaRPr lang="ka-GE" dirty="0" smtClean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2022" y="948916"/>
                <a:ext cx="3402107" cy="3451842"/>
              </a:xfrm>
              <a:prstGeom prst="rect">
                <a:avLst/>
              </a:prstGeom>
              <a:blipFill>
                <a:blip r:embed="rId5"/>
                <a:stretch>
                  <a:fillRect l="-17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033867" y="3936657"/>
                <a:ext cx="6313394" cy="46410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𝑊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−1,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𝑍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−1)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3867" y="3936657"/>
                <a:ext cx="6313394" cy="46410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033867" y="4755915"/>
                <a:ext cx="6313394" cy="430887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𝑊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−1,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𝑍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3867" y="4755915"/>
                <a:ext cx="6313394" cy="43088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350844" y="5683991"/>
                <a:ext cx="8185898" cy="430887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∝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𝑊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𝑊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−4,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(4,2)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0844" y="5683991"/>
                <a:ext cx="8185898" cy="43088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061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4472" y="1344706"/>
            <a:ext cx="7242174" cy="5136776"/>
          </a:xfrm>
          <a:prstGeom prst="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0058" y="336176"/>
            <a:ext cx="5294735" cy="779930"/>
          </a:xfrm>
        </p:spPr>
        <p:txBody>
          <a:bodyPr anchor="t">
            <a:normAutofit fontScale="90000"/>
          </a:bodyPr>
          <a:lstStyle/>
          <a:p>
            <a:r>
              <a:rPr lang="ka-GE" dirty="0" smtClean="0"/>
              <a:t>ბმის კუთრი ენერგია</a:t>
            </a:r>
            <a:br>
              <a:rPr lang="ka-GE" dirty="0" smtClean="0"/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7900147" y="1586753"/>
                <a:ext cx="3685496" cy="1051570"/>
              </a:xfrm>
              <a:prstGeom prst="rect">
                <a:avLst/>
              </a:prstGeom>
              <a:solidFill>
                <a:srgbClr val="D8F9AD"/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  <m:d>
                        <m:dPr>
                          <m:ctrlPr>
                            <a:rPr lang="ka-GE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𝑍</m:t>
                          </m:r>
                        </m:e>
                      </m:d>
                      <m:r>
                        <a:rPr lang="en-US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𝑊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𝑍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0147" y="1586753"/>
                <a:ext cx="3685496" cy="105157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8" name="Picture 4" descr="Nuclear binding energy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98" y="1559859"/>
            <a:ext cx="7004984" cy="460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/>
              <p:cNvSpPr txBox="1"/>
              <p:nvPr/>
            </p:nvSpPr>
            <p:spPr>
              <a:xfrm>
                <a:off x="8067245" y="3108970"/>
                <a:ext cx="3351300" cy="563103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  <m:d>
                        <m:dPr>
                          <m:ctrlPr>
                            <a:rPr lang="ka-GE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𝑍</m:t>
                          </m:r>
                        </m:e>
                      </m:d>
                      <m:r>
                        <a:rPr lang="en-US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ka-GE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მევი</m:t>
                      </m:r>
                    </m:oMath>
                  </m:oMathPara>
                </a14:m>
                <a:endParaRPr lang="en-US" sz="3600" dirty="0"/>
              </a:p>
            </p:txBody>
          </p:sp>
        </mc:Choice>
        <mc:Fallback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67245" y="3108970"/>
                <a:ext cx="3351300" cy="56310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786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1941" y="4064222"/>
            <a:ext cx="7785847" cy="24468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a-GE" sz="2800" dirty="0" smtClean="0"/>
              <a:t>ენერგიის გამომუშავების შესაძლებლობები:</a:t>
            </a:r>
            <a:endParaRPr lang="ka-GE" sz="28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a-GE" sz="2800" dirty="0" smtClean="0"/>
              <a:t>  მძიმე ბირთვების დაყოფა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a-GE" sz="2800" dirty="0" smtClean="0"/>
              <a:t>  მსუბუქი ბირთვების შერწყმა</a:t>
            </a:r>
            <a:endParaRPr lang="ka-GE" sz="28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a-GE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264023" y="954741"/>
            <a:ext cx="8579224" cy="267765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a-GE" sz="2800" dirty="0" smtClean="0"/>
              <a:t>მძიმე ბირთვეში ბმის კუთრი ენერგია მცირდება კულონური განზიდვის გამო</a:t>
            </a:r>
          </a:p>
          <a:p>
            <a:pPr>
              <a:lnSpc>
                <a:spcPct val="150000"/>
              </a:lnSpc>
            </a:pPr>
            <a:endParaRPr lang="ka-GE" sz="28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a-GE" sz="2800" dirty="0" smtClean="0"/>
              <a:t>მსუბუქ ბირთვებში ზედაპირული მოვლენებით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1281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5842" y="225104"/>
            <a:ext cx="4626864" cy="702743"/>
          </a:xfrm>
        </p:spPr>
        <p:txBody>
          <a:bodyPr anchor="t">
            <a:normAutofit fontScale="90000"/>
          </a:bodyPr>
          <a:lstStyle/>
          <a:p>
            <a:r>
              <a:rPr lang="ka-GE" dirty="0" smtClean="0"/>
              <a:t>ბირთვული რეაქციები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571260" y="1597531"/>
                <a:ext cx="4430806" cy="55399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𝐷</m:t>
                      </m:r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1260" y="1597531"/>
                <a:ext cx="4430806" cy="55399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793472" y="2845438"/>
                <a:ext cx="5986382" cy="553998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=(</m:t>
                      </m:r>
                      <m:sSub>
                        <m:sSub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3472" y="2845438"/>
                <a:ext cx="5986382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78423" y="4093345"/>
                <a:ext cx="806823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4000" b="1" i="1" smtClean="0">
                        <a:latin typeface="Cambria Math" panose="02040503050406030204" pitchFamily="18" charset="0"/>
                      </a:rPr>
                      <m:t>𝑸</m:t>
                    </m:r>
                  </m:oMath>
                </a14:m>
                <a:r>
                  <a:rPr lang="ka-GE" sz="4000" b="1" i="1" dirty="0" smtClean="0"/>
                  <a:t>- </a:t>
                </a:r>
                <a:r>
                  <a:rPr lang="ka-GE" sz="4000" b="1" dirty="0" smtClean="0"/>
                  <a:t>ენერგეტიკული გამოსავალი</a:t>
                </a:r>
                <a:endParaRPr lang="en-US" sz="4000" b="1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8423" y="4093345"/>
                <a:ext cx="8068235" cy="707886"/>
              </a:xfrm>
              <a:prstGeom prst="rect">
                <a:avLst/>
              </a:prstGeom>
              <a:blipFill>
                <a:blip r:embed="rId4"/>
                <a:stretch>
                  <a:fillRect t="-14530" b="-358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667435" y="5473754"/>
                <a:ext cx="9090212" cy="5296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ka-GE" sz="2800" b="0" i="1" smtClean="0">
                        <a:latin typeface="Cambria Math" panose="02040503050406030204" pitchFamily="18" charset="0"/>
                      </a:rPr>
                      <m:t>თუ  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ka-GE" sz="2800" dirty="0" smtClean="0"/>
                  <a:t>&gt;0 რეაქცია მიმდინარეობს ენერგიის გამოყოფით</a:t>
                </a:r>
                <a:endParaRPr lang="en-US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7435" y="5473754"/>
                <a:ext cx="9090212" cy="529632"/>
              </a:xfrm>
              <a:prstGeom prst="rect">
                <a:avLst/>
              </a:prstGeom>
              <a:blipFill>
                <a:blip r:embed="rId5"/>
                <a:stretch>
                  <a:fillRect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6136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0" y="430305"/>
            <a:ext cx="5728447" cy="712695"/>
          </a:xfrm>
        </p:spPr>
        <p:txBody>
          <a:bodyPr>
            <a:normAutofit fontScale="90000"/>
          </a:bodyPr>
          <a:lstStyle/>
          <a:p>
            <a:r>
              <a:rPr lang="ka-GE" dirty="0" smtClean="0"/>
              <a:t>თერმობირთვული რეაქციები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304365" y="1481386"/>
                <a:ext cx="6373906" cy="3734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ka-GE" b="0" i="1" smtClean="0">
                        <a:latin typeface="Cambria Math" panose="02040503050406030204" pitchFamily="18" charset="0"/>
                      </a:rPr>
                      <m:t>თუ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ka-GE" dirty="0" smtClean="0"/>
                  <a:t>&lt;60 სინთეზს თან ახლავს ენერგიის გამოყოფა</a:t>
                </a:r>
                <a:endParaRPr lang="en-US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4365" y="1481386"/>
                <a:ext cx="6373906" cy="373436"/>
              </a:xfrm>
              <a:prstGeom prst="rect">
                <a:avLst/>
              </a:prstGeom>
              <a:blipFill>
                <a:blip r:embed="rId2"/>
                <a:stretch>
                  <a:fillRect t="-6557" b="-262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1237129" y="2237679"/>
            <a:ext cx="65890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ბირთვები ერთმანეთს უნდა მიუახლოვდნენ ფერმის რიგის მანძილზე, რომ ბირთვულმა ძალებმა მოქმედება დაიწყოს. ამას კი ხელს უშლის კულონური განზიდვა.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237129" y="3455966"/>
            <a:ext cx="75169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ბირთვების მოძრაობის საშუალო კინეტიკურმა ენერგიამ უნდა გადააჭარბოს კულონური განზიდვის პოტენციურ ენერგიას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380099" y="4805989"/>
                <a:ext cx="2064155" cy="553998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600" b="0" i="0" smtClean="0">
                          <a:latin typeface="Cambria Math" panose="02040503050406030204" pitchFamily="18" charset="0"/>
                        </a:rPr>
                        <m:t>T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sSup>
                        <m:sSupPr>
                          <m:ctrlP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</m:t>
                          </m:r>
                        </m:sup>
                      </m:sSup>
                      <m:r>
                        <a:rPr lang="en-US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0099" y="4805989"/>
                <a:ext cx="2064155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https://upload.wikimedia.org/wikipedia/commons/thumb/2/26/Plasma-lamp_2.jpg/300px-Plasma-lamp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2701" y="1475565"/>
            <a:ext cx="2857500" cy="289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519518" y="5794810"/>
            <a:ext cx="5392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ნივთიერება უნდა იყოს პლაზმურ მდომარეობაში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4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6311" y="1399631"/>
            <a:ext cx="5930153" cy="163121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ka-GE" sz="2000" dirty="0" smtClean="0"/>
              <a:t>მართავი თერმობირთვული სინთეზის რეაქციების განხორციელება მოგვცემს საშუალებას გვქონდეს</a:t>
            </a:r>
            <a:r>
              <a:rPr lang="en-US" sz="2000" dirty="0" smtClean="0"/>
              <a:t> </a:t>
            </a:r>
            <a:r>
              <a:rPr lang="ka-GE" sz="2000" dirty="0" smtClean="0"/>
              <a:t>ფაქტობრივად ამოუწურავი და ეკოლოგიურად სუფთა ენერგიის წყარო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7140761" y="122359"/>
            <a:ext cx="3126442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ka-GE" sz="2400" b="1" dirty="0" smtClean="0"/>
              <a:t>წყალბადის ბომბი</a:t>
            </a: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46311" y="4063930"/>
            <a:ext cx="4215654" cy="19082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ka-GE" sz="2000" dirty="0" smtClean="0"/>
              <a:t>სირთულეები:</a:t>
            </a:r>
            <a:endParaRPr lang="ka-GE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sz="2000" dirty="0" smtClean="0"/>
              <a:t>ზემაღალი ტემპერატურის მიღება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sz="2000" dirty="0" smtClean="0"/>
              <a:t>ამ ტემპერატურის მქონე პლაზმის შენარჩუნება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3074" name="Picture 2" descr="https://upload.wikimedia.org/wikipedia/commons/thumb/a/a7/Operation_Castle_-_Romeo_001.jpg/170px-Operation_Castle_-_Romeo_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29" y="910875"/>
            <a:ext cx="2094193" cy="260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upload.wikimedia.org/wikipedia/commons/thumb/0/08/OperationGrappleXmasIslandHbomb.jpg/170px-OperationGrappleXmasIslandHbom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0857" y="3563471"/>
            <a:ext cx="2094193" cy="260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348444" y="3863876"/>
            <a:ext cx="18422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1600" dirty="0" smtClean="0">
                <a:solidFill>
                  <a:schemeClr val="accent6"/>
                </a:solidFill>
              </a:rPr>
              <a:t>დიდი ბრიტანეთის წყალბადის ბომბის აფეთქების პირველი ტესტი შობის კუნძულზე. 1957 წელი</a:t>
            </a:r>
            <a:endParaRPr lang="en-US" sz="1600" dirty="0">
              <a:solidFill>
                <a:schemeClr val="accent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54987" y="903228"/>
            <a:ext cx="184224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1600" dirty="0" smtClean="0">
                <a:solidFill>
                  <a:schemeClr val="accent6"/>
                </a:solidFill>
              </a:rPr>
              <a:t>ამერიკის შეერთებული შტატების პირველი ტესტი წყალბადის ბომბზე. ბიკიმის ატოლი.1954 წელი</a:t>
            </a:r>
            <a:endParaRPr lang="en-US" sz="16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649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928688" y="1756882"/>
                <a:ext cx="4543423" cy="454483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Pre>
                        <m:sPre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𝐻𝑒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+3.28მევი</m:t>
                          </m:r>
                        </m:e>
                      </m:sPre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8688" y="1756882"/>
                <a:ext cx="4543423" cy="45448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019267" y="3088485"/>
                <a:ext cx="3888629" cy="454035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Pre>
                        <m:sPre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ka-GE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+4მევი</m:t>
                          </m:r>
                        </m:e>
                      </m:sPre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267" y="3088485"/>
                <a:ext cx="3888629" cy="45403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19267" y="4338918"/>
                <a:ext cx="4374018" cy="454035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sPre>
                        <m:sPre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</m:sPre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+17.6მევი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267" y="4338918"/>
                <a:ext cx="4374018" cy="45403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29401" y="1464681"/>
                <a:ext cx="4733364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ka-GE" dirty="0" smtClean="0"/>
                  <a:t>-დეიტერიუმი, წყალბადის სტაბილური იზოტოპი. მისი ბირთვი შედგება ერთი პროტონისა და ერთი ნეიტრონისგან.</a:t>
                </a:r>
              </a:p>
              <a:p>
                <a:r>
                  <a:rPr lang="ka-GE" dirty="0" smtClean="0"/>
                  <a:t>წყლის მასის 0.03%</a:t>
                </a:r>
                <a:endParaRPr lang="en-US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9401" y="1464681"/>
                <a:ext cx="4733364" cy="1200329"/>
              </a:xfrm>
              <a:prstGeom prst="rect">
                <a:avLst/>
              </a:prstGeom>
              <a:blipFill>
                <a:blip r:embed="rId5"/>
                <a:stretch>
                  <a:fillRect l="-1160" t="-2030" b="-76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535271" y="3084054"/>
                <a:ext cx="4827494" cy="20358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Pre>
                      <m:sPre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𝐻</m:t>
                        </m:r>
                        <m:r>
                          <a:rPr lang="ka-GE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sPre>
                  </m:oMath>
                </a14:m>
                <a:r>
                  <a:rPr lang="ka-GE" dirty="0" smtClean="0"/>
                  <a:t>-ტრიტიუმი, წყალბადის რადიოაქტიული იზოტოპი. მისი ბირთვი შედგება ერთი პროტონისა და ორი ნეიტრონისგან. </a:t>
                </a:r>
                <a:endParaRPr lang="ka-GE" dirty="0"/>
              </a:p>
              <a:p>
                <a:r>
                  <a:rPr lang="ka-GE" dirty="0" smtClean="0"/>
                  <a:t>წარმოიქმნება ატმოსფეროს ზედა ფენებში. ხელოვნურად მიიღება ლითიუმის ნეიტრონებით დასხივებისას.</a:t>
                </a:r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5271" y="3084054"/>
                <a:ext cx="4827494" cy="2035878"/>
              </a:xfrm>
              <a:prstGeom prst="rect">
                <a:avLst/>
              </a:prstGeom>
              <a:blipFill>
                <a:blip r:embed="rId6"/>
                <a:stretch>
                  <a:fillRect l="-1010" t="-1198" b="-41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743700" y="5538976"/>
                <a:ext cx="3204082" cy="4415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  <m:sup>
                          <m:r>
                            <a:rPr lang="ka-GE" sz="28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𝐿𝑖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sPre>
                            <m:sPre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PrePr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Pre>
                                <m:sPre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PrePr>
                                <m:sub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p>
                                <m:e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𝐻𝑒</m:t>
                                  </m:r>
                                </m:e>
                              </m:sPre>
                            </m:e>
                          </m:sPre>
                        </m:e>
                      </m:sPre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3700" y="5538976"/>
                <a:ext cx="3204082" cy="4415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itle 1"/>
          <p:cNvSpPr txBox="1">
            <a:spLocks/>
          </p:cNvSpPr>
          <p:nvPr/>
        </p:nvSpPr>
        <p:spPr>
          <a:xfrm>
            <a:off x="3200400" y="430305"/>
            <a:ext cx="5728447" cy="71269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480982" y="406673"/>
            <a:ext cx="7167282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a-GE" dirty="0" smtClean="0"/>
              <a:t>     </a:t>
            </a:r>
            <a:r>
              <a:rPr lang="ka-GE" sz="2800" dirty="0" smtClean="0"/>
              <a:t>ზოგიერთი თერმობირთვული რეაქცია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9402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8011" y="346128"/>
            <a:ext cx="5227499" cy="662402"/>
          </a:xfrm>
        </p:spPr>
        <p:txBody>
          <a:bodyPr>
            <a:normAutofit fontScale="90000"/>
          </a:bodyPr>
          <a:lstStyle/>
          <a:p>
            <a:r>
              <a:rPr lang="ka-GE" dirty="0" smtClean="0"/>
              <a:t>ლოუსონის კრიტერიუმი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322782" y="1179661"/>
                <a:ext cx="2984278" cy="58477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2782" y="1179661"/>
                <a:ext cx="2984278" cy="58477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146387" y="2496603"/>
                <a:ext cx="3337067" cy="492443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𝑊</m:t>
                      </m:r>
                      <m:d>
                        <m:d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d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ka-GE" sz="32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𝜏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6387" y="2496603"/>
                <a:ext cx="3337067" cy="49244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73052" y="3559846"/>
                <a:ext cx="3538341" cy="921984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d>
                        <m:d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𝑘𝑇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3052" y="3559846"/>
                <a:ext cx="3538341" cy="92198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250885" y="4991657"/>
                <a:ext cx="1023550" cy="397866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0885" y="4991657"/>
                <a:ext cx="1023550" cy="397866"/>
              </a:xfrm>
              <a:prstGeom prst="rect">
                <a:avLst/>
              </a:prstGeom>
              <a:blipFill>
                <a:blip r:embed="rId5"/>
                <a:stretch>
                  <a:fillRect l="-5357" r="-1190" b="-2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888256" y="4883198"/>
                <a:ext cx="1697644" cy="369332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8256" y="4883198"/>
                <a:ext cx="1697644" cy="369332"/>
              </a:xfrm>
              <a:prstGeom prst="rect">
                <a:avLst/>
              </a:prstGeom>
              <a:blipFill>
                <a:blip r:embed="rId6"/>
                <a:stretch>
                  <a:fillRect l="-1799" r="-1439" b="-147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023526" y="5191770"/>
                <a:ext cx="2357056" cy="102233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𝜏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f>
                        <m:fPr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𝑘𝑇</m:t>
                          </m:r>
                        </m:num>
                        <m:den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𝑄𝑊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3526" y="5191770"/>
                <a:ext cx="2357056" cy="1022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715563" y="1090140"/>
                <a:ext cx="7073153" cy="3725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ka-GE" dirty="0" smtClean="0"/>
                  <a:t>რეაქიაში შემევალი ბირთვების კონცენტრაცია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a-GE" dirty="0" smtClean="0"/>
                  <a:t>-რეაქციის ალბათობა (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ka-GE" dirty="0" smtClean="0"/>
                  <a:t>-აბსოლუტური ტემპერატურა</a:t>
                </a:r>
              </a:p>
              <a:p>
                <a:pPr>
                  <a:lnSpc>
                    <a:spcPct val="150000"/>
                  </a:lnSpc>
                </a:pPr>
                <a:r>
                  <a:rPr lang="ka-GE" dirty="0" smtClean="0"/>
                  <a:t>N-დროის ერთეულში, მოცულობის ერთეულში      განსახორვიელებელი რეაქციის აქტთა რაოდენობა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ka-GE" dirty="0" smtClean="0"/>
                  <a:t>-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</m:oMath>
                </a14:m>
                <a:r>
                  <a:rPr lang="ka-GE" dirty="0" smtClean="0"/>
                  <a:t> დროში გამოთავისუფლებული ენერგია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ka-GE" dirty="0" smtClean="0"/>
                  <a:t>-რეაქციის ენერგია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ka-GE" dirty="0" smtClean="0"/>
                  <a:t>-ენერგია, რომელიც საჭიროა პლაზმის გასაცხელებლად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</m:oMath>
                </a14:m>
                <a:r>
                  <a:rPr lang="ka-GE" dirty="0" smtClean="0"/>
                  <a:t>-შეკავების პარამეტრი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5563" y="1090140"/>
                <a:ext cx="7073153" cy="3725443"/>
              </a:xfrm>
              <a:prstGeom prst="rect">
                <a:avLst/>
              </a:prstGeom>
              <a:blipFill>
                <a:blip r:embed="rId8"/>
                <a:stretch>
                  <a:fillRect l="-7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6578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5589" y="265445"/>
            <a:ext cx="5294733" cy="944790"/>
          </a:xfrm>
        </p:spPr>
        <p:txBody>
          <a:bodyPr>
            <a:noAutofit/>
          </a:bodyPr>
          <a:lstStyle/>
          <a:p>
            <a:r>
              <a:rPr lang="ka-GE" sz="2000" dirty="0" smtClean="0"/>
              <a:t>ლოუსონის კრიტერიუმი ზოგიერთი რეაქციისთვის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83091" y="2335306"/>
                <a:ext cx="4374018" cy="45403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sPre>
                        <m:sPre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</m:sPre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+17.6მევი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091" y="2335306"/>
                <a:ext cx="4374018" cy="45403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13686" y="4718400"/>
                <a:ext cx="3888629" cy="454035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Pre>
                        <m:sPre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ka-GE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+4მევი</m:t>
                          </m:r>
                        </m:e>
                      </m:sPre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686" y="4718400"/>
                <a:ext cx="3888629" cy="45403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13686" y="5172435"/>
                <a:ext cx="4543423" cy="454483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Pre>
                        <m:sPre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𝐻𝑒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+3.28მევი</m:t>
                          </m:r>
                        </m:e>
                      </m:sPre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686" y="5172435"/>
                <a:ext cx="4543423" cy="45448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985747" y="1896035"/>
                <a:ext cx="2544030" cy="492443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≈2×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</m:t>
                          </m:r>
                        </m:sup>
                      </m:sSup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5747" y="1896035"/>
                <a:ext cx="2544030" cy="49244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693840" y="2686133"/>
                <a:ext cx="3127844" cy="800860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𝜏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14</m:t>
                          </m:r>
                        </m:sup>
                      </m:sSup>
                      <m:f>
                        <m:fPr>
                          <m:type m:val="skw"/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ka-GE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წმ</m:t>
                          </m:r>
                        </m:num>
                        <m:den>
                          <m:sSup>
                            <m:sSup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სმ</m:t>
                              </m:r>
                            </m:e>
                            <m:sup>
                              <m:r>
                                <a:rPr lang="ka-GE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3840" y="2686133"/>
                <a:ext cx="3127844" cy="80086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7341421" y="4340338"/>
                <a:ext cx="1832681" cy="492443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ka-GE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1421" y="4340338"/>
                <a:ext cx="1832681" cy="49244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756400" y="5165035"/>
                <a:ext cx="3127844" cy="80086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𝜏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  <m:r>
                            <a:rPr lang="ka-GE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f>
                        <m:fPr>
                          <m:type m:val="skw"/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ka-GE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წმ</m:t>
                          </m:r>
                        </m:num>
                        <m:den>
                          <m:sSup>
                            <m:sSup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სმ</m:t>
                              </m:r>
                            </m:e>
                            <m:sup>
                              <m:r>
                                <a:rPr lang="ka-GE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6400" y="5165035"/>
                <a:ext cx="3127844" cy="80086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44005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10529"/>
          <a:stretch/>
        </p:blipFill>
        <p:spPr>
          <a:xfrm>
            <a:off x="881941" y="2185033"/>
            <a:ext cx="7715234" cy="19389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50222" y="1385259"/>
            <a:ext cx="8022909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ka-GE" sz="2800" dirty="0" smtClean="0"/>
              <a:t>პარალელური დენები ერთმანეთს მიიზიდავენ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81941" y="1354482"/>
            <a:ext cx="2705321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ka-GE" sz="3200" dirty="0" smtClean="0"/>
              <a:t>პინჩ-ეფექტი</a:t>
            </a:r>
            <a:endParaRPr lang="en-US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000" b="62667" l="4500" r="93500"/>
                    </a14:imgEffect>
                  </a14:imgLayer>
                </a14:imgProps>
              </a:ext>
            </a:extLst>
          </a:blip>
          <a:srcRect t="28635" b="32230"/>
          <a:stretch/>
        </p:blipFill>
        <p:spPr>
          <a:xfrm>
            <a:off x="228336" y="4369777"/>
            <a:ext cx="6717852" cy="19717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38714" y="4755498"/>
            <a:ext cx="3516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ძლიერი გასწვრივი მაგნიტური ველის საშუალებით პლაზმური ზონარი დაეხვევა მაგნიტური ველის ძალწირებზე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46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76245" y="261309"/>
            <a:ext cx="3910820" cy="709362"/>
          </a:xfrm>
        </p:spPr>
        <p:txBody>
          <a:bodyPr>
            <a:noAutofit/>
          </a:bodyPr>
          <a:lstStyle/>
          <a:p>
            <a:r>
              <a:rPr lang="ka-GE" sz="3600" dirty="0" smtClean="0"/>
              <a:t>ტოკამაკა</a:t>
            </a:r>
            <a:endParaRPr lang="en-US" sz="3600" dirty="0"/>
          </a:p>
        </p:txBody>
      </p:sp>
      <p:pic>
        <p:nvPicPr>
          <p:cNvPr id="2050" name="Picture 2" descr="Tokamak schematic | Free energy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1" b="99890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73" y="1153551"/>
            <a:ext cx="11070858" cy="556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V="1">
            <a:off x="6260123" y="1448972"/>
            <a:ext cx="1350499" cy="8440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 flipV="1">
            <a:off x="1406769" y="1561514"/>
            <a:ext cx="900332" cy="12660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8623495" y="3770141"/>
            <a:ext cx="2405575" cy="5767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849772" y="4881489"/>
            <a:ext cx="1252025" cy="9706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2546253" y="4459458"/>
            <a:ext cx="1659987" cy="104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44061" y="5452515"/>
            <a:ext cx="265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 smtClean="0"/>
              <a:t>პლაზმური დენი</a:t>
            </a:r>
            <a:endParaRPr 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8306973" y="5852160"/>
            <a:ext cx="2822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 smtClean="0"/>
              <a:t>თოროიდალური მაგნიტური ველი</a:t>
            </a:r>
            <a:endParaRPr lang="en-US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169228" y="1015443"/>
            <a:ext cx="2939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 smtClean="0"/>
              <a:t>პირველადი ხვია</a:t>
            </a:r>
            <a:endParaRPr lang="en-US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7441810" y="973240"/>
            <a:ext cx="2912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 smtClean="0"/>
              <a:t>ტრანსფორმატორი</a:t>
            </a:r>
            <a:endParaRPr lang="en-U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9467558" y="2830565"/>
            <a:ext cx="28651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 smtClean="0"/>
              <a:t>პოლოიდალური მაგნიტური ველი</a:t>
            </a:r>
            <a:endParaRPr lang="en-US" sz="2400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5190978" y="4923693"/>
            <a:ext cx="2070296" cy="13439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238500" y="6262692"/>
            <a:ext cx="2216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 smtClean="0"/>
              <a:t>ჯამური ველი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8431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1764" y="204675"/>
            <a:ext cx="4514805" cy="796873"/>
          </a:xfrm>
        </p:spPr>
        <p:txBody>
          <a:bodyPr>
            <a:normAutofit fontScale="90000"/>
          </a:bodyPr>
          <a:lstStyle/>
          <a:p>
            <a:r>
              <a:rPr lang="ka-GE" sz="3600" dirty="0" smtClean="0"/>
              <a:t>სტელარატორი</a:t>
            </a:r>
            <a:endParaRPr lang="en-US" sz="3600" dirty="0"/>
          </a:p>
        </p:txBody>
      </p:sp>
      <p:pic>
        <p:nvPicPr>
          <p:cNvPr id="3082" name="Picture 10" descr="Celebrating Lyman Spitzer, the father of PPPL and the Hubble Spac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926" y="1156448"/>
            <a:ext cx="2615544" cy="3757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48926" y="5056094"/>
            <a:ext cx="2326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ლაიმან სპიტცერი</a:t>
            </a:r>
            <a:endParaRPr lang="en-US" dirty="0"/>
          </a:p>
        </p:txBody>
      </p:sp>
      <p:pic>
        <p:nvPicPr>
          <p:cNvPr id="1026" name="Picture 2" descr="The Future Of Fusion? Meet The Stellarator - Amelia Settembre - Medi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09" y="1688068"/>
            <a:ext cx="8324405" cy="336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48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KSTAR tokama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55" y="691539"/>
            <a:ext cx="4707353" cy="353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51096" y="4794919"/>
            <a:ext cx="37920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KSTAR - </a:t>
            </a:r>
            <a:r>
              <a:rPr lang="ka-GE" sz="2400" dirty="0" smtClean="0"/>
              <a:t>სამხრეთ კორეა,  მოქმედებს 2008 წლიდან</a:t>
            </a:r>
          </a:p>
          <a:p>
            <a:r>
              <a:rPr lang="ka-GE" sz="2400" dirty="0"/>
              <a:t> </a:t>
            </a:r>
            <a:r>
              <a:rPr lang="ka-GE" sz="2400" dirty="0" smtClean="0"/>
              <a:t>   2016 წელი - 70 წამი</a:t>
            </a:r>
            <a:endParaRPr lang="en-US" sz="2400" dirty="0"/>
          </a:p>
        </p:txBody>
      </p:sp>
      <p:pic>
        <p:nvPicPr>
          <p:cNvPr id="4102" name="Picture 6" descr="EAST Tokamak achieves stationary H-mode plasm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539" y="691540"/>
            <a:ext cx="5292256" cy="353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84894" y="4794919"/>
            <a:ext cx="4464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EAST - </a:t>
            </a:r>
            <a:r>
              <a:rPr lang="ka-GE" sz="2400" dirty="0" smtClean="0"/>
              <a:t>ჩინეთი</a:t>
            </a:r>
          </a:p>
          <a:p>
            <a:pPr algn="ctr"/>
            <a:r>
              <a:rPr lang="ka-GE" sz="2400" dirty="0" smtClean="0"/>
              <a:t>მოქმედებს </a:t>
            </a:r>
            <a:r>
              <a:rPr lang="ka-GE" sz="2400" dirty="0" smtClean="0"/>
              <a:t>2006 წლიდან</a:t>
            </a:r>
          </a:p>
          <a:p>
            <a:pPr algn="ctr"/>
            <a:r>
              <a:rPr lang="ka-GE" sz="2400" dirty="0" smtClean="0"/>
              <a:t>2017 წელი- 101.2 წამი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2083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TER Logo NoonYellow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98" y="228599"/>
            <a:ext cx="5272249" cy="250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TER Exhibit (01810402) (12219071813) (croppe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822" y="899400"/>
            <a:ext cx="4618131" cy="483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upload.wikimedia.org/wikipedia/commons/thumb/5/56/ITER_site_2018_aerial_view_%2841809720041%29.jpg/1024px-ITER_site_2018_aerial_view_%2841809720041%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32" y="2928116"/>
            <a:ext cx="4761721" cy="317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8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upload.wikimedia.org/wikipedia/commons/thumb/8/8e/Interior_of_W7-X_stellarator.jpg/1024px-Interior_of_W7-X_stellarat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7012" y="336176"/>
            <a:ext cx="5844988" cy="422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upload.wikimedia.org/wikipedia/commons/thumb/9/99/Wendelstein-7X-June-26-2018.jpg/1024px-Wendelstein-7X-June-26-20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24" y="336176"/>
            <a:ext cx="5822576" cy="422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97541" y="4840941"/>
            <a:ext cx="47602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Wendelstein</a:t>
            </a:r>
            <a:r>
              <a:rPr lang="en-US" sz="3200" dirty="0" smtClean="0"/>
              <a:t> 7-X</a:t>
            </a:r>
          </a:p>
          <a:p>
            <a:r>
              <a:rPr lang="ka-GE" sz="3200" dirty="0" smtClean="0"/>
              <a:t>გერმანია, მოქმედებს 2015 წლიდან</a:t>
            </a:r>
            <a:endParaRPr 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6521824" y="4921624"/>
            <a:ext cx="3845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გარე რადიუსი - 5.5 მეტრი</a:t>
            </a:r>
          </a:p>
          <a:p>
            <a:r>
              <a:rPr lang="ka-GE" dirty="0" smtClean="0"/>
              <a:t>შიდა რადიუსი - 0.53 მეტრი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13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2877" y="762986"/>
            <a:ext cx="7729728" cy="1188720"/>
          </a:xfrm>
        </p:spPr>
        <p:txBody>
          <a:bodyPr/>
          <a:lstStyle/>
          <a:p>
            <a:r>
              <a:rPr lang="ka-GE" dirty="0" smtClean="0"/>
              <a:t>გმადლობთ ყურადღებისთვის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17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Custom 1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9C777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2757</TotalTime>
  <Words>376</Words>
  <Application>Microsoft Office PowerPoint</Application>
  <PresentationFormat>Widescreen</PresentationFormat>
  <Paragraphs>105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Cambria Math</vt:lpstr>
      <vt:lpstr>Gill Sans MT</vt:lpstr>
      <vt:lpstr>Sylfaen</vt:lpstr>
      <vt:lpstr>Parcel</vt:lpstr>
      <vt:lpstr>მართვადი თერმობირთვული რეაქციები</vt:lpstr>
      <vt:lpstr>მასის დეფექტი</vt:lpstr>
      <vt:lpstr>PowerPoint Presentation</vt:lpstr>
      <vt:lpstr>ბმის კუთრი ენერგია </vt:lpstr>
      <vt:lpstr>PowerPoint Presentation</vt:lpstr>
      <vt:lpstr>ბირთვული რეაქციები</vt:lpstr>
      <vt:lpstr>თერმობირთვული რეაქციები</vt:lpstr>
      <vt:lpstr>PowerPoint Presentation</vt:lpstr>
      <vt:lpstr>PowerPoint Presentation</vt:lpstr>
      <vt:lpstr>ლოუსონის კრიტერიუმი</vt:lpstr>
      <vt:lpstr>ლოუსონის კრიტერიუმი ზოგიერთი რეაქციისთვის</vt:lpstr>
      <vt:lpstr>PowerPoint Presentation</vt:lpstr>
      <vt:lpstr>ტოკამაკა</vt:lpstr>
      <vt:lpstr>სტელარატორი</vt:lpstr>
      <vt:lpstr>PowerPoint Presentation</vt:lpstr>
      <vt:lpstr>PowerPoint Presentation</vt:lpstr>
      <vt:lpstr>PowerPoint Presentation</vt:lpstr>
      <vt:lpstr>გმადლობთ ყურადღებისთვის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60</cp:revision>
  <dcterms:created xsi:type="dcterms:W3CDTF">2020-04-28T21:16:54Z</dcterms:created>
  <dcterms:modified xsi:type="dcterms:W3CDTF">2020-05-29T10:56:06Z</dcterms:modified>
</cp:coreProperties>
</file>