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256" r:id="rId2"/>
    <p:sldId id="30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84" r:id="rId22"/>
    <p:sldId id="275" r:id="rId23"/>
    <p:sldId id="276" r:id="rId24"/>
    <p:sldId id="277" r:id="rId25"/>
    <p:sldId id="278" r:id="rId26"/>
    <p:sldId id="303" r:id="rId27"/>
    <p:sldId id="279" r:id="rId28"/>
    <p:sldId id="280" r:id="rId29"/>
    <p:sldId id="281" r:id="rId30"/>
    <p:sldId id="282" r:id="rId31"/>
    <p:sldId id="283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  <p:sldId id="296" r:id="rId44"/>
    <p:sldId id="297" r:id="rId45"/>
    <p:sldId id="298" r:id="rId46"/>
    <p:sldId id="299" r:id="rId47"/>
    <p:sldId id="300" r:id="rId48"/>
    <p:sldId id="301" r:id="rId4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78" autoAdjust="0"/>
    <p:restoredTop sz="94075" autoAdjust="0"/>
  </p:normalViewPr>
  <p:slideViewPr>
    <p:cSldViewPr snapToGrid="0">
      <p:cViewPr varScale="1">
        <p:scale>
          <a:sx n="74" d="100"/>
          <a:sy n="74" d="100"/>
        </p:scale>
        <p:origin x="4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C794E1-97EC-4970-8BA4-F7EC2E12BCF1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C1AF2-F143-453C-9A7E-96B48FDD85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0101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EC1AF2-F143-453C-9A7E-96B48FDD850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3167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EC1AF2-F143-453C-9A7E-96B48FDD850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02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956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961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8953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257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659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90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5831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857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703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2260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360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633BB-B8AC-4AE4-8F2F-48EB3856190C}" type="datetimeFigureOut">
              <a:rPr lang="en-US" smtClean="0"/>
              <a:t>3/23/2017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3253AA-2545-4920-8799-588755E21C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4854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a-GE" dirty="0" smtClean="0"/>
              <a:t>ვარსკვლავთა ევოლუცია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58297"/>
            <a:ext cx="9144000" cy="1655762"/>
          </a:xfrm>
        </p:spPr>
        <p:txBody>
          <a:bodyPr/>
          <a:lstStyle/>
          <a:p>
            <a:r>
              <a:rPr lang="ka-GE" dirty="0" smtClean="0"/>
              <a:t>თორნიკე გულიაშვილი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9675" y="369888"/>
            <a:ext cx="215265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66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bing ba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392" y="499224"/>
            <a:ext cx="9224315" cy="598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236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ვარსკვლავთშორისო სივრცე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4390" y="1448790"/>
                <a:ext cx="10819410" cy="5189515"/>
              </a:xfrm>
            </p:spPr>
            <p:txBody>
              <a:bodyPr>
                <a:normAutofit fontScale="92500" lnSpcReduction="10000"/>
              </a:bodyPr>
              <a:lstStyle/>
              <a:p>
                <a:r>
                  <a:rPr lang="ka-GE" dirty="0" smtClean="0"/>
                  <a:t>ჰაერი ჩვენს გარშემო 1 კუბურ სანტიმეტრზე შეიცავს დაახლოებით </a:t>
                </a:r>
                <a14:m>
                  <m:oMath xmlns:m="http://schemas.openxmlformats.org/officeDocument/2006/math">
                    <m:r>
                      <a:rPr lang="ka-GE" b="1" i="1" smtClean="0">
                        <a:latin typeface="Cambria Math" panose="02040503050406030204" pitchFamily="18" charset="0"/>
                      </a:rPr>
                      <m:t>𝟐</m:t>
                    </m:r>
                    <m:r>
                      <a:rPr lang="ka-GE" b="1" i="1" smtClean="0">
                        <a:latin typeface="Cambria Math" panose="02040503050406030204" pitchFamily="18" charset="0"/>
                      </a:rPr>
                      <m:t>.</m:t>
                    </m:r>
                    <m:r>
                      <a:rPr lang="ka-GE" b="1" i="1" smtClean="0">
                        <a:latin typeface="Cambria Math" panose="02040503050406030204" pitchFamily="18" charset="0"/>
                      </a:rPr>
                      <m:t>𝟓</m:t>
                    </m:r>
                    <m:r>
                      <a:rPr lang="ka-GE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ka-GE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ka-GE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𝟏𝟗</m:t>
                        </m:r>
                      </m:sup>
                    </m:sSup>
                  </m:oMath>
                </a14:m>
                <a:r>
                  <a:rPr lang="ka-GE" dirty="0" smtClean="0"/>
                  <a:t> მოლეკულას. ჰაერის ამოტუმბვით ეს რიცხვი შეიძლება დაყვანილ იქნეს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  <m:sup>
                        <m:r>
                          <a:rPr lang="ka-GE" b="1" i="1" smtClean="0">
                            <a:latin typeface="Cambria Math" panose="02040503050406030204" pitchFamily="18" charset="0"/>
                          </a:rPr>
                          <m:t>𝟏𝟎</m:t>
                        </m:r>
                      </m:sup>
                    </m:sSup>
                    <m:r>
                      <a:rPr lang="ka-GE" b="0" i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dirty="0" smtClean="0"/>
                  <a:t>მოლეკულამდე.</a:t>
                </a:r>
              </a:p>
              <a:p>
                <a:r>
                  <a:rPr lang="ka-GE" b="1" dirty="0" smtClean="0"/>
                  <a:t>ვარსკვლავთშორისი სივრცე </a:t>
                </a:r>
                <a:r>
                  <a:rPr lang="ka-GE" dirty="0" smtClean="0"/>
                  <a:t>კი შეიცავს დაახლოებით </a:t>
                </a:r>
                <a:r>
                  <a:rPr lang="ka-GE" b="1" dirty="0" smtClean="0"/>
                  <a:t>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ka-GE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b="1" i="1" smtClean="0">
                            <a:latin typeface="Cambria Math" panose="02040503050406030204" pitchFamily="18" charset="0"/>
                          </a:rPr>
                          <m:t>ატომი</m:t>
                        </m:r>
                      </m:num>
                      <m:den>
                        <m:sSup>
                          <m:sSupPr>
                            <m:ctrlPr>
                              <a:rPr lang="ka-GE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b="1" i="1" smtClean="0">
                                <a:latin typeface="Cambria Math" panose="02040503050406030204" pitchFamily="18" charset="0"/>
                              </a:rPr>
                              <m:t>სმ</m:t>
                            </m:r>
                          </m:e>
                          <m:sup>
                            <m:r>
                              <a:rPr lang="ka-GE" b="1" i="1" smtClean="0">
                                <a:latin typeface="Cambria Math" panose="02040503050406030204" pitchFamily="18" charset="0"/>
                              </a:rPr>
                              <m:t>𝟑</m:t>
                            </m:r>
                          </m:sup>
                        </m:sSup>
                      </m:den>
                    </m:f>
                    <m:r>
                      <a:rPr lang="ka-GE" b="0" i="0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ka-GE" dirty="0" smtClean="0"/>
              </a:p>
              <a:p>
                <a:r>
                  <a:rPr lang="ka-GE" dirty="0" smtClean="0"/>
                  <a:t>ვარსკვლავთშორის სივრცეში გაზი არათანაბრადაა განაწილებული. ისეთ ადგილებს, სადაც დიდი რაოდენობის გაზია დაგროვილი </a:t>
                </a:r>
                <a:r>
                  <a:rPr lang="ka-GE" b="1" dirty="0" smtClean="0"/>
                  <a:t>ვარსკვლავთშორისო ღრუბლებს </a:t>
                </a:r>
                <a:r>
                  <a:rPr lang="ka-GE" dirty="0" smtClean="0"/>
                  <a:t>უწოდებენ.</a:t>
                </a:r>
              </a:p>
              <a:p>
                <a:r>
                  <a:rPr lang="ka-GE" dirty="0" smtClean="0"/>
                  <a:t>დაახლოებით ½ გაზისა თავმოყრილია ვარსკვლავთშორისი სივრცის 2%-ში. დარჩენილი ½ - ღრუბლებს შორის.</a:t>
                </a:r>
              </a:p>
              <a:p>
                <a:r>
                  <a:rPr lang="ka-GE" dirty="0" smtClean="0"/>
                  <a:t>ღრუბლებსშორისი გაზის ტემპერატურა განსხვავებულია და შესაძლოა რამოდენიმე მილიონ კელვინამდეც კი გაცხელდეს. მიუხედავად ამხელა ტემპერატურისა თუ თქვენ იქ აღმოჩნდებით თქვენი პირველი თავსატეხი იქნება თუ როგორ გათბეთ.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4390" y="1448790"/>
                <a:ext cx="10819410" cy="5189515"/>
              </a:xfrm>
              <a:blipFill rotWithShape="0">
                <a:blip r:embed="rId5"/>
                <a:stretch>
                  <a:fillRect l="-901" t="-2350" r="-9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8738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ვარსკვლავთშორისი სივრცე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ka-GE" dirty="0" smtClean="0"/>
                  <a:t>გაზების უმეტესობის ტემპერატურა 8000 კელვინია, ხოლო სიმკვრივე </a:t>
                </a:r>
                <a:r>
                  <a:rPr lang="ka-GE" b="1" dirty="0" smtClean="0"/>
                  <a:t>0.01-1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ka-GE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b="1" i="1" smtClean="0">
                            <a:latin typeface="Cambria Math" panose="02040503050406030204" pitchFamily="18" charset="0"/>
                          </a:rPr>
                          <m:t>ატომი</m:t>
                        </m:r>
                      </m:num>
                      <m:den>
                        <m:sSup>
                          <m:sSupPr>
                            <m:ctrlPr>
                              <a:rPr lang="ka-GE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b="1" i="1" smtClean="0">
                                <a:latin typeface="Cambria Math" panose="02040503050406030204" pitchFamily="18" charset="0"/>
                              </a:rPr>
                              <m:t>სმ</m:t>
                            </m:r>
                          </m:e>
                          <m:sup>
                            <m:r>
                              <a:rPr lang="ka-GE" b="1" i="1" smtClean="0">
                                <a:latin typeface="Cambria Math" panose="02040503050406030204" pitchFamily="18" charset="0"/>
                              </a:rPr>
                              <m:t>𝟑</m:t>
                            </m:r>
                          </m:sup>
                        </m:sSup>
                      </m:den>
                    </m:f>
                    <m:r>
                      <a:rPr lang="ka-GE" b="0" i="0" smtClean="0">
                        <a:latin typeface="Cambria Math" panose="02040503050406030204" pitchFamily="18" charset="0"/>
                      </a:rPr>
                      <m:t>−მდე მერყეობს</m:t>
                    </m:r>
                  </m:oMath>
                </a14:m>
                <a:r>
                  <a:rPr lang="ka-GE" dirty="0" smtClean="0"/>
                  <a:t>.</a:t>
                </a:r>
              </a:p>
              <a:p>
                <a:r>
                  <a:rPr lang="ka-GE" dirty="0" smtClean="0"/>
                  <a:t>გაზი მუდმივად „იბომბება“ ვარსკვლავებიდან გამოსხივებული მაღალენერგიული ფოტონებით. დაეჯახება რა ის წყალბადის ატომს დაიწყება წყალბადის იონიზაცია, რის შემდეგაც მივიღებთ თავისუფლად მყოფ ელექტრონს. მაგრამ ნახევარი გაზისა მაინც ნეიტრალურია.</a:t>
                </a:r>
              </a:p>
              <a:p>
                <a:r>
                  <a:rPr lang="ka-GE" dirty="0" smtClean="0"/>
                  <a:t>პროტონი და ელექტრონი კვლავ ერთიანდებიან და ენერგიის შენახვის კანონის თანახმად მათი შეერთების შემდეგ გამოიყოფა ელექტრომაგნიტური რადიაცია.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1043" t="-2941" r="-202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6787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59" y="1138368"/>
            <a:ext cx="4144516" cy="56007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8323" y="1138368"/>
            <a:ext cx="5629275" cy="56007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6194960" y="21503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b="0" i="0" u="none" strike="noStrike" baseline="0" dirty="0" smtClean="0">
                <a:latin typeface="EurostileLTStd"/>
              </a:rPr>
              <a:t>30 </a:t>
            </a:r>
            <a:r>
              <a:rPr lang="en-US" b="0" i="0" u="none" strike="noStrike" baseline="0" dirty="0" err="1" smtClean="0">
                <a:latin typeface="EurostileLTStd"/>
              </a:rPr>
              <a:t>Doradus</a:t>
            </a:r>
            <a:r>
              <a:rPr lang="en-US" b="0" i="0" u="none" strike="noStrike" baseline="0" dirty="0" smtClean="0">
                <a:latin typeface="EurostileLTStd"/>
              </a:rPr>
              <a:t> Nebula, </a:t>
            </a:r>
            <a:r>
              <a:rPr lang="ka-GE" b="0" i="0" u="none" strike="noStrike" baseline="0" dirty="0" smtClean="0">
                <a:latin typeface="EurostileLTStd"/>
              </a:rPr>
              <a:t>ირმის ნახტომის მეზობელი, მცირე გალაკტიკაში</a:t>
            </a:r>
            <a:r>
              <a:rPr lang="en-US" b="0" i="0" u="none" strike="noStrike" baseline="0" dirty="0" smtClean="0">
                <a:latin typeface="EurostileLTStd"/>
              </a:rPr>
              <a:t>,</a:t>
            </a:r>
            <a:r>
              <a:rPr lang="ka-GE" b="0" i="0" u="none" strike="noStrike" baseline="0" dirty="0" smtClean="0">
                <a:latin typeface="EurostileLTStd"/>
              </a:rPr>
              <a:t> დედამიწიდან</a:t>
            </a:r>
            <a:r>
              <a:rPr lang="en-US" b="0" i="0" u="none" strike="noStrike" baseline="0" dirty="0" smtClean="0">
                <a:latin typeface="EurostileLTStd"/>
              </a:rPr>
              <a:t> 160,000</a:t>
            </a:r>
            <a:r>
              <a:rPr lang="ka-GE" b="0" i="0" u="none" strike="noStrike" dirty="0" smtClean="0">
                <a:latin typeface="EurostileLTStd"/>
              </a:rPr>
              <a:t> სინათლის წლით დაშორებული</a:t>
            </a:r>
            <a:r>
              <a:rPr lang="en-US" b="0" i="0" u="none" strike="noStrike" baseline="0" dirty="0" smtClean="0">
                <a:latin typeface="EurostileLTStd"/>
              </a:rPr>
              <a:t>.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58843" y="492037"/>
            <a:ext cx="44819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a-GE" dirty="0" smtClean="0">
                <a:latin typeface="EurostileLTStd"/>
              </a:rPr>
              <a:t>ორიონ ნებულა</a:t>
            </a:r>
            <a:endParaRPr lang="en-US" b="0" i="0" u="none" strike="noStrike" baseline="0" dirty="0" smtClean="0">
              <a:latin typeface="EurostileLTStd"/>
            </a:endParaRPr>
          </a:p>
        </p:txBody>
      </p:sp>
    </p:spTree>
    <p:extLst>
      <p:ext uri="{BB962C8B-B14F-4D97-AF65-F5344CB8AC3E}">
        <p14:creationId xmlns:p14="http://schemas.microsoft.com/office/powerpoint/2010/main" val="116717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ვარსკვლავთშორისი ღრუბელი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ka-GE" dirty="0" smtClean="0"/>
                  <a:t>ღრუბელში არსებული გაზის ტემპერატურა დაახლოებით 100 კელვინია, ხოლო სიმკვრივე 1-100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ka-GE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ka-GE" b="1" i="1" smtClean="0">
                            <a:latin typeface="Cambria Math" panose="02040503050406030204" pitchFamily="18" charset="0"/>
                          </a:rPr>
                          <m:t>ატომი</m:t>
                        </m:r>
                      </m:num>
                      <m:den>
                        <m:sSup>
                          <m:sSupPr>
                            <m:ctrlPr>
                              <a:rPr lang="ka-GE" b="1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ka-GE" b="1" i="1" smtClean="0">
                                <a:latin typeface="Cambria Math" panose="02040503050406030204" pitchFamily="18" charset="0"/>
                              </a:rPr>
                              <m:t>სმ</m:t>
                            </m:r>
                          </m:e>
                          <m:sup>
                            <m:r>
                              <a:rPr lang="ka-GE" b="1" i="1" smtClean="0">
                                <a:latin typeface="Cambria Math" panose="02040503050406030204" pitchFamily="18" charset="0"/>
                              </a:rPr>
                              <m:t>𝟑</m:t>
                            </m:r>
                          </m:sup>
                        </m:sSup>
                      </m:den>
                    </m:f>
                  </m:oMath>
                </a14:m>
                <a:r>
                  <a:rPr lang="ka-GE" dirty="0" smtClean="0"/>
                  <a:t>-მდე მერყეობს.</a:t>
                </a:r>
              </a:p>
              <a:p>
                <a:r>
                  <a:rPr lang="ka-GE" dirty="0" smtClean="0"/>
                  <a:t>მოლეკულური ღრუბელი მდებარეობს ვარსკვლავთშორისი ღრუბლის ცენტრში, რადგან კიდეებზე ღრუბელი მუდმივად განიცდის შეჯახებებს შესაბამისად ზედაპირული შრეები ატომებად არიან წარმოდგენილი.</a:t>
                </a:r>
                <a:endParaRPr lang="en-US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1043" t="-2241" r="-104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643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98142"/>
            <a:ext cx="6005016" cy="600501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6662" y="498142"/>
            <a:ext cx="6025338" cy="600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00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2761" y="174246"/>
            <a:ext cx="8306581" cy="6481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364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0"/>
            <a:ext cx="10515600" cy="1325563"/>
          </a:xfrm>
        </p:spPr>
        <p:txBody>
          <a:bodyPr/>
          <a:lstStyle/>
          <a:p>
            <a:pPr algn="ctr"/>
            <a:r>
              <a:rPr lang="ka-GE" dirty="0" smtClean="0"/>
              <a:t>ცენტრის კოლაფსი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2916" y="1325563"/>
            <a:ext cx="6926165" cy="5381817"/>
          </a:xfrm>
        </p:spPr>
      </p:pic>
    </p:spTree>
    <p:extLst>
      <p:ext uri="{BB962C8B-B14F-4D97-AF65-F5344CB8AC3E}">
        <p14:creationId xmlns:p14="http://schemas.microsoft.com/office/powerpoint/2010/main" val="1098472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559557"/>
            <a:ext cx="4174088" cy="53089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4088" y="559557"/>
            <a:ext cx="3838613" cy="5022376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3754919" y="2557807"/>
            <a:ext cx="918828" cy="335519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12701" y="559557"/>
            <a:ext cx="4174088" cy="5022376"/>
          </a:xfrm>
          <a:prstGeom prst="rect">
            <a:avLst/>
          </a:prstGeom>
        </p:spPr>
      </p:pic>
      <p:sp>
        <p:nvSpPr>
          <p:cNvPr id="9" name="Right Arrow 8"/>
          <p:cNvSpPr/>
          <p:nvPr/>
        </p:nvSpPr>
        <p:spPr>
          <a:xfrm>
            <a:off x="7593532" y="2557806"/>
            <a:ext cx="918828" cy="335519"/>
          </a:xfrm>
          <a:prstGeom prst="rightArrow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377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97960" cy="282508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9549" y="-1"/>
            <a:ext cx="6102452" cy="28250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4039737"/>
            <a:ext cx="5498317" cy="28182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9549" y="3696821"/>
            <a:ext cx="6102451" cy="3161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86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1069" y="478342"/>
            <a:ext cx="6086901" cy="63796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5761" y="1512160"/>
            <a:ext cx="6086239" cy="431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0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8288" y="0"/>
            <a:ext cx="5508793" cy="53635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3300" y="0"/>
            <a:ext cx="4838700" cy="5467350"/>
          </a:xfrm>
          <a:prstGeom prst="rect">
            <a:avLst/>
          </a:prstGeom>
        </p:spPr>
      </p:pic>
      <p:pic>
        <p:nvPicPr>
          <p:cNvPr id="6" name="Content Placeholder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0490" y="3716484"/>
            <a:ext cx="3120573" cy="314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40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19087" y="0"/>
            <a:ext cx="6944721" cy="33960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0960" y="3396089"/>
            <a:ext cx="7419337" cy="3461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75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362575" cy="4648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2575" y="1613207"/>
            <a:ext cx="3790950" cy="368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828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47016"/>
            <a:ext cx="4084377" cy="39109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5023" y="996286"/>
            <a:ext cx="3399430" cy="329016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4453" y="1903720"/>
            <a:ext cx="3609975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1626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24677" y="0"/>
            <a:ext cx="62818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50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მცირე მასის ვარსკვლავთა ევოლუცია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1551" y="1690688"/>
            <a:ext cx="6628898" cy="5148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900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72050" y="218364"/>
            <a:ext cx="6304163" cy="6460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79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atnf.csiro.au/outreach/education/senior/astrophysics/images/stellarevolution/hshellburningsml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7654" y="308437"/>
            <a:ext cx="5722322" cy="600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784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456" y="1120462"/>
            <a:ext cx="11753609" cy="4250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0466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3051" y="784758"/>
            <a:ext cx="11622031" cy="5056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88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6044" y="167425"/>
            <a:ext cx="8950352" cy="655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271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9460" y="228645"/>
            <a:ext cx="10941069" cy="642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718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08831" y="383192"/>
            <a:ext cx="8946476" cy="5888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78749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81664" y="193184"/>
            <a:ext cx="5975970" cy="6759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1661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3705" y="177128"/>
            <a:ext cx="5779523" cy="64194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3229" y="177128"/>
            <a:ext cx="2910626" cy="2346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934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	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46306" y="125614"/>
            <a:ext cx="8299388" cy="6559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842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ka-GE" dirty="0" smtClean="0"/>
              <a:t>დიდი მასის მქონე ვარსკვლავების ევოლუცია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97570" y="1690688"/>
            <a:ext cx="9656230" cy="4776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6026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merica.pink/images/3/6/0/0/5/3/9/en/2-proton-proton-chain-reaction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572" y="344554"/>
            <a:ext cx="10085284" cy="585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5907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793784"/>
            <a:ext cx="12017461" cy="5143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7893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618" y="515949"/>
            <a:ext cx="11721844" cy="5704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31958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59200" y="0"/>
            <a:ext cx="6274952" cy="6858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56925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069" y="1002395"/>
            <a:ext cx="11798227" cy="411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52453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05434" y="280160"/>
            <a:ext cx="7265248" cy="6043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4921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4243" y="0"/>
            <a:ext cx="5523239" cy="6751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96383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4411" y="210772"/>
            <a:ext cx="6349284" cy="6647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4183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84968" y="36954"/>
            <a:ext cx="7860553" cy="6821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0948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920" y="0"/>
            <a:ext cx="11934080" cy="6027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2235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7418" y="90152"/>
            <a:ext cx="9009016" cy="656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6462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9460" y="293039"/>
            <a:ext cx="9044466" cy="6339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04545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89093" y="0"/>
            <a:ext cx="6806423" cy="6770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7434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9760" y="280160"/>
            <a:ext cx="7535305" cy="6351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963728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178" y="528626"/>
            <a:ext cx="12001822" cy="5524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3044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9851" y="1223816"/>
            <a:ext cx="11682149" cy="4159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8836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66756" y="991461"/>
            <a:ext cx="10337938" cy="4430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18077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61227" y="267280"/>
            <a:ext cx="9279299" cy="6223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064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6702" y="228644"/>
            <a:ext cx="10729008" cy="640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59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75</Words>
  <Application>Microsoft Office PowerPoint</Application>
  <PresentationFormat>Widescreen</PresentationFormat>
  <Paragraphs>23</Paragraphs>
  <Slides>48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5" baseType="lpstr">
      <vt:lpstr>EurostileLTStd</vt:lpstr>
      <vt:lpstr>Arial</vt:lpstr>
      <vt:lpstr>Calibri</vt:lpstr>
      <vt:lpstr>Calibri Light</vt:lpstr>
      <vt:lpstr>Cambria Math</vt:lpstr>
      <vt:lpstr>Sylfaen</vt:lpstr>
      <vt:lpstr>Office Theme</vt:lpstr>
      <vt:lpstr>ვარსკვლავთა ევოლუცია</vt:lpstr>
      <vt:lpstr>PowerPoint Presentation</vt:lpstr>
      <vt:lpstr>ვარსკვლავთშორისო სივრცე</vt:lpstr>
      <vt:lpstr>ვარსკვლავთშორისი სივრცე</vt:lpstr>
      <vt:lpstr>PowerPoint Presentation</vt:lpstr>
      <vt:lpstr>ვარსკვლავთშორისი ღრუბელი</vt:lpstr>
      <vt:lpstr>PowerPoint Presentation</vt:lpstr>
      <vt:lpstr>PowerPoint Presentation</vt:lpstr>
      <vt:lpstr>ცენტრის კოლაფსი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მცირე მასის ვარსკვლავთა ევოლუცია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 </vt:lpstr>
      <vt:lpstr>დიდი მასის მქონე ვარსკვლავების ევოლუცია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ვარსკვლავთა ევოლუცია</dc:title>
  <dc:creator>RePack by Diakov</dc:creator>
  <cp:lastModifiedBy>RePack by Diakov</cp:lastModifiedBy>
  <cp:revision>41</cp:revision>
  <dcterms:created xsi:type="dcterms:W3CDTF">2016-05-18T11:47:04Z</dcterms:created>
  <dcterms:modified xsi:type="dcterms:W3CDTF">2017-03-23T19:26:00Z</dcterms:modified>
</cp:coreProperties>
</file>