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69" r:id="rId5"/>
    <p:sldId id="264" r:id="rId6"/>
    <p:sldId id="270" r:id="rId7"/>
    <p:sldId id="266" r:id="rId8"/>
    <p:sldId id="271" r:id="rId9"/>
    <p:sldId id="267" r:id="rId10"/>
    <p:sldId id="272" r:id="rId11"/>
    <p:sldId id="268" r:id="rId12"/>
    <p:sldId id="262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3147999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3049189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2122875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2015040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2953744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3257984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127498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3106323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1512267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101532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09942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25925227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827961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4692867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22480969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293807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0C4DD-12A0-4322-801C-60B6176225C5}" type="datetimeFigureOut">
              <a:rPr lang="ka-GE" smtClean="0"/>
              <a:t>08.06.2025</a:t>
            </a:fld>
            <a:endParaRPr lang="ka-G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a-G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0274FD9-D062-4E7C-8363-1009556ECFE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3813615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Cosmic_microwave_background_spectral_distortions" TargetMode="External"/><Relationship Id="rId3" Type="http://schemas.openxmlformats.org/officeDocument/2006/relationships/hyperlink" Target="https://www.google.com/url?sa=i&amp;url=https%3A%2F%2Fwww.astro.umd.edu%2F~richard%2FASTR680%2FAstroH-SS10-Nonthermal.pdf&amp;psig=AOvVaw2LvZdnXW4SnXukUpP5vWI8&amp;ust=1749142120529000&amp;source=images&amp;cd=vfe&amp;opi=89978449&amp;ved=0CAMQjB1qFwoTCKCVlNCc2I0DFQAAAAAdAAAAABAE" TargetMode="External"/><Relationship Id="rId7" Type="http://schemas.openxmlformats.org/officeDocument/2006/relationships/hyperlink" Target="https://en.wikipedia.org/wiki/IceCube_Neutrino_Observatory" TargetMode="External"/><Relationship Id="rId2" Type="http://schemas.openxmlformats.org/officeDocument/2006/relationships/hyperlink" Target="https://www.google.com/url?sa=i&amp;url=https%3A%2F%2Fwww.britannica.com%2Fscience%2FCompton-effect&amp;psig=AOvVaw0C7KkI0GHakvU1B3-7NGMI&amp;ust=1749143753178000&amp;source=images&amp;cd=vfe&amp;opi=89978449&amp;ved=0CAMQjB1qFwoTCKC139mi2I0DFQAAAAAdAAAAABB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m/url?sa=i&amp;url=https%3A%2F%2Fwww.nature.com%2Farticles%2Fd41586-019-01430-0&amp;psig=AOvVaw2b-AYciYWgfjtD_nZ-PM8O&amp;ust=1749145036561000&amp;source=images&amp;cd=vfe&amp;opi=89978449&amp;ved=0CAMQjB1qFwoTCLjy772n2I0DFQAAAAAdAAAAABAc" TargetMode="External"/><Relationship Id="rId11" Type="http://schemas.openxmlformats.org/officeDocument/2006/relationships/hyperlink" Target="https://en.wikipedia.org/wiki/Synchrotron_radiation#Pulsar_wind_nebulae" TargetMode="External"/><Relationship Id="rId5" Type="http://schemas.openxmlformats.org/officeDocument/2006/relationships/hyperlink" Target="wikipedia.org/wiki/Synchrotron&amp;psig=AOvVaw32aR3Waez6dfTdvvckQ1bh&amp;ust=1749144769624000&amp;source=images&amp;cd=vfe&amp;opi=89978449&amp;ved=0CAMQjB1qFwoTCPjJx72m2I0DFQAAAAAdAAAAABAF" TargetMode="External"/><Relationship Id="rId10" Type="http://schemas.openxmlformats.org/officeDocument/2006/relationships/hyperlink" Target="newscientist.com%2Farticle%2F2262533-we-may-be-able-to-find-magnetic-fields-from-the-start-of-the-universe%2F&amp;psig=AOvVaw12BvtU7vUBLIUKxAXVDQrm&amp;ust=1749481305891000&amp;source=images&amp;cd=vfe&amp;opi=89978449&amp;ved=0CAMQjB1qFwoTCPDXsJeM4o0DFQAAAAAdAAAAABAE" TargetMode="External"/><Relationship Id="rId4" Type="http://schemas.openxmlformats.org/officeDocument/2006/relationships/hyperlink" Target="https://www.google.com/url?sa=i&amp;url=https%3A%2F%2Fwww.astro.caltech.edu%2F~mmanders%2Fay121%2Fnotes%2FLecture_Slides_20131023_Gregg.pdf&amp;psig=AOvVaw1jRhLWtJifJxN6JVTEAect&amp;ust=1749144117517000&amp;source=images&amp;cd=vfe&amp;opi=89978449&amp;ved=0CAMQjB1qFwoTCLjCv4ik2I0DFQAAAAAdAAAAABAV" TargetMode="External"/><Relationship Id="rId9" Type="http://schemas.openxmlformats.org/officeDocument/2006/relationships/hyperlink" Target="https://en.wikipedia.org/wiki/Sunyaev%E2%80%93Zeldovich_effect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1A063-61C8-4B46-9604-1B2E202D5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არასითბური გამოსხივება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55ACEA-7A3F-4E7E-831D-DA3A045148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40447" y="5633735"/>
            <a:ext cx="4051553" cy="1224265"/>
          </a:xfrm>
        </p:spPr>
        <p:txBody>
          <a:bodyPr/>
          <a:lstStyle/>
          <a:p>
            <a:r>
              <a:rPr lang="ka-GE" dirty="0"/>
              <a:t>ტატო შერვაშიძე</a:t>
            </a:r>
          </a:p>
          <a:p>
            <a:r>
              <a:rPr lang="ka-GE" dirty="0"/>
              <a:t>ფიზიკის ფაკულტეტი</a:t>
            </a:r>
          </a:p>
          <a:p>
            <a:r>
              <a:rPr lang="ka-GE" dirty="0"/>
              <a:t>თსუ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B55868-C6E7-4C55-96FA-5E6134EB2C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7760" y="2115189"/>
            <a:ext cx="5379631" cy="2984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8492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9427D-DFE9-48EB-9AD2-A6C39B1A2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რა არის არასითბური გამოსხივება?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3A1A1-EE38-45DE-BE49-F100132694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a-GE" sz="2000" b="1" dirty="0"/>
              <a:t>არასითბური გამოსხივება </a:t>
            </a:r>
            <a:r>
              <a:rPr lang="ka-GE" sz="2000" dirty="0"/>
              <a:t>- ელექტრომაგნიტური გამოსხივების სახე, რომელიც არაა პირდაპირ დაკავშირებული გამომსხივებელი სხეულის ტემპერატურასთან.</a:t>
            </a:r>
          </a:p>
          <a:p>
            <a:r>
              <a:rPr lang="ka-GE" sz="2000" dirty="0"/>
              <a:t>სითბური გამოსხივებისგან განსხვავებით, რომელიც ნაწილაკთა სითბურ მოძრაობაზეა დამოკიდებული, არასითბური გამოსხივება სხვა სახის მექანიზმებით აღიძვრება, როგორიცაა </a:t>
            </a:r>
            <a:r>
              <a:rPr lang="ka-GE" sz="2000" b="1" dirty="0"/>
              <a:t>გაფანტვა</a:t>
            </a:r>
            <a:r>
              <a:rPr lang="ka-GE" sz="2000" dirty="0"/>
              <a:t> ან </a:t>
            </a:r>
            <a:r>
              <a:rPr lang="ka-GE" sz="2000" b="1" dirty="0"/>
              <a:t>ნაწილაკთა აჩქარება</a:t>
            </a:r>
            <a:r>
              <a:rPr lang="ka-GE" sz="2000" dirty="0"/>
              <a:t>.</a:t>
            </a:r>
          </a:p>
          <a:p>
            <a:r>
              <a:rPr lang="ka-GE" sz="2000" dirty="0"/>
              <a:t>არასითბური გამოსხივების მაგალითებია - </a:t>
            </a:r>
            <a:r>
              <a:rPr lang="ka-GE" sz="2000" b="1" dirty="0"/>
              <a:t>კომპტონის გაფანტვა</a:t>
            </a:r>
            <a:r>
              <a:rPr lang="ka-GE" sz="2000" dirty="0"/>
              <a:t>, </a:t>
            </a:r>
            <a:r>
              <a:rPr lang="ka-GE" sz="2000" b="1" dirty="0"/>
              <a:t>ციკლოტრონული,სინქროტრონული გამოსხივება </a:t>
            </a:r>
            <a:r>
              <a:rPr lang="ka-GE" sz="2000" dirty="0"/>
              <a:t>და </a:t>
            </a:r>
            <a:r>
              <a:rPr lang="ka-GE" sz="2000" b="1" dirty="0"/>
              <a:t>ჩერენკოვის გამოსხივება</a:t>
            </a:r>
            <a:r>
              <a:rPr lang="ka-GE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0011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706AD5-AAB7-4AF4-80D0-CA1AC3388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კომპტონის გაფანტვა</a:t>
            </a:r>
            <a:br>
              <a:rPr lang="ka-GE" dirty="0"/>
            </a:br>
            <a:r>
              <a:rPr lang="ka-GE" dirty="0"/>
              <a:t>(</a:t>
            </a:r>
            <a:r>
              <a:rPr lang="en-US" dirty="0"/>
              <a:t>Compton Scattering)</a:t>
            </a:r>
            <a:endParaRPr lang="ka-GE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7A02725-70B3-4C5C-B87D-9148568FA7D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50032" y="2657375"/>
            <a:ext cx="4184650" cy="2510790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8AA49A-DE46-429E-B52B-CE6DB879FC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229016" y="2160983"/>
            <a:ext cx="5074482" cy="4324658"/>
          </a:xfrm>
        </p:spPr>
        <p:txBody>
          <a:bodyPr>
            <a:normAutofit/>
          </a:bodyPr>
          <a:lstStyle/>
          <a:p>
            <a:r>
              <a:rPr lang="ka-GE" b="1" dirty="0"/>
              <a:t>კომპტონის გაფანტვა </a:t>
            </a:r>
            <a:r>
              <a:rPr lang="ka-GE" dirty="0"/>
              <a:t>- ფენომენი, როდესაც ფოტონი(რენტგენული სხივი,გამა-სხივი) ეჯახება თავისუფალ/სუსტად ბმულ ელექტრონს, რა დროსაც მიმდინარეობს ენერგია-იმპულსის გადაცემა. </a:t>
            </a:r>
          </a:p>
          <a:p>
            <a:r>
              <a:rPr lang="ka-GE" dirty="0"/>
              <a:t>შედეგად, ფოტონი განსხვავებული კუთხით იფანტება. დაჯახების შედეგად ფოტონს </a:t>
            </a:r>
            <a:r>
              <a:rPr lang="ka-GE" b="1" dirty="0"/>
              <a:t>ნაკლები ენერგია</a:t>
            </a:r>
            <a:r>
              <a:rPr lang="ka-GE" dirty="0"/>
              <a:t>, თუმცა </a:t>
            </a:r>
            <a:r>
              <a:rPr lang="ka-GE" b="1" dirty="0"/>
              <a:t>მეტი ტალღის სიგრძე</a:t>
            </a:r>
            <a:r>
              <a:rPr lang="ka-GE" dirty="0"/>
              <a:t> გააჩნია.</a:t>
            </a:r>
            <a:r>
              <a:rPr lang="en-US" dirty="0"/>
              <a:t> </a:t>
            </a:r>
            <a:endParaRPr lang="ka-GE" dirty="0"/>
          </a:p>
          <a:p>
            <a:r>
              <a:rPr lang="ka-GE" dirty="0"/>
              <a:t>ასტროფიზიკაში, კომპტონის ეფექტი გამოსადეგია მაღალი ენერგიის მიდამოებში, რადგან ის ამარტივებს რენტგენული გამოსხივების დამზერას.</a:t>
            </a:r>
          </a:p>
        </p:txBody>
      </p:sp>
    </p:spTree>
    <p:extLst>
      <p:ext uri="{BB962C8B-B14F-4D97-AF65-F5344CB8AC3E}">
        <p14:creationId xmlns:p14="http://schemas.microsoft.com/office/powerpoint/2010/main" val="533080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485B10-281E-4768-96B5-07CC061C2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სუნიაევ-ზელდოვიჩის ეფექტი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29E89-CBF1-4E79-AC51-A26AEAAB90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1621" y="1437587"/>
            <a:ext cx="5811450" cy="5420413"/>
          </a:xfrm>
        </p:spPr>
        <p:txBody>
          <a:bodyPr>
            <a:normAutofit/>
          </a:bodyPr>
          <a:lstStyle/>
          <a:p>
            <a:r>
              <a:rPr lang="ka-GE" dirty="0"/>
              <a:t>სუნიაევ-ზელდოვიჩის ეფექტი აღწერს რელიქტური ფონური გამოსხივების (</a:t>
            </a:r>
            <a:r>
              <a:rPr lang="en-US" dirty="0"/>
              <a:t>Cosmic Microwave Background, CMB) </a:t>
            </a:r>
            <a:r>
              <a:rPr lang="ka-GE" dirty="0"/>
              <a:t>სპექტრალურ დამახინჯებას, რომელიც გამოწვეულია შებრუნებული კომპტონის გაფანტვით.</a:t>
            </a:r>
          </a:p>
          <a:p>
            <a:r>
              <a:rPr lang="ka-GE" dirty="0"/>
              <a:t>შებრუნებული კომპტონის ეფექტი - როდესაც </a:t>
            </a:r>
            <a:r>
              <a:rPr lang="en-US" dirty="0"/>
              <a:t>CMB-</a:t>
            </a:r>
            <a:r>
              <a:rPr lang="ka-GE" dirty="0"/>
              <a:t>ის დაბალი ენერგიის მქონე ფოტონები იღებენ დამატებით ენერგიას,  გალაქტიკის კლასტერების მაღალი ენერგიის მქონე ელექტრონებთან შეჯახების შედეგად.</a:t>
            </a:r>
          </a:p>
          <a:p>
            <a:r>
              <a:rPr lang="ka-GE" dirty="0"/>
              <a:t>სპექტრის დამახინჯებიდან გამომდინარე შეგვიძლია, სამყაროში სიმკვრივის გადახრები უფრო ზუსტად აღვწეროთ.</a:t>
            </a:r>
          </a:p>
          <a:p>
            <a:r>
              <a:rPr lang="ka-GE" dirty="0"/>
              <a:t> ამ ეფექტის მეშვეობით, გალაქტიკათა მკვრივი კლასტერების აღმოჩენა და შესწავლა მნიშვნელოვნად გამარტივდა.</a:t>
            </a:r>
          </a:p>
          <a:p>
            <a:endParaRPr lang="ka-GE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ABBD07-39ED-42EF-BFAA-551DCAE384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49" y="1861793"/>
            <a:ext cx="3726163" cy="3924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2048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D2058-785C-4235-ABFB-CACB253D8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ციკლოტრონული გამოსხივება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D6C7CC2-708A-49B0-A656-9D1BFFB41B4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70300" y="2160589"/>
            <a:ext cx="4719669" cy="3712309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E12F7A-7EFE-4117-866C-FA316652D5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89969" y="2160589"/>
            <a:ext cx="5100405" cy="4362759"/>
          </a:xfrm>
        </p:spPr>
        <p:txBody>
          <a:bodyPr>
            <a:normAutofit/>
          </a:bodyPr>
          <a:lstStyle/>
          <a:p>
            <a:r>
              <a:rPr lang="ka-GE" b="1" dirty="0"/>
              <a:t>ციკლოტრონული გამოსხივება </a:t>
            </a:r>
            <a:r>
              <a:rPr lang="ka-GE" dirty="0"/>
              <a:t>- ფენომენი, როდესაც არა-რელატივისტური დამუხტული ნაწილაკები მაგნიტური ველის ძალწირების გარშემო სპირალურ მოძრაობას ასრულებენ. </a:t>
            </a:r>
          </a:p>
          <a:p>
            <a:r>
              <a:rPr lang="ka-GE" dirty="0"/>
              <a:t>მაგნიტური ველის მიერ გამოწვეული აჩქარება აიძულებს ნაწილაკებს, გამოასხივონ ციკლოტრონის სიხშირით.</a:t>
            </a:r>
          </a:p>
          <a:p>
            <a:r>
              <a:rPr lang="ka-GE" dirty="0"/>
              <a:t>მსგავსი გამოსხივება იმზირება ციკლოტრონში, რომელიც სამედიცინო ფიზიკის მიმართულებითაც გამოიყენება.(რადიოიზოტოპები)</a:t>
            </a:r>
          </a:p>
        </p:txBody>
      </p:sp>
    </p:spTree>
    <p:extLst>
      <p:ext uri="{BB962C8B-B14F-4D97-AF65-F5344CB8AC3E}">
        <p14:creationId xmlns:p14="http://schemas.microsoft.com/office/powerpoint/2010/main" val="8869945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B054-A9BD-4FBF-8708-E3E3D5354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პრიმორდიალური მაგნიტური ველები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AFA334-D094-4B92-A307-DCC9AC45BD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106" y="2076777"/>
            <a:ext cx="5071621" cy="4512558"/>
          </a:xfrm>
        </p:spPr>
        <p:txBody>
          <a:bodyPr>
            <a:normAutofit/>
          </a:bodyPr>
          <a:lstStyle/>
          <a:p>
            <a:r>
              <a:rPr lang="ka-GE" dirty="0"/>
              <a:t>თუკი პრიმორდიალური მაგნიტური ველები არსებობდნენ ადრეულ სამყაროში, თავისუფალი ელექტრონები ციკლოტრონულ მოძრაობას შეასრულებდნენ და ციკლოტრონულ გამოსხივებას გამოყოფდნენ. </a:t>
            </a:r>
          </a:p>
          <a:p>
            <a:r>
              <a:rPr lang="ka-GE" dirty="0"/>
              <a:t>ეს გამოსხივება ენერგიის ბალანსს და ფოტონთა პოპულაციას შეცვლიდა ადრეულ სამყაროში, რაც განაპირობებს, თუკი რამდენად სწრაფად/ნელა ხდება წყალბადის რეკომბინაცია - ეს კი დამზერად კვალს ტოვებს </a:t>
            </a:r>
            <a:r>
              <a:rPr lang="en-US" dirty="0"/>
              <a:t>CMB</a:t>
            </a:r>
            <a:r>
              <a:rPr lang="ka-GE" dirty="0"/>
              <a:t>-ზე.</a:t>
            </a:r>
          </a:p>
          <a:p>
            <a:pPr marL="0" indent="0">
              <a:buNone/>
            </a:pPr>
            <a:endParaRPr lang="ka-GE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3791C0-0DFB-496E-BA5C-60D2554215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060" y="2076777"/>
            <a:ext cx="4866980" cy="324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4026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347B1-7A6B-4243-ABC2-EA74CF01C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სინქროტრონული გამოსხივება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02833B-886E-473B-9120-5A909A87B7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861369" y="1800522"/>
            <a:ext cx="4961362" cy="4240842"/>
          </a:xfrm>
        </p:spPr>
        <p:txBody>
          <a:bodyPr>
            <a:normAutofit/>
          </a:bodyPr>
          <a:lstStyle/>
          <a:p>
            <a:r>
              <a:rPr lang="ka-GE" b="1" dirty="0"/>
              <a:t>სინქროტრონული გამოსხივება - </a:t>
            </a:r>
            <a:r>
              <a:rPr lang="ka-GE" dirty="0"/>
              <a:t>ფენომენი, როდესაც რელატივისტური დამუხტული ნაწილაკები აჩქარებულად მოძრაობენ მაგნიტურ ველებში.</a:t>
            </a:r>
          </a:p>
          <a:p>
            <a:r>
              <a:rPr lang="ka-GE" dirty="0"/>
              <a:t> ასეთი გამოსხივების შედეგად მრავალი ტიპის სინათლე შესაძლოა, წარმოიქმნას(რადიო-ტალღები,რენტგენული, ა.შ)</a:t>
            </a:r>
          </a:p>
          <a:p>
            <a:r>
              <a:rPr lang="ka-GE" dirty="0"/>
              <a:t>სინქროტრონული გამოსხივება გამოსადეგია ქიმიური ბმებისა და ნივთიერებების აგებულებათა შესწავლისას.</a:t>
            </a:r>
          </a:p>
        </p:txBody>
      </p:sp>
      <p:pic>
        <p:nvPicPr>
          <p:cNvPr id="1026" name="Picture 2" descr="Synchrotron - Simple English Wikipedia, the free encyclopedia">
            <a:extLst>
              <a:ext uri="{FF2B5EF4-FFF2-40B4-BE49-F238E27FC236}">
                <a16:creationId xmlns:a16="http://schemas.microsoft.com/office/drawing/2014/main" id="{D0155857-8AFA-475A-82E8-CC53F1E5472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614169"/>
            <a:ext cx="4184650" cy="261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5661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77E50-8EEB-46D5-A5DF-65B2C5431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სინქროტრონული გამოსხივება კოსმოლოგიაში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77857-DB6C-4A7D-B23B-17EF72F36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5059" y="2215299"/>
            <a:ext cx="6862713" cy="4289196"/>
          </a:xfrm>
        </p:spPr>
        <p:txBody>
          <a:bodyPr>
            <a:normAutofit/>
          </a:bodyPr>
          <a:lstStyle/>
          <a:p>
            <a:r>
              <a:rPr lang="ka-GE" dirty="0"/>
              <a:t>სინქროტრონული გამოსხივება ასევე წარმოიქმნება ასტრონომიული ობიექტების მიერ. </a:t>
            </a:r>
          </a:p>
          <a:p>
            <a:r>
              <a:rPr lang="ka-GE" dirty="0"/>
              <a:t>ამ გამოსხივების ორი მახასიათებელია - </a:t>
            </a:r>
            <a:r>
              <a:rPr lang="en-US" dirty="0"/>
              <a:t>power-law </a:t>
            </a:r>
            <a:r>
              <a:rPr lang="ka-GE" dirty="0"/>
              <a:t>ენერგიის სპექტრი და პოლარიზაცია. ის ითვლება ერთ-ერთ ყველაზე მძლავრ ინსტრუმენტად ექსტრა-სოლარული მაგნიტური ველების შესწავლაში(როდესაც ამ ველებში რელატივისტური ნაწილაკები გვხვდებიან)</a:t>
            </a:r>
          </a:p>
          <a:p>
            <a:r>
              <a:rPr lang="ka-GE" dirty="0"/>
              <a:t>კოსმოსური რადიო წყაროების უმეტესობა ასხივებს სინქროტრონულ გამოსხივებას. ის ხშირად გამოიყენება დიდი კოსმოსური მაგნიტური ველების სიმძლავრის შესაფასებლად, ასევე ვარსკვლავთშორისი და გალაქტიკათშორისი გარემოს შემადგენლობის გასაანალიზებლად.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3A76D4-1FDF-4D0B-A3AF-B004A0574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279" y="2212942"/>
            <a:ext cx="3734398" cy="389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308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C8CE3-7C20-4AF3-8E12-662255A3D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ჩერენკოვის გამოსხივება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710E4D4-1836-44F8-AA05-8199FA1D4E5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77863" y="2271860"/>
            <a:ext cx="4183062" cy="3384221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79DC1A-2957-4C8F-A822-1D1DB5F449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89969" y="2026763"/>
            <a:ext cx="4930723" cy="4336330"/>
          </a:xfrm>
        </p:spPr>
        <p:txBody>
          <a:bodyPr>
            <a:normAutofit/>
          </a:bodyPr>
          <a:lstStyle/>
          <a:p>
            <a:r>
              <a:rPr lang="ka-GE" b="1" dirty="0"/>
              <a:t>ჩერენკოვის გამოსხივება </a:t>
            </a:r>
            <a:r>
              <a:rPr lang="ka-GE" dirty="0"/>
              <a:t>- ფენომენი, როდესაც დამუხტული ნაწილაკი მოძრაობს დიელექტრული ბუნების გარემოში(მაგ. წყალი), რა დროსაც მისი სიჩქარე სინათლის ფაზურ სიჩქარეზე მეტია. ამ დროს, იმზირება ლურჯი ნათება.</a:t>
            </a:r>
          </a:p>
          <a:p>
            <a:endParaRPr lang="ka-GE" dirty="0"/>
          </a:p>
          <a:p>
            <a:r>
              <a:rPr lang="ka-GE" dirty="0"/>
              <a:t>ლურჯი ნათება, რომელსაც წყალში ჩაძირულ ბირთვულ რეაქტორებში ვხედავთ, მაღალი სიჩქარით მოძრავი ელექტრონთა მიერ გამოყოფილი ჩერენკოვის გამოსხივების შედეგია.</a:t>
            </a:r>
          </a:p>
        </p:txBody>
      </p:sp>
    </p:spTree>
    <p:extLst>
      <p:ext uri="{BB962C8B-B14F-4D97-AF65-F5344CB8AC3E}">
        <p14:creationId xmlns:p14="http://schemas.microsoft.com/office/powerpoint/2010/main" val="4189468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626A9-18E6-4F9D-AAE4-65433D6A4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IceCube </a:t>
            </a:r>
            <a:r>
              <a:rPr lang="ka-GE" dirty="0"/>
              <a:t>ნეიტრინოს ობსერვატორია,</a:t>
            </a:r>
            <a:br>
              <a:rPr lang="ka-GE" dirty="0"/>
            </a:br>
            <a:r>
              <a:rPr lang="ka-GE" dirty="0"/>
              <a:t>ანტარქტიდა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042CD-CC87-41D1-8C14-BFF08DD3DA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863" y="2092751"/>
            <a:ext cx="4355183" cy="4155649"/>
          </a:xfrm>
        </p:spPr>
        <p:txBody>
          <a:bodyPr>
            <a:normAutofit lnSpcReduction="10000"/>
          </a:bodyPr>
          <a:lstStyle/>
          <a:p>
            <a:r>
              <a:rPr lang="ka-GE" dirty="0"/>
              <a:t>როდესაც მაღალი სიჩქარის ნეიტრინო ყინულთან ურთიერთქმედებს, მას დამუხტული ნაწილაკის წარმოქმნა შეუძლია, რომელიც ყინულში სინათლეზე სწრაფად მოძრაობს.</a:t>
            </a:r>
          </a:p>
          <a:p>
            <a:r>
              <a:rPr lang="ka-GE" dirty="0"/>
              <a:t> ამ დროს, გამოიყოფა ჩერენკოვისათვის დამახასიათებელი ლურჯი ნათება.</a:t>
            </a:r>
          </a:p>
          <a:p>
            <a:r>
              <a:rPr lang="ka-GE" dirty="0"/>
              <a:t>ამ ნათების დეტექცია ეხმარება მეცნიერებს, დაუკავშირონ ნეიტრინო მის წყაროს და დაადგინონ მისი წარმოქმნის დეტალები.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952833-7850-419C-BD74-229F7B13DB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363" y="2262139"/>
            <a:ext cx="4762500" cy="32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97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0E977E-DFA3-4A95-B759-624443BDC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ბიბლიოგრაფია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D9B644-C5A7-448C-B51B-2CE5C75CC5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343906"/>
          </a:xfrm>
        </p:spPr>
        <p:txBody>
          <a:bodyPr>
            <a:normAutofit/>
          </a:bodyPr>
          <a:lstStyle/>
          <a:p>
            <a:r>
              <a:rPr lang="en-US" dirty="0">
                <a:hlinkClick r:id="rId2"/>
              </a:rPr>
              <a:t>Britannica</a:t>
            </a:r>
            <a:endParaRPr lang="en-US" dirty="0"/>
          </a:p>
          <a:p>
            <a:r>
              <a:rPr lang="en-US" dirty="0">
                <a:hlinkClick r:id="rId3"/>
              </a:rPr>
              <a:t>astro.umd.edu</a:t>
            </a:r>
            <a:endParaRPr lang="en-US" dirty="0"/>
          </a:p>
          <a:p>
            <a:r>
              <a:rPr lang="en-US" dirty="0">
                <a:hlinkClick r:id="rId4"/>
              </a:rPr>
              <a:t>astro.caltech.edu</a:t>
            </a:r>
            <a:endParaRPr lang="en-US" dirty="0"/>
          </a:p>
          <a:p>
            <a:r>
              <a:rPr lang="en-US" dirty="0">
                <a:hlinkClick r:id="rId5" action="ppaction://hlinkfile"/>
              </a:rPr>
              <a:t>Wikipedia</a:t>
            </a:r>
            <a:endParaRPr lang="en-US" dirty="0"/>
          </a:p>
          <a:p>
            <a:r>
              <a:rPr lang="en-US" dirty="0">
                <a:hlinkClick r:id="rId6"/>
              </a:rPr>
              <a:t>nature.com</a:t>
            </a:r>
            <a:endParaRPr lang="ka-GE" dirty="0"/>
          </a:p>
          <a:p>
            <a:r>
              <a:rPr lang="en-US" dirty="0">
                <a:hlinkClick r:id="rId7"/>
              </a:rPr>
              <a:t>Wikipedia - Neutrino Observatory</a:t>
            </a:r>
            <a:endParaRPr lang="ka-GE" dirty="0"/>
          </a:p>
          <a:p>
            <a:r>
              <a:rPr lang="en-US" dirty="0">
                <a:hlinkClick r:id="rId8"/>
              </a:rPr>
              <a:t>Wikipedia - CMB</a:t>
            </a:r>
            <a:endParaRPr lang="ka-GE" dirty="0"/>
          </a:p>
          <a:p>
            <a:r>
              <a:rPr lang="en-US" dirty="0">
                <a:hlinkClick r:id="rId9"/>
              </a:rPr>
              <a:t>Wikipedia - </a:t>
            </a:r>
            <a:r>
              <a:rPr lang="en-US" dirty="0" err="1">
                <a:hlinkClick r:id="rId9"/>
              </a:rPr>
              <a:t>Sunyaev-Zeldovich</a:t>
            </a:r>
            <a:r>
              <a:rPr lang="en-US" dirty="0">
                <a:hlinkClick r:id="rId9"/>
              </a:rPr>
              <a:t> Effect</a:t>
            </a:r>
            <a:endParaRPr lang="en-US" dirty="0"/>
          </a:p>
          <a:p>
            <a:r>
              <a:rPr lang="en-US" dirty="0">
                <a:hlinkClick r:id="rId10" action="ppaction://hlinkfile"/>
              </a:rPr>
              <a:t>newscientist.com</a:t>
            </a:r>
            <a:endParaRPr lang="ka-GE" dirty="0"/>
          </a:p>
          <a:p>
            <a:r>
              <a:rPr lang="en-US" dirty="0">
                <a:hlinkClick r:id="rId11"/>
              </a:rPr>
              <a:t>Wikipedia - Synchrotron Radiation</a:t>
            </a:r>
            <a:endParaRPr lang="en-US" dirty="0"/>
          </a:p>
          <a:p>
            <a:pPr marL="0" indent="0">
              <a:buNone/>
            </a:pPr>
            <a:endParaRPr lang="ka-GE" dirty="0"/>
          </a:p>
          <a:p>
            <a:endParaRPr lang="ka-GE" dirty="0"/>
          </a:p>
        </p:txBody>
      </p:sp>
    </p:spTree>
    <p:extLst>
      <p:ext uri="{BB962C8B-B14F-4D97-AF65-F5344CB8AC3E}">
        <p14:creationId xmlns:p14="http://schemas.microsoft.com/office/powerpoint/2010/main" val="23332209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C8383-BBFC-4CB4-B096-CBDECF0BB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/>
              <a:t>გმადლობთ ყურადღებისთვის!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2D92B8-EE6B-4054-B3D8-EE45F7D2A7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19976578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518</TotalTime>
  <Words>557</Words>
  <Application>Microsoft Office PowerPoint</Application>
  <PresentationFormat>Widescreen</PresentationFormat>
  <Paragraphs>52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Sylfaen</vt:lpstr>
      <vt:lpstr>Trebuchet MS</vt:lpstr>
      <vt:lpstr>Wingdings 3</vt:lpstr>
      <vt:lpstr>Facet</vt:lpstr>
      <vt:lpstr>არასითბური გამოსხივება</vt:lpstr>
      <vt:lpstr>რა არის არასითბური გამოსხივება?</vt:lpstr>
      <vt:lpstr>კომპტონის გაფანტვა (Compton Scattering)</vt:lpstr>
      <vt:lpstr>სუნიაევ-ზელდოვიჩის ეფექტი</vt:lpstr>
      <vt:lpstr>ციკლოტრონული გამოსხივება</vt:lpstr>
      <vt:lpstr>პრიმორდიალური მაგნიტური ველები</vt:lpstr>
      <vt:lpstr>სინქროტრონული გამოსხივება</vt:lpstr>
      <vt:lpstr>სინქროტრონული გამოსხივება კოსმოლოგიაში</vt:lpstr>
      <vt:lpstr>ჩერენკოვის გამოსხივება</vt:lpstr>
      <vt:lpstr>IceCube ნეიტრინოს ობსერვატორია, ანტარქტიდა</vt:lpstr>
      <vt:lpstr>ბიბლიოგრაფია</vt:lpstr>
      <vt:lpstr>გმადლობთ ყურადღებისთვის!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არასითბური გამოსხივება</dc:title>
  <dc:creator>ტატო შერვაშიძე</dc:creator>
  <cp:lastModifiedBy>ტატო შერვაშიძე</cp:lastModifiedBy>
  <cp:revision>19</cp:revision>
  <dcterms:created xsi:type="dcterms:W3CDTF">2025-06-04T16:48:11Z</dcterms:created>
  <dcterms:modified xsi:type="dcterms:W3CDTF">2025-06-08T15:34:27Z</dcterms:modified>
</cp:coreProperties>
</file>