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3" r:id="rId5"/>
    <p:sldId id="259" r:id="rId6"/>
    <p:sldId id="260" r:id="rId7"/>
    <p:sldId id="264" r:id="rId8"/>
    <p:sldId id="265" r:id="rId9"/>
    <p:sldId id="266" r:id="rId10"/>
    <p:sldId id="261" r:id="rId11"/>
    <p:sldId id="26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C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86" d="100"/>
          <a:sy n="86" d="100"/>
        </p:scale>
        <p:origin x="28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1461730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3773818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1661029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C111CA-9F0F-470B-8F55-81A4AC689832}"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2668947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C111CA-9F0F-470B-8F55-81A4AC689832}" type="datetimeFigureOut">
              <a:rPr lang="en-US" smtClean="0"/>
              <a:t>6/30/2019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748926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CC111CA-9F0F-470B-8F55-81A4AC689832}" type="datetimeFigureOut">
              <a:rPr lang="en-US" smtClean="0"/>
              <a:t>6/30/2019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1520261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C111CA-9F0F-470B-8F55-81A4AC689832}" type="datetimeFigureOut">
              <a:rPr lang="en-US" smtClean="0"/>
              <a:t>6/30/2019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3190794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CC111CA-9F0F-470B-8F55-81A4AC689832}"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2547056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CC111CA-9F0F-470B-8F55-81A4AC689832}"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3984837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CC111CA-9F0F-470B-8F55-81A4AC689832}" type="datetimeFigureOut">
              <a:rPr lang="en-US" smtClean="0"/>
              <a:t>6/30/2019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3076083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3157438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1518755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14071901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2822986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4175908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9416483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C111CA-9F0F-470B-8F55-81A4AC689832}" type="datetimeFigureOut">
              <a:rPr lang="en-US" smtClean="0"/>
              <a:t>6/30/2019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DDF4A-256C-426E-8A58-9A36F475AEED}" type="slidenum">
              <a:rPr lang="en-US" smtClean="0"/>
              <a:t>‹#›</a:t>
            </a:fld>
            <a:endParaRPr lang="en-US"/>
          </a:p>
        </p:txBody>
      </p:sp>
    </p:spTree>
    <p:extLst>
      <p:ext uri="{BB962C8B-B14F-4D97-AF65-F5344CB8AC3E}">
        <p14:creationId xmlns:p14="http://schemas.microsoft.com/office/powerpoint/2010/main" val="1606066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CC111CA-9F0F-470B-8F55-81A4AC689832}" type="datetimeFigureOut">
              <a:rPr lang="en-US" smtClean="0"/>
              <a:t>6/30/2019</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2DDF4A-256C-426E-8A58-9A36F475AEED}" type="slidenum">
              <a:rPr lang="en-US" smtClean="0"/>
              <a:t>‹#›</a:t>
            </a:fld>
            <a:endParaRPr lang="en-US"/>
          </a:p>
        </p:txBody>
      </p:sp>
    </p:spTree>
    <p:extLst>
      <p:ext uri="{BB962C8B-B14F-4D97-AF65-F5344CB8AC3E}">
        <p14:creationId xmlns:p14="http://schemas.microsoft.com/office/powerpoint/2010/main" val="78076539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73A89B6-9F4D-42E5-8712-79658EDCF54A}"/>
              </a:ext>
            </a:extLst>
          </p:cNvPr>
          <p:cNvSpPr>
            <a:spLocks noGrp="1"/>
          </p:cNvSpPr>
          <p:nvPr>
            <p:ph type="subTitle" idx="1"/>
          </p:nvPr>
        </p:nvSpPr>
        <p:spPr>
          <a:xfrm>
            <a:off x="4393579" y="3180111"/>
            <a:ext cx="7131745" cy="2898079"/>
          </a:xfrm>
        </p:spPr>
        <p:txBody>
          <a:bodyPr>
            <a:normAutofit/>
          </a:bodyPr>
          <a:lstStyle/>
          <a:p>
            <a:pPr algn="ctr"/>
            <a:r>
              <a:rPr lang="ka-GE" sz="3600" dirty="0">
                <a:solidFill>
                  <a:schemeClr val="accent3">
                    <a:lumMod val="50000"/>
                  </a:schemeClr>
                </a:solidFill>
                <a:latin typeface="Sylfaen" panose="010A0502050306030303" pitchFamily="18" charset="0"/>
              </a:rPr>
              <a:t>დიდი აფეთქების თეორია</a:t>
            </a:r>
            <a:endParaRPr lang="en-US" sz="3600" dirty="0">
              <a:solidFill>
                <a:schemeClr val="accent3">
                  <a:lumMod val="50000"/>
                </a:schemeClr>
              </a:solidFill>
              <a:latin typeface="Sylfaen" panose="010A0502050306030303" pitchFamily="18" charset="0"/>
            </a:endParaRPr>
          </a:p>
        </p:txBody>
      </p:sp>
      <p:pic>
        <p:nvPicPr>
          <p:cNvPr id="5" name="Picture 4" descr="TSU">
            <a:extLst>
              <a:ext uri="{FF2B5EF4-FFF2-40B4-BE49-F238E27FC236}">
                <a16:creationId xmlns:a16="http://schemas.microsoft.com/office/drawing/2014/main" id="{5614307D-C7F4-4A96-A81C-37D4C5D4AF2A}"/>
              </a:ext>
            </a:extLst>
          </p:cNvPr>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103209" y="0"/>
            <a:ext cx="9191625"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CA61C817-A834-4908-818A-587E9C0E81CE}"/>
              </a:ext>
            </a:extLst>
          </p:cNvPr>
          <p:cNvSpPr txBox="1"/>
          <p:nvPr/>
        </p:nvSpPr>
        <p:spPr>
          <a:xfrm>
            <a:off x="6278136" y="6144322"/>
            <a:ext cx="4873083" cy="369332"/>
          </a:xfrm>
          <a:prstGeom prst="rect">
            <a:avLst/>
          </a:prstGeom>
          <a:noFill/>
        </p:spPr>
        <p:txBody>
          <a:bodyPr wrap="square" rtlCol="0">
            <a:spAutoFit/>
          </a:bodyPr>
          <a:lstStyle/>
          <a:p>
            <a:r>
              <a:rPr lang="ka-GE" dirty="0">
                <a:solidFill>
                  <a:schemeClr val="accent3">
                    <a:lumMod val="50000"/>
                  </a:schemeClr>
                </a:solidFill>
              </a:rPr>
              <a:t>სტუდენტი: თათია გაფრინდაშვილი</a:t>
            </a:r>
            <a:endParaRPr lang="en-US" dirty="0">
              <a:solidFill>
                <a:schemeClr val="accent3">
                  <a:lumMod val="50000"/>
                </a:schemeClr>
              </a:solidFill>
            </a:endParaRPr>
          </a:p>
        </p:txBody>
      </p:sp>
    </p:spTree>
    <p:extLst>
      <p:ext uri="{BB962C8B-B14F-4D97-AF65-F5344CB8AC3E}">
        <p14:creationId xmlns:p14="http://schemas.microsoft.com/office/powerpoint/2010/main" val="1703792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72902-1B2D-4C8B-BEC5-C8A6467977B6}"/>
              </a:ext>
            </a:extLst>
          </p:cNvPr>
          <p:cNvSpPr>
            <a:spLocks noGrp="1"/>
          </p:cNvSpPr>
          <p:nvPr>
            <p:ph type="ctrTitle"/>
          </p:nvPr>
        </p:nvSpPr>
        <p:spPr>
          <a:xfrm>
            <a:off x="2638469" y="-133815"/>
            <a:ext cx="8574622" cy="1382751"/>
          </a:xfrm>
        </p:spPr>
        <p:txBody>
          <a:bodyPr>
            <a:normAutofit/>
          </a:bodyPr>
          <a:lstStyle/>
          <a:p>
            <a:pPr fontAlgn="base"/>
            <a:r>
              <a:rPr lang="ka-GE" sz="3600" b="1" dirty="0">
                <a:solidFill>
                  <a:schemeClr val="accent3">
                    <a:lumMod val="50000"/>
                  </a:schemeClr>
                </a:solidFill>
              </a:rPr>
              <a:t>ჩვენი სამყაროს ევოლუციის ისტორია</a:t>
            </a:r>
            <a:br>
              <a:rPr lang="ka-GE" sz="3600" dirty="0">
                <a:solidFill>
                  <a:schemeClr val="accent3">
                    <a:lumMod val="50000"/>
                  </a:schemeClr>
                </a:solidFill>
              </a:rPr>
            </a:br>
            <a:br>
              <a:rPr lang="ka-GE" sz="1800" dirty="0">
                <a:solidFill>
                  <a:schemeClr val="accent3">
                    <a:lumMod val="50000"/>
                  </a:schemeClr>
                </a:solidFill>
              </a:rPr>
            </a:br>
            <a:endParaRPr lang="en-US" sz="1800" dirty="0">
              <a:solidFill>
                <a:schemeClr val="accent3">
                  <a:lumMod val="50000"/>
                </a:schemeClr>
              </a:solidFill>
            </a:endParaRPr>
          </a:p>
        </p:txBody>
      </p:sp>
      <p:sp>
        <p:nvSpPr>
          <p:cNvPr id="3" name="Subtitle 2">
            <a:extLst>
              <a:ext uri="{FF2B5EF4-FFF2-40B4-BE49-F238E27FC236}">
                <a16:creationId xmlns:a16="http://schemas.microsoft.com/office/drawing/2014/main" id="{82402FC8-2684-4DB6-80AF-9232D36ECAC7}"/>
              </a:ext>
            </a:extLst>
          </p:cNvPr>
          <p:cNvSpPr>
            <a:spLocks noGrp="1"/>
          </p:cNvSpPr>
          <p:nvPr>
            <p:ph type="subTitle" idx="1"/>
          </p:nvPr>
        </p:nvSpPr>
        <p:spPr>
          <a:xfrm>
            <a:off x="5673573" y="4295284"/>
            <a:ext cx="6518427" cy="2404533"/>
          </a:xfrm>
        </p:spPr>
        <p:txBody>
          <a:bodyPr>
            <a:noAutofit/>
          </a:bodyPr>
          <a:lstStyle/>
          <a:p>
            <a:pPr algn="l"/>
            <a:r>
              <a:rPr lang="ka-GE" sz="1800" dirty="0"/>
              <a:t>დიდი აფეთქების თეორიის თანახმად, აქამდე არსებული და ამ მომენტში არსებული სამყაროს მატერიები ერთსა და იმავე დროს შეიქმნა – დაახლოებით 13,8 მილიარდი წლის წინ. იმ მომენტში მატერია არსებობდა როგორც ძალიან კომპაქტური სფერო (ან წერტილი), უსასრულო სიმკვრივითა და ტემპერატურით. ეს მდგომარეობა სინგულარობის სახელს ატარებდა. მოულოდნელად სინგულარობამ გაფართოება დაიწყო და შექმნა ის სამყარო, რომელსაც ჩვენ დღეს ვიცნობთ. </a:t>
            </a:r>
            <a:endParaRPr lang="en-US" sz="1800" dirty="0"/>
          </a:p>
        </p:txBody>
      </p:sp>
      <p:pic>
        <p:nvPicPr>
          <p:cNvPr id="5" name="Picture 4" descr="cosmic_spheres">
            <a:extLst>
              <a:ext uri="{FF2B5EF4-FFF2-40B4-BE49-F238E27FC236}">
                <a16:creationId xmlns:a16="http://schemas.microsoft.com/office/drawing/2014/main" id="{2E2DEE87-4110-470C-AA90-E916143A00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2399" y="817344"/>
            <a:ext cx="5911132" cy="32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530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9905F-6A77-4C35-A9D9-43EB82C9B29F}"/>
              </a:ext>
            </a:extLst>
          </p:cNvPr>
          <p:cNvSpPr>
            <a:spLocks noGrp="1"/>
          </p:cNvSpPr>
          <p:nvPr>
            <p:ph type="title"/>
          </p:nvPr>
        </p:nvSpPr>
        <p:spPr>
          <a:xfrm>
            <a:off x="1651579" y="83634"/>
            <a:ext cx="10018713" cy="1752599"/>
          </a:xfrm>
        </p:spPr>
        <p:txBody>
          <a:bodyPr>
            <a:normAutofit fontScale="90000"/>
          </a:bodyPr>
          <a:lstStyle/>
          <a:p>
            <a:r>
              <a:rPr lang="ka-GE" b="1" dirty="0">
                <a:solidFill>
                  <a:schemeClr val="accent3">
                    <a:lumMod val="50000"/>
                  </a:schemeClr>
                </a:solidFill>
              </a:rPr>
              <a:t>დიდი აფეთქების თეორიის მოვლენათა ქრონოლოგია</a:t>
            </a:r>
            <a:br>
              <a:rPr lang="ka-GE" dirty="0">
                <a:solidFill>
                  <a:schemeClr val="accent3">
                    <a:lumMod val="50000"/>
                  </a:schemeClr>
                </a:solidFill>
              </a:rPr>
            </a:br>
            <a:endParaRPr lang="en-US" dirty="0">
              <a:solidFill>
                <a:schemeClr val="accent3">
                  <a:lumMod val="50000"/>
                </a:schemeClr>
              </a:solidFill>
            </a:endParaRPr>
          </a:p>
        </p:txBody>
      </p:sp>
      <p:pic>
        <p:nvPicPr>
          <p:cNvPr id="1026" name="Picture 2" descr="http://astronomychronicle.com/wp-content/uploads/2017/11/Screen-Shot-2013-11-01-at-9.58.02-AM.jpg">
            <a:extLst>
              <a:ext uri="{FF2B5EF4-FFF2-40B4-BE49-F238E27FC236}">
                <a16:creationId xmlns:a16="http://schemas.microsoft.com/office/drawing/2014/main" id="{0D483E34-F195-4692-A022-55A7876C6AB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32049" y="1787467"/>
            <a:ext cx="8196145" cy="4003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4296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82C44-52B3-4189-8F56-9F5E1BD66A30}"/>
              </a:ext>
            </a:extLst>
          </p:cNvPr>
          <p:cNvSpPr>
            <a:spLocks noGrp="1"/>
          </p:cNvSpPr>
          <p:nvPr>
            <p:ph type="title"/>
          </p:nvPr>
        </p:nvSpPr>
        <p:spPr>
          <a:xfrm>
            <a:off x="1473157" y="0"/>
            <a:ext cx="10018713" cy="1752599"/>
          </a:xfrm>
        </p:spPr>
        <p:txBody>
          <a:bodyPr>
            <a:normAutofit fontScale="90000"/>
          </a:bodyPr>
          <a:lstStyle/>
          <a:p>
            <a:pPr fontAlgn="base"/>
            <a:r>
              <a:rPr lang="ka-GE" b="1" dirty="0">
                <a:solidFill>
                  <a:schemeClr val="accent3">
                    <a:lumMod val="50000"/>
                  </a:schemeClr>
                </a:solidFill>
              </a:rPr>
              <a:t>სინგულარობის ეპოქა</a:t>
            </a:r>
            <a:br>
              <a:rPr lang="ka-GE" dirty="0">
                <a:solidFill>
                  <a:schemeClr val="accent3">
                    <a:lumMod val="50000"/>
                  </a:schemeClr>
                </a:solidFill>
              </a:rPr>
            </a:br>
            <a:br>
              <a:rPr lang="ka-GE" dirty="0">
                <a:solidFill>
                  <a:schemeClr val="accent3">
                    <a:lumMod val="50000"/>
                  </a:schemeClr>
                </a:solidFill>
              </a:rPr>
            </a:br>
            <a:endParaRPr lang="en-US" dirty="0">
              <a:solidFill>
                <a:schemeClr val="accent3">
                  <a:lumMod val="50000"/>
                </a:schemeClr>
              </a:solidFill>
            </a:endParaRPr>
          </a:p>
        </p:txBody>
      </p:sp>
      <p:pic>
        <p:nvPicPr>
          <p:cNvPr id="3074" name="Picture 2" descr="http://astronomychronicle.com/wp-content/uploads/2017/11/sing-1024x768.jpg">
            <a:extLst>
              <a:ext uri="{FF2B5EF4-FFF2-40B4-BE49-F238E27FC236}">
                <a16:creationId xmlns:a16="http://schemas.microsoft.com/office/drawing/2014/main" id="{9BE99A12-CA4E-4B8C-8194-855FB9A1E31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3157" y="1223078"/>
            <a:ext cx="5429448" cy="466476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DA292D6-F488-4F81-8034-0B6FEFE57E5C}"/>
              </a:ext>
            </a:extLst>
          </p:cNvPr>
          <p:cNvSpPr txBox="1"/>
          <p:nvPr/>
        </p:nvSpPr>
        <p:spPr>
          <a:xfrm>
            <a:off x="7136780" y="671691"/>
            <a:ext cx="5055220" cy="6186309"/>
          </a:xfrm>
          <a:prstGeom prst="rect">
            <a:avLst/>
          </a:prstGeom>
          <a:noFill/>
        </p:spPr>
        <p:txBody>
          <a:bodyPr wrap="square" rtlCol="0">
            <a:spAutoFit/>
          </a:bodyPr>
          <a:lstStyle/>
          <a:p>
            <a:pPr fontAlgn="base"/>
            <a:r>
              <a:rPr lang="ka-GE" dirty="0"/>
              <a:t>სინგულარობის ეპოქა სამყაროს ევოლუციის ცნობილი პერიოდებიდან ყველაზე ადრეულად ითვლება. ამ დროს მთელი მატერია უსასრულო სიმკვრივისა და ტემპერატურის ერთადერთ წერტილში იყო თავმოყრილი. ამ პერიოდის დროს, როგორც მეცნიერები თვლიან, გრავიტაციული ზემოქმედების კვანტური ეფექტები ზემოქმედებდნენ ფიზიკურზე, და ფიზიკური ძალებიდან არცერთი არ უტოლდებოდა გრავიტაციის ძალას.</a:t>
            </a:r>
          </a:p>
          <a:p>
            <a:pPr fontAlgn="base"/>
            <a:r>
              <a:rPr lang="ka-GE" dirty="0"/>
              <a:t>სინგულარობის ეპოქა სავარაუდოდ გრძელდებოდა 0-დან 10</a:t>
            </a:r>
            <a:r>
              <a:rPr lang="ka-GE" baseline="30000" dirty="0"/>
              <a:t>-43</a:t>
            </a:r>
            <a:r>
              <a:rPr lang="ka-GE" dirty="0"/>
              <a:t>  წამამდე და ასეთად ამიტომ იწოდება, რომ მისი გაზომვა მხოლოდ სინგულარული დროით შეიძლება. ექსტრემალური ტემპერატურების და უსასრულო სიმკვრივის გამო სამყაროს მდგომარეობა დროის ამ პერიოდში იყო ძალზედ არასტაბილური. ამის შემდეგ მოხდა გაფართოების და გაციების პერიოდები, რომლებმაც მიგვიყვანეს ფიზიკის ფუნდამენტალური ძალების წარმოშობამდე. </a:t>
            </a:r>
          </a:p>
        </p:txBody>
      </p:sp>
    </p:spTree>
    <p:extLst>
      <p:ext uri="{BB962C8B-B14F-4D97-AF65-F5344CB8AC3E}">
        <p14:creationId xmlns:p14="http://schemas.microsoft.com/office/powerpoint/2010/main" val="742035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241D6-2D84-4FA8-B4E7-5DFDA8445459}"/>
              </a:ext>
            </a:extLst>
          </p:cNvPr>
          <p:cNvSpPr>
            <a:spLocks noGrp="1"/>
          </p:cNvSpPr>
          <p:nvPr>
            <p:ph type="title"/>
          </p:nvPr>
        </p:nvSpPr>
        <p:spPr>
          <a:xfrm>
            <a:off x="1339345" y="-462776"/>
            <a:ext cx="10018713" cy="1752599"/>
          </a:xfrm>
        </p:spPr>
        <p:txBody>
          <a:bodyPr/>
          <a:lstStyle/>
          <a:p>
            <a:r>
              <a:rPr lang="ka-GE" dirty="0">
                <a:solidFill>
                  <a:schemeClr val="accent3">
                    <a:lumMod val="50000"/>
                  </a:schemeClr>
                </a:solidFill>
              </a:rPr>
              <a:t>კოსმოლოგიური ინფლაციის ეპოქა</a:t>
            </a:r>
            <a:endParaRPr lang="en-US" dirty="0">
              <a:solidFill>
                <a:schemeClr val="accent3">
                  <a:lumMod val="50000"/>
                </a:schemeClr>
              </a:solidFill>
            </a:endParaRPr>
          </a:p>
        </p:txBody>
      </p:sp>
      <p:sp>
        <p:nvSpPr>
          <p:cNvPr id="6" name="Rectangle 5">
            <a:extLst>
              <a:ext uri="{FF2B5EF4-FFF2-40B4-BE49-F238E27FC236}">
                <a16:creationId xmlns:a16="http://schemas.microsoft.com/office/drawing/2014/main" id="{68D4C333-08F3-4844-8182-62FC0A3F66B2}"/>
              </a:ext>
            </a:extLst>
          </p:cNvPr>
          <p:cNvSpPr/>
          <p:nvPr/>
        </p:nvSpPr>
        <p:spPr>
          <a:xfrm>
            <a:off x="2635405" y="4277183"/>
            <a:ext cx="9556595" cy="2419124"/>
          </a:xfrm>
          <a:prstGeom prst="rect">
            <a:avLst/>
          </a:prstGeom>
        </p:spPr>
        <p:txBody>
          <a:bodyPr wrap="square">
            <a:spAutoFit/>
          </a:bodyPr>
          <a:lstStyle/>
          <a:p>
            <a:r>
              <a:rPr lang="ka-GE" altLang="en-US" dirty="0"/>
              <a:t>სამყაროში სივრცის გაფართოების მიზეზი: </a:t>
            </a:r>
            <a:r>
              <a:rPr lang="ka-GE" altLang="en-US" b="1" dirty="0">
                <a:solidFill>
                  <a:srgbClr val="0000FF"/>
                </a:solidFill>
              </a:rPr>
              <a:t>ინფლაციური ველი</a:t>
            </a:r>
            <a:r>
              <a:rPr lang="ka-GE" altLang="en-US" b="1" dirty="0"/>
              <a:t> </a:t>
            </a:r>
            <a:r>
              <a:rPr lang="ka-GE" altLang="en-US" dirty="0"/>
              <a:t>(განმზიდავი).</a:t>
            </a:r>
          </a:p>
          <a:p>
            <a:r>
              <a:rPr lang="ka-GE" altLang="en-US" dirty="0"/>
              <a:t>ინფლაციური ველის ენერგია პროპორციულია სივრცის მოცულობის.</a:t>
            </a:r>
          </a:p>
          <a:p>
            <a:r>
              <a:rPr lang="ka-GE" altLang="en-US" dirty="0"/>
              <a:t>რაც მეტია სივრცე, მით მეტია ინფლაციური ველი, მით მეტია განზიდვა, მით უფრო სწრაფად ფართოვდება სამყარო.</a:t>
            </a:r>
          </a:p>
          <a:p>
            <a:pPr>
              <a:lnSpc>
                <a:spcPct val="80000"/>
              </a:lnSpc>
            </a:pPr>
            <a:r>
              <a:rPr lang="ka-GE" altLang="en-US" dirty="0"/>
              <a:t>რაღაც მომენტში ინფლაციური ველი ქრება და ენერგია გადადის ჩვენთვის ცნობილ ფორმებში გამოსხივება+მატერიაში</a:t>
            </a:r>
          </a:p>
          <a:p>
            <a:pPr>
              <a:lnSpc>
                <a:spcPct val="80000"/>
              </a:lnSpc>
            </a:pPr>
            <a:r>
              <a:rPr lang="ka-GE" altLang="en-US" dirty="0"/>
              <a:t>	</a:t>
            </a:r>
            <a:r>
              <a:rPr lang="ka-GE" altLang="en-US" b="1" dirty="0">
                <a:solidFill>
                  <a:srgbClr val="0000FF"/>
                </a:solidFill>
              </a:rPr>
              <a:t>ცხელი სამყაროს დაბადება</a:t>
            </a:r>
            <a:endParaRPr lang="ru-RU" altLang="en-US" b="1" dirty="0">
              <a:solidFill>
                <a:srgbClr val="0000FF"/>
              </a:solidFill>
            </a:endParaRPr>
          </a:p>
          <a:p>
            <a:r>
              <a:rPr lang="ka-GE" dirty="0">
                <a:ea typeface="Times New Roman" panose="02020603050405020304" pitchFamily="18" charset="0"/>
                <a:cs typeface="Sylfaen" panose="010A0502050306030303" pitchFamily="18" charset="0"/>
              </a:rPr>
              <a:t>სწრაფი გაფართოების ეპოქა</a:t>
            </a:r>
            <a:r>
              <a:rPr lang="ka-GE" dirty="0">
                <a:ea typeface="Times New Roman" panose="02020603050405020304" pitchFamily="18" charset="0"/>
                <a:cs typeface="Times New Roman" panose="02020603050405020304" pitchFamily="18" charset="0"/>
              </a:rPr>
              <a:t> (</a:t>
            </a:r>
            <a:r>
              <a:rPr lang="ka-GE" dirty="0">
                <a:ea typeface="Times New Roman" panose="02020603050405020304" pitchFamily="18" charset="0"/>
                <a:cs typeface="Sylfaen" panose="010A0502050306030303" pitchFamily="18" charset="0"/>
              </a:rPr>
              <a:t>ინფლაცია) დასრულდა საწყისიდან</a:t>
            </a:r>
            <a:r>
              <a:rPr lang="ka-GE" dirty="0">
                <a:ea typeface="Times New Roman" panose="02020603050405020304" pitchFamily="18" charset="0"/>
                <a:cs typeface="Times New Roman" panose="02020603050405020304" pitchFamily="18" charset="0"/>
              </a:rPr>
              <a:t> 10</a:t>
            </a:r>
            <a:r>
              <a:rPr lang="ka-GE" baseline="30000" dirty="0">
                <a:ea typeface="Times New Roman" panose="02020603050405020304" pitchFamily="18" charset="0"/>
                <a:cs typeface="Times New Roman" panose="02020603050405020304" pitchFamily="18" charset="0"/>
              </a:rPr>
              <a:t>-35</a:t>
            </a:r>
            <a:r>
              <a:rPr lang="ka-GE" dirty="0">
                <a:ea typeface="Times New Roman" panose="02020603050405020304" pitchFamily="18" charset="0"/>
                <a:cs typeface="Sylfaen" panose="010A0502050306030303" pitchFamily="18" charset="0"/>
              </a:rPr>
              <a:t> წამში</a:t>
            </a:r>
            <a:r>
              <a:rPr lang="ka-GE" dirty="0">
                <a:ea typeface="Times New Roman" panose="02020603050405020304" pitchFamily="18" charset="0"/>
                <a:cs typeface="Times New Roman" panose="02020603050405020304" pitchFamily="18" charset="0"/>
              </a:rPr>
              <a:t>. </a:t>
            </a:r>
            <a:r>
              <a:rPr lang="ka-GE" dirty="0">
                <a:ea typeface="Times New Roman" panose="02020603050405020304" pitchFamily="18" charset="0"/>
                <a:cs typeface="Sylfaen" panose="010A0502050306030303" pitchFamily="18" charset="0"/>
              </a:rPr>
              <a:t>მას შემდეგ სამყარო შედარებით ნელა ფართოვდებოდა და ეს გაფართოება დღესაც გრძელდება</a:t>
            </a:r>
            <a:r>
              <a:rPr lang="ka-GE" dirty="0">
                <a:ea typeface="Times New Roman" panose="02020603050405020304" pitchFamily="18" charset="0"/>
                <a:cs typeface="Times New Roman" panose="02020603050405020304" pitchFamily="18" charset="0"/>
              </a:rPr>
              <a:t>.</a:t>
            </a:r>
            <a:endParaRPr lang="en-US" dirty="0"/>
          </a:p>
        </p:txBody>
      </p:sp>
      <p:sp>
        <p:nvSpPr>
          <p:cNvPr id="7" name="TextBox 6">
            <a:extLst>
              <a:ext uri="{FF2B5EF4-FFF2-40B4-BE49-F238E27FC236}">
                <a16:creationId xmlns:a16="http://schemas.microsoft.com/office/drawing/2014/main" id="{68319861-1962-4D01-AA9E-8021701FC0F8}"/>
              </a:ext>
            </a:extLst>
          </p:cNvPr>
          <p:cNvSpPr txBox="1"/>
          <p:nvPr/>
        </p:nvSpPr>
        <p:spPr>
          <a:xfrm>
            <a:off x="2687445" y="1048215"/>
            <a:ext cx="6055450" cy="2263697"/>
          </a:xfrm>
          <a:prstGeom prst="rect">
            <a:avLst/>
          </a:prstGeom>
          <a:noFill/>
        </p:spPr>
        <p:txBody>
          <a:bodyPr wrap="square" rtlCol="0">
            <a:spAutoFit/>
          </a:bodyPr>
          <a:lstStyle/>
          <a:p>
            <a:endParaRPr lang="en-US" dirty="0"/>
          </a:p>
        </p:txBody>
      </p:sp>
      <p:pic>
        <p:nvPicPr>
          <p:cNvPr id="2052" name="Picture 4" descr="http://astronomychronicle.com/wp-content/uploads/2017/11/inflation-1024x646.jpg">
            <a:extLst>
              <a:ext uri="{FF2B5EF4-FFF2-40B4-BE49-F238E27FC236}">
                <a16:creationId xmlns:a16="http://schemas.microsoft.com/office/drawing/2014/main" id="{E806DC9E-CB98-4AF4-AD09-E46934516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7445" y="1047524"/>
            <a:ext cx="7233424" cy="3066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06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DA795-83A4-4F1B-965B-530A680EBAE2}"/>
              </a:ext>
            </a:extLst>
          </p:cNvPr>
          <p:cNvSpPr>
            <a:spLocks noGrp="1"/>
          </p:cNvSpPr>
          <p:nvPr>
            <p:ph type="title"/>
          </p:nvPr>
        </p:nvSpPr>
        <p:spPr>
          <a:xfrm>
            <a:off x="1216682" y="-105937"/>
            <a:ext cx="10018713" cy="1752599"/>
          </a:xfrm>
        </p:spPr>
        <p:txBody>
          <a:bodyPr/>
          <a:lstStyle/>
          <a:p>
            <a:r>
              <a:rPr lang="ka-GE" altLang="en-US" b="1" dirty="0">
                <a:solidFill>
                  <a:schemeClr val="accent3">
                    <a:lumMod val="50000"/>
                  </a:schemeClr>
                </a:solidFill>
              </a:rPr>
              <a:t>ინფლაცია</a:t>
            </a:r>
            <a:br>
              <a:rPr lang="ka-GE" altLang="en-US" b="1" dirty="0">
                <a:solidFill>
                  <a:schemeClr val="accent3">
                    <a:lumMod val="50000"/>
                  </a:schemeClr>
                </a:solidFill>
              </a:rPr>
            </a:br>
            <a:endParaRPr lang="en-US" dirty="0">
              <a:solidFill>
                <a:schemeClr val="accent3">
                  <a:lumMod val="50000"/>
                </a:schemeClr>
              </a:solidFill>
            </a:endParaRPr>
          </a:p>
        </p:txBody>
      </p:sp>
      <p:sp>
        <p:nvSpPr>
          <p:cNvPr id="5" name="TextBox 4">
            <a:extLst>
              <a:ext uri="{FF2B5EF4-FFF2-40B4-BE49-F238E27FC236}">
                <a16:creationId xmlns:a16="http://schemas.microsoft.com/office/drawing/2014/main" id="{3883B5A2-21C2-4552-A0FA-BA453E1F7161}"/>
              </a:ext>
            </a:extLst>
          </p:cNvPr>
          <p:cNvSpPr txBox="1"/>
          <p:nvPr/>
        </p:nvSpPr>
        <p:spPr>
          <a:xfrm>
            <a:off x="1779819" y="1443841"/>
            <a:ext cx="8892438" cy="3970318"/>
          </a:xfrm>
          <a:prstGeom prst="rect">
            <a:avLst/>
          </a:prstGeom>
          <a:noFill/>
        </p:spPr>
        <p:txBody>
          <a:bodyPr wrap="square" rtlCol="0">
            <a:spAutoFit/>
          </a:bodyPr>
          <a:lstStyle/>
          <a:p>
            <a:r>
              <a:rPr lang="ka-GE" dirty="0">
                <a:solidFill>
                  <a:schemeClr val="accent3">
                    <a:lumMod val="50000"/>
                  </a:schemeClr>
                </a:solidFill>
              </a:rPr>
              <a:t>პირველი ფუნდამენტალური ძალების გაჩენასთან ერთად, სამყაროში დაიწყო ინფლაციის ეპოქა, რომელიც 10</a:t>
            </a:r>
            <a:r>
              <a:rPr lang="ka-GE" baseline="30000" dirty="0">
                <a:solidFill>
                  <a:schemeClr val="accent3">
                    <a:lumMod val="50000"/>
                  </a:schemeClr>
                </a:solidFill>
              </a:rPr>
              <a:t>-32</a:t>
            </a:r>
            <a:r>
              <a:rPr lang="ka-GE" dirty="0">
                <a:solidFill>
                  <a:schemeClr val="accent3">
                    <a:lumMod val="50000"/>
                  </a:schemeClr>
                </a:solidFill>
              </a:rPr>
              <a:t>  წამი გრძელდებოდა. კოსმოლოგიური მოდელების უმეტესობა ვარაუდობს რომ ამ პერიოდში სამყარო მაღალი სიმკვრივის ენერგიით თანაბრად იყო შევსებული, წარმოუდგენლად მაღალმა ტემპერატურამ და წნევამ კი მიიყვანეს ის ჩქარ გაფართოებამდე და გაციებამდე.</a:t>
            </a:r>
          </a:p>
          <a:p>
            <a:r>
              <a:rPr lang="ka-GE" dirty="0">
                <a:solidFill>
                  <a:schemeClr val="accent3">
                    <a:lumMod val="50000"/>
                  </a:schemeClr>
                </a:solidFill>
              </a:rPr>
              <a:t>დროის ამ პერიოდშივე სამყარო იმყოფებოდა ბარიოგენეზისის მდგომარეობაში, როდესაც ტეპერატურა იმდენად მაღალი იყო რომ სივრცეში ნაწილაკების ქაოსური მოძრაობა  ხდებოდა თითქმის სინათლის სიჩქარით. ამ დროს წარმოიქმნება და ამავდროულად, შეჯახებისას იშლება ნაწილაკების ჯგუფები – ანტინაწილაკები, რამაც, როგორც მიჩნეულია, თანამედროვე სამყაროში განაპირობა მატერიის დომინირება ანტიმატერიაზე. ინფლაციის დასრულების შემდეგ სამყარო შედგებოდა კვარკულ–გლუონური პლაზმისა და სხვა ელემენტარული ნაწილაკებისგან. ამ მომენტიდან სამყარომ გაციება, მატერიამ კი შექმნა და შეერთება დაიწყო</a:t>
            </a:r>
            <a:r>
              <a:rPr lang="ka-GE" dirty="0"/>
              <a:t>.</a:t>
            </a:r>
            <a:r>
              <a:rPr lang="ka-GE" dirty="0">
                <a:solidFill>
                  <a:schemeClr val="accent3">
                    <a:lumMod val="50000"/>
                  </a:schemeClr>
                </a:solidFill>
              </a:rPr>
              <a:t> </a:t>
            </a:r>
            <a:endParaRPr lang="en-US" dirty="0">
              <a:solidFill>
                <a:schemeClr val="accent3">
                  <a:lumMod val="50000"/>
                </a:schemeClr>
              </a:solidFill>
            </a:endParaRPr>
          </a:p>
        </p:txBody>
      </p:sp>
    </p:spTree>
    <p:extLst>
      <p:ext uri="{BB962C8B-B14F-4D97-AF65-F5344CB8AC3E}">
        <p14:creationId xmlns:p14="http://schemas.microsoft.com/office/powerpoint/2010/main" val="2054034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142E2-9360-4B19-8C92-002F8D322DFC}"/>
              </a:ext>
            </a:extLst>
          </p:cNvPr>
          <p:cNvSpPr>
            <a:spLocks noGrp="1"/>
          </p:cNvSpPr>
          <p:nvPr>
            <p:ph type="title"/>
          </p:nvPr>
        </p:nvSpPr>
        <p:spPr>
          <a:xfrm>
            <a:off x="1450857" y="0"/>
            <a:ext cx="10018713" cy="1752599"/>
          </a:xfrm>
        </p:spPr>
        <p:txBody>
          <a:bodyPr>
            <a:normAutofit fontScale="90000"/>
          </a:bodyPr>
          <a:lstStyle/>
          <a:p>
            <a:pPr fontAlgn="base"/>
            <a:r>
              <a:rPr lang="ka-GE" b="1" dirty="0">
                <a:solidFill>
                  <a:schemeClr val="accent3">
                    <a:lumMod val="50000"/>
                  </a:schemeClr>
                </a:solidFill>
              </a:rPr>
              <a:t>გაციების ეპოქა</a:t>
            </a:r>
            <a:br>
              <a:rPr lang="ka-GE" dirty="0">
                <a:solidFill>
                  <a:schemeClr val="accent3">
                    <a:lumMod val="50000"/>
                  </a:schemeClr>
                </a:solidFill>
              </a:rPr>
            </a:br>
            <a:br>
              <a:rPr lang="ka-GE" dirty="0">
                <a:solidFill>
                  <a:schemeClr val="accent3">
                    <a:lumMod val="50000"/>
                  </a:schemeClr>
                </a:solidFill>
              </a:rPr>
            </a:br>
            <a:endParaRPr lang="en-US" dirty="0">
              <a:solidFill>
                <a:schemeClr val="accent3">
                  <a:lumMod val="50000"/>
                </a:schemeClr>
              </a:solidFill>
            </a:endParaRPr>
          </a:p>
        </p:txBody>
      </p:sp>
      <p:pic>
        <p:nvPicPr>
          <p:cNvPr id="4098" name="Picture 2" descr="http://astronomychronicle.com/wp-content/uploads/2017/11/cooling-650x325.jpg">
            <a:extLst>
              <a:ext uri="{FF2B5EF4-FFF2-40B4-BE49-F238E27FC236}">
                <a16:creationId xmlns:a16="http://schemas.microsoft.com/office/drawing/2014/main" id="{EFEC5BA5-4ABD-476A-AF33-96F2D0D0554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75019" y="876299"/>
            <a:ext cx="6191250" cy="30956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BC25307-CFA9-45BF-B85D-DC385D9CCBDA}"/>
              </a:ext>
            </a:extLst>
          </p:cNvPr>
          <p:cNvSpPr txBox="1"/>
          <p:nvPr/>
        </p:nvSpPr>
        <p:spPr>
          <a:xfrm>
            <a:off x="2286000" y="4337824"/>
            <a:ext cx="9355873" cy="2585323"/>
          </a:xfrm>
          <a:prstGeom prst="rect">
            <a:avLst/>
          </a:prstGeom>
          <a:noFill/>
        </p:spPr>
        <p:txBody>
          <a:bodyPr wrap="square" rtlCol="0">
            <a:spAutoFit/>
          </a:bodyPr>
          <a:lstStyle/>
          <a:p>
            <a:r>
              <a:rPr lang="ka-GE" dirty="0">
                <a:solidFill>
                  <a:schemeClr val="accent3">
                    <a:lumMod val="50000"/>
                  </a:schemeClr>
                </a:solidFill>
              </a:rPr>
              <a:t>სიმკვრივისა და ტემპერატურის დაკლებასთან ერთად სამყაროს შიგნით ასევე დაიწყო ნაწილაკებში ენერგიის დაკლება. ეს გარდამავალი მდგომარეობა გრძელდებოდა იქამდე, სანამ ფუნდამენტალური ძალები და ელემენტარული ნაწილაკები არ მივიდნენ მათ დღევანდელ ფორმამდე.</a:t>
            </a:r>
            <a:r>
              <a:rPr lang="ka-GE" dirty="0"/>
              <a:t> </a:t>
            </a:r>
            <a:r>
              <a:rPr lang="ka-GE" dirty="0">
                <a:solidFill>
                  <a:schemeClr val="accent3">
                    <a:lumMod val="50000"/>
                  </a:schemeClr>
                </a:solidFill>
              </a:rPr>
              <a:t>რადგანაც ტემპერატურა უკვე არასაკმარისად მაღალი იყო ახალი პროტონურ–ანტიპროტონური ორთქლის (ან ნეიტრონულ–ანტინეიტრონული ორთქლის) შესაქმნელად, ამას მოჰყვა ამ ნაწილაკების მასიური განადგურება, რამაც მიიყვანა მხოლოდ თავდაპირველი პროტონების და ნეიტრონების 1/1010–ის დარჩენამდე და მათი ანტინაწილაკების გაუჩინარებამდე. ანალოგიური პროცესი მოხდა დიდი აფეთქებიდან დაახლოებით 1 წამში.</a:t>
            </a:r>
            <a:endParaRPr lang="en-US" dirty="0">
              <a:solidFill>
                <a:schemeClr val="accent3">
                  <a:lumMod val="50000"/>
                </a:schemeClr>
              </a:solidFill>
            </a:endParaRPr>
          </a:p>
        </p:txBody>
      </p:sp>
    </p:spTree>
    <p:extLst>
      <p:ext uri="{BB962C8B-B14F-4D97-AF65-F5344CB8AC3E}">
        <p14:creationId xmlns:p14="http://schemas.microsoft.com/office/powerpoint/2010/main" val="349170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F1618-A586-4402-8F98-948F1B0D2CE5}"/>
              </a:ext>
            </a:extLst>
          </p:cNvPr>
          <p:cNvSpPr>
            <a:spLocks noGrp="1"/>
          </p:cNvSpPr>
          <p:nvPr>
            <p:ph type="title"/>
          </p:nvPr>
        </p:nvSpPr>
        <p:spPr>
          <a:xfrm>
            <a:off x="1584672" y="205369"/>
            <a:ext cx="10018713" cy="1752599"/>
          </a:xfrm>
        </p:spPr>
        <p:txBody>
          <a:bodyPr>
            <a:normAutofit fontScale="90000"/>
          </a:bodyPr>
          <a:lstStyle/>
          <a:p>
            <a:pPr fontAlgn="base"/>
            <a:r>
              <a:rPr lang="ka-GE" b="1" dirty="0">
                <a:solidFill>
                  <a:schemeClr val="accent3">
                    <a:lumMod val="50000"/>
                  </a:schemeClr>
                </a:solidFill>
              </a:rPr>
              <a:t>სტრუქტურის ეპოქა (იერარქიული ეპოქა)</a:t>
            </a:r>
            <a:br>
              <a:rPr lang="ka-GE" dirty="0">
                <a:solidFill>
                  <a:schemeClr val="accent3">
                    <a:lumMod val="50000"/>
                  </a:schemeClr>
                </a:solidFill>
              </a:rPr>
            </a:br>
            <a:br>
              <a:rPr lang="ka-GE" dirty="0">
                <a:solidFill>
                  <a:schemeClr val="accent3">
                    <a:lumMod val="50000"/>
                  </a:schemeClr>
                </a:solidFill>
              </a:rPr>
            </a:br>
            <a:endParaRPr lang="en-US" dirty="0">
              <a:solidFill>
                <a:schemeClr val="accent3">
                  <a:lumMod val="50000"/>
                </a:schemeClr>
              </a:solidFill>
            </a:endParaRPr>
          </a:p>
        </p:txBody>
      </p:sp>
      <p:sp>
        <p:nvSpPr>
          <p:cNvPr id="3" name="Content Placeholder 2">
            <a:extLst>
              <a:ext uri="{FF2B5EF4-FFF2-40B4-BE49-F238E27FC236}">
                <a16:creationId xmlns:a16="http://schemas.microsoft.com/office/drawing/2014/main" id="{A1EE695C-6950-44A3-9007-21399281247E}"/>
              </a:ext>
            </a:extLst>
          </p:cNvPr>
          <p:cNvSpPr>
            <a:spLocks noGrp="1"/>
          </p:cNvSpPr>
          <p:nvPr>
            <p:ph idx="1"/>
          </p:nvPr>
        </p:nvSpPr>
        <p:spPr>
          <a:xfrm>
            <a:off x="1737464" y="2605970"/>
            <a:ext cx="5336482" cy="2055629"/>
          </a:xfrm>
        </p:spPr>
        <p:txBody>
          <a:bodyPr/>
          <a:lstStyle/>
          <a:p>
            <a:pPr marL="0" indent="0">
              <a:buNone/>
            </a:pPr>
            <a:br>
              <a:rPr lang="ka-GE" dirty="0"/>
            </a:br>
            <a:endParaRPr lang="en-US" dirty="0"/>
          </a:p>
        </p:txBody>
      </p:sp>
      <p:pic>
        <p:nvPicPr>
          <p:cNvPr id="5122" name="Picture 2" descr="http://astronomychronicle.com/wp-content/uploads/2017/11/Big-Bang-to-Big-Rip-Illustration-1024x688.jpg">
            <a:extLst>
              <a:ext uri="{FF2B5EF4-FFF2-40B4-BE49-F238E27FC236}">
                <a16:creationId xmlns:a16="http://schemas.microsoft.com/office/drawing/2014/main" id="{53DDEE61-3D97-4E36-A94F-FB550EA3BA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59" y="1353014"/>
            <a:ext cx="5195269" cy="44679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E4F28CF-E035-4014-A9D8-F79FB891D92D}"/>
              </a:ext>
            </a:extLst>
          </p:cNvPr>
          <p:cNvSpPr txBox="1"/>
          <p:nvPr/>
        </p:nvSpPr>
        <p:spPr>
          <a:xfrm>
            <a:off x="6779941" y="1182059"/>
            <a:ext cx="5195269" cy="5355312"/>
          </a:xfrm>
          <a:prstGeom prst="rect">
            <a:avLst/>
          </a:prstGeom>
          <a:noFill/>
        </p:spPr>
        <p:txBody>
          <a:bodyPr wrap="square" rtlCol="0">
            <a:spAutoFit/>
          </a:bodyPr>
          <a:lstStyle/>
          <a:p>
            <a:r>
              <a:rPr lang="ka-GE" dirty="0">
                <a:solidFill>
                  <a:schemeClr val="accent3">
                    <a:lumMod val="50000"/>
                  </a:schemeClr>
                </a:solidFill>
              </a:rPr>
              <a:t>შემდგომი რამდენიმე მილიარდი წლის განმავლობაში უფრო მკვრივმა რეგიონებმა, რომლებიც თითქმის სწორადაა გადანაწილებული სამყაროს მატერიაში, დაიწყეს ერთმანეთისკენ მიზიდვა. ამის შედეგად ისინი გახდნენ უფრო მკვრივები და დაიწყეს იმ გაზის ღრუბლების, ვარსკვლავების, გალაქტიკების და სხვა ასტრონომიული ტრუქტურების წარმოქმნა, რომელთა დანახვაც ჩვენ დღეს შეგვიძლია. ეს პერიოდი ატარებს იერარქიული ეპოქის სახელს. ამ დროს იმ სამყარომ, რომელსაც დღეს ვხედავთ, დაიწყო საკუთარი ფორმის შექმნა. მატერიამ დაიწყო სხვადასხვა ზომის სტრუქტურებად გაერთიანება – ვარსკვლავები, პლანეტები, გალაქტიკები, გალაქტიკური გროვები, ასევე გალაქტიკური ზეგროვები, რომლებიც გალაქტიკათაშორისი ბარებითაა გამოყოფილი და შეიცას მხოლოდ რამდენიმე გალაქტიკას.</a:t>
            </a:r>
            <a:endParaRPr lang="en-US" dirty="0">
              <a:solidFill>
                <a:schemeClr val="accent3">
                  <a:lumMod val="50000"/>
                </a:schemeClr>
              </a:solidFill>
            </a:endParaRPr>
          </a:p>
        </p:txBody>
      </p:sp>
    </p:spTree>
    <p:extLst>
      <p:ext uri="{BB962C8B-B14F-4D97-AF65-F5344CB8AC3E}">
        <p14:creationId xmlns:p14="http://schemas.microsoft.com/office/powerpoint/2010/main" val="588241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A9747-6F93-4E89-9F67-555F7C0187B7}"/>
              </a:ext>
            </a:extLst>
          </p:cNvPr>
          <p:cNvSpPr>
            <a:spLocks noGrp="1"/>
          </p:cNvSpPr>
          <p:nvPr>
            <p:ph type="title"/>
          </p:nvPr>
        </p:nvSpPr>
        <p:spPr>
          <a:xfrm>
            <a:off x="1495463" y="0"/>
            <a:ext cx="10018713" cy="1752599"/>
          </a:xfrm>
        </p:spPr>
        <p:txBody>
          <a:bodyPr>
            <a:normAutofit fontScale="90000"/>
          </a:bodyPr>
          <a:lstStyle/>
          <a:p>
            <a:r>
              <a:rPr lang="ka-GE" b="1" dirty="0">
                <a:solidFill>
                  <a:schemeClr val="accent3">
                    <a:lumMod val="50000"/>
                  </a:schemeClr>
                </a:solidFill>
              </a:rPr>
              <a:t>მომავალი სამყაროს გრძელვადიანი პროგნოზები</a:t>
            </a:r>
            <a:br>
              <a:rPr lang="ka-GE" dirty="0">
                <a:solidFill>
                  <a:schemeClr val="accent3">
                    <a:lumMod val="50000"/>
                  </a:schemeClr>
                </a:solidFill>
              </a:rPr>
            </a:br>
            <a:endParaRPr lang="en-US" dirty="0">
              <a:solidFill>
                <a:schemeClr val="accent3">
                  <a:lumMod val="50000"/>
                </a:schemeClr>
              </a:solidFill>
            </a:endParaRPr>
          </a:p>
        </p:txBody>
      </p:sp>
      <p:pic>
        <p:nvPicPr>
          <p:cNvPr id="6146" name="Picture 2" descr="http://astronomychronicle.com/wp-content/uploads/2017/11/1024px-Screenshot_from_IMAX%C2%AE_3D_movie_Hidden_Universe_showing_the_Helix_Nebula_in_infrared-1024x635.jpg">
            <a:extLst>
              <a:ext uri="{FF2B5EF4-FFF2-40B4-BE49-F238E27FC236}">
                <a16:creationId xmlns:a16="http://schemas.microsoft.com/office/drawing/2014/main" id="{0F6573E6-0B2A-45A9-AA0F-6FC89078E50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66739" y="1256371"/>
            <a:ext cx="3529007" cy="41854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05959FC-180B-43C8-9A07-742779BA0541}"/>
              </a:ext>
            </a:extLst>
          </p:cNvPr>
          <p:cNvSpPr txBox="1"/>
          <p:nvPr/>
        </p:nvSpPr>
        <p:spPr>
          <a:xfrm>
            <a:off x="5441795" y="1166842"/>
            <a:ext cx="6750205" cy="5909310"/>
          </a:xfrm>
          <a:prstGeom prst="rect">
            <a:avLst/>
          </a:prstGeom>
          <a:noFill/>
        </p:spPr>
        <p:txBody>
          <a:bodyPr wrap="square" rtlCol="0">
            <a:spAutoFit/>
          </a:bodyPr>
          <a:lstStyle/>
          <a:p>
            <a:pPr fontAlgn="base"/>
            <a:r>
              <a:rPr lang="ka-GE" dirty="0"/>
              <a:t>პირველი სცენარის თანახმად, რომელმაც „დიდი შეკუმშვის“ სახელი მიიღო, სამყარო მიაღწევს საკუთარ მაქსიმალურ ზომას და დაიწყებს განადგურებას. მოვლენათა განვითარების ეს ვარიანტი შესაძლებელი გახდება, თუ მხოლოდ სამყაროს მასა უფრო გაიზრდება, ვიდრე თვითონ კრიტიკული სიმკვრივე. სხვა სიტყვებით, თუ მატერიის სიმკვრივე გარკვეულ ნიშნულს მიაღწევს ან ამ ნიშნულზე მეტი იქნება (1-3×10</a:t>
            </a:r>
            <a:r>
              <a:rPr lang="ka-GE" baseline="30000" dirty="0"/>
              <a:t>-26</a:t>
            </a:r>
            <a:r>
              <a:rPr lang="ka-GE" dirty="0"/>
              <a:t> კგ მატერია მ³–ზე), სამყარო შეკუმშვას დაიწყებს.</a:t>
            </a:r>
          </a:p>
          <a:p>
            <a:pPr fontAlgn="base"/>
            <a:r>
              <a:rPr lang="ka-GE" dirty="0"/>
              <a:t>მეორე, ალტერნატიული სცენარის თანახმად, თუ სამყაროში სიმკვრივე იქნება კრიტიკულ სიმკვრივეზე ნაკლები ან მისი ტოლი, მაშინ მისი გაფართოება შენელდება, თუმცა არასოდეს შეწყდება. ამ ჰიპოთეზის თანახმად, რომელმაც „სამყაროს სითბური სიკვდილის“ სახელი მიიღო, გაფართოება იქამდე გაგრძელდება, სანამ ვარსკვლავური წარმონაქმნები არ შეწყვეტენ გარშემომყოფ გალაქტილებში არსებული ვარსკვლავთშორისი გაზის მოხმარებას. ანუ მთლიანად შეწყდება ერთი ობიექტიდან მეორეზე ენერგიისა და მატერის გადაცემა. ამ შემთხვევაში ყველა არსებული ვარსკვლავი ამოიწვება და გადაიქცევა თეთრ ჯუჯად, ნეიტრონულ ვარსკვლავად ან შავ ხვრელად.</a:t>
            </a:r>
          </a:p>
          <a:p>
            <a:endParaRPr lang="en-US" dirty="0"/>
          </a:p>
        </p:txBody>
      </p:sp>
    </p:spTree>
    <p:extLst>
      <p:ext uri="{BB962C8B-B14F-4D97-AF65-F5344CB8AC3E}">
        <p14:creationId xmlns:p14="http://schemas.microsoft.com/office/powerpoint/2010/main" val="1102917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84A6A-53BF-4F63-AEDF-F7CFD0ED7DDD}"/>
              </a:ext>
            </a:extLst>
          </p:cNvPr>
          <p:cNvSpPr>
            <a:spLocks noGrp="1"/>
          </p:cNvSpPr>
          <p:nvPr>
            <p:ph type="title"/>
          </p:nvPr>
        </p:nvSpPr>
        <p:spPr>
          <a:xfrm>
            <a:off x="1339345" y="-161693"/>
            <a:ext cx="10018713" cy="1752599"/>
          </a:xfrm>
        </p:spPr>
        <p:txBody>
          <a:bodyPr/>
          <a:lstStyle/>
          <a:p>
            <a:r>
              <a:rPr lang="ka-GE" b="1" dirty="0">
                <a:solidFill>
                  <a:schemeClr val="accent3">
                    <a:lumMod val="50000"/>
                  </a:schemeClr>
                </a:solidFill>
              </a:rPr>
              <a:t>სამყაროს შედგენილობა</a:t>
            </a:r>
            <a:endParaRPr lang="en-US" dirty="0">
              <a:solidFill>
                <a:schemeClr val="accent3">
                  <a:lumMod val="50000"/>
                </a:schemeClr>
              </a:solidFill>
            </a:endParaRPr>
          </a:p>
        </p:txBody>
      </p:sp>
      <p:pic>
        <p:nvPicPr>
          <p:cNvPr id="30" name="Content Placeholder 22">
            <a:extLst>
              <a:ext uri="{FF2B5EF4-FFF2-40B4-BE49-F238E27FC236}">
                <a16:creationId xmlns:a16="http://schemas.microsoft.com/office/drawing/2014/main" id="{CE0597E5-DC05-4479-A2F2-226B2B1AA3DD}"/>
              </a:ext>
            </a:extLst>
          </p:cNvPr>
          <p:cNvPicPr>
            <a:picLocks noGrp="1" noChangeAspect="1"/>
          </p:cNvPicPr>
          <p:nvPr>
            <p:ph idx="1"/>
          </p:nvPr>
        </p:nvPicPr>
        <p:blipFill>
          <a:blip r:embed="rId2">
            <a:duotone>
              <a:schemeClr val="accent4">
                <a:shade val="45000"/>
                <a:satMod val="135000"/>
              </a:schemeClr>
              <a:prstClr val="white"/>
            </a:duotone>
          </a:blip>
          <a:stretch>
            <a:fillRect/>
          </a:stretch>
        </p:blipFill>
        <p:spPr>
          <a:xfrm>
            <a:off x="1732250" y="1015233"/>
            <a:ext cx="9232901" cy="2162400"/>
          </a:xfrm>
          <a:prstGeom prst="rect">
            <a:avLst/>
          </a:prstGeom>
        </p:spPr>
      </p:pic>
      <p:pic>
        <p:nvPicPr>
          <p:cNvPr id="7185" name="Picture 17" descr="samyaro-áá¡ á¡á£á áááá¡ á¨ááááá">
            <a:extLst>
              <a:ext uri="{FF2B5EF4-FFF2-40B4-BE49-F238E27FC236}">
                <a16:creationId xmlns:a16="http://schemas.microsoft.com/office/drawing/2014/main" id="{842C96DC-4E1A-480F-9134-A1BF3FA8A7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3912" y="3292864"/>
            <a:ext cx="6953250" cy="3435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19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64A4A-B3D8-429A-B4FD-AA81D9F082F8}"/>
              </a:ext>
            </a:extLst>
          </p:cNvPr>
          <p:cNvSpPr>
            <a:spLocks noGrp="1"/>
          </p:cNvSpPr>
          <p:nvPr>
            <p:ph type="title"/>
          </p:nvPr>
        </p:nvSpPr>
        <p:spPr>
          <a:xfrm>
            <a:off x="1629277" y="1923585"/>
            <a:ext cx="10018713" cy="1752599"/>
          </a:xfrm>
        </p:spPr>
        <p:txBody>
          <a:bodyPr/>
          <a:lstStyle/>
          <a:p>
            <a:r>
              <a:rPr lang="ka-GE" dirty="0">
                <a:solidFill>
                  <a:schemeClr val="accent3">
                    <a:lumMod val="50000"/>
                  </a:schemeClr>
                </a:solidFill>
              </a:rPr>
              <a:t>მადლობა ყურადღებისთვის</a:t>
            </a:r>
            <a:endParaRPr lang="en-US" dirty="0">
              <a:solidFill>
                <a:schemeClr val="accent3">
                  <a:lumMod val="50000"/>
                </a:schemeClr>
              </a:solidFill>
            </a:endParaRPr>
          </a:p>
        </p:txBody>
      </p:sp>
    </p:spTree>
    <p:extLst>
      <p:ext uri="{BB962C8B-B14F-4D97-AF65-F5344CB8AC3E}">
        <p14:creationId xmlns:p14="http://schemas.microsoft.com/office/powerpoint/2010/main" val="24778522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
  <TotalTime>70</TotalTime>
  <Words>449</Words>
  <Application>Microsoft Office PowerPoint</Application>
  <PresentationFormat>Widescreen</PresentationFormat>
  <Paragraphs>28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Corbel</vt:lpstr>
      <vt:lpstr>Sylfaen</vt:lpstr>
      <vt:lpstr>Parallax</vt:lpstr>
      <vt:lpstr>PowerPoint Presentation</vt:lpstr>
      <vt:lpstr>ჩვენი სამყაროს ევოლუციის ისტორია  </vt:lpstr>
      <vt:lpstr>დიდი აფეთქების თეორიის მოვლენათა ქრონოლოგია </vt:lpstr>
      <vt:lpstr>სინგულარობის ეპოქა  </vt:lpstr>
      <vt:lpstr>კოსმოლოგიური ინფლაციის ეპოქა</vt:lpstr>
      <vt:lpstr>ინფლაცია </vt:lpstr>
      <vt:lpstr>გაციების ეპოქა  </vt:lpstr>
      <vt:lpstr>სტრუქტურის ეპოქა (იერარქიული ეპოქა)  </vt:lpstr>
      <vt:lpstr>მომავალი სამყაროს გრძელვადიანი პროგნოზები </vt:lpstr>
      <vt:lpstr>სამყაროს შედგენილობა</vt:lpstr>
      <vt:lpstr>მადლობა ყურადღებისთვის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ExpSeller</dc:creator>
  <cp:lastModifiedBy>ExpSeller</cp:lastModifiedBy>
  <cp:revision>8</cp:revision>
  <dcterms:created xsi:type="dcterms:W3CDTF">2019-06-30T12:26:55Z</dcterms:created>
  <dcterms:modified xsi:type="dcterms:W3CDTF">2019-06-30T13:37:41Z</dcterms:modified>
</cp:coreProperties>
</file>