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puna nemsitsveridze" initials="pn" lastIdx="1" clrIdx="0">
    <p:extLst>
      <p:ext uri="{19B8F6BF-5375-455C-9EA6-DF929625EA0E}">
        <p15:presenceInfo xmlns:p15="http://schemas.microsoft.com/office/powerpoint/2012/main" userId="a7f8d3f70f83a88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puna nemsitsveridze" userId="a7f8d3f70f83a88a" providerId="LiveId" clId="{538CCE3F-5DC5-4880-9392-07E694FDA950}"/>
    <pc:docChg chg="custSel modSld">
      <pc:chgData name="papuna nemsitsveridze" userId="a7f8d3f70f83a88a" providerId="LiveId" clId="{538CCE3F-5DC5-4880-9392-07E694FDA950}" dt="2024-05-10T12:46:57.973" v="116" actId="14100"/>
      <pc:docMkLst>
        <pc:docMk/>
      </pc:docMkLst>
      <pc:sldChg chg="modSp mod">
        <pc:chgData name="papuna nemsitsveridze" userId="a7f8d3f70f83a88a" providerId="LiveId" clId="{538CCE3F-5DC5-4880-9392-07E694FDA950}" dt="2024-05-10T12:46:57.973" v="116" actId="14100"/>
        <pc:sldMkLst>
          <pc:docMk/>
          <pc:sldMk cId="2470896791" sldId="256"/>
        </pc:sldMkLst>
        <pc:spChg chg="mod">
          <ac:chgData name="papuna nemsitsveridze" userId="a7f8d3f70f83a88a" providerId="LiveId" clId="{538CCE3F-5DC5-4880-9392-07E694FDA950}" dt="2024-05-10T12:34:15.476" v="76" actId="20577"/>
          <ac:spMkLst>
            <pc:docMk/>
            <pc:sldMk cId="2470896791" sldId="256"/>
            <ac:spMk id="2" creationId="{D4B100BE-5C85-4692-9E97-68002AF7DD13}"/>
          </ac:spMkLst>
        </pc:spChg>
        <pc:spChg chg="mod">
          <ac:chgData name="papuna nemsitsveridze" userId="a7f8d3f70f83a88a" providerId="LiveId" clId="{538CCE3F-5DC5-4880-9392-07E694FDA950}" dt="2024-05-10T12:34:29.053" v="109" actId="20577"/>
          <ac:spMkLst>
            <pc:docMk/>
            <pc:sldMk cId="2470896791" sldId="256"/>
            <ac:spMk id="3" creationId="{FF174A1B-4AEA-4932-890E-36B0FA6BBAC1}"/>
          </ac:spMkLst>
        </pc:spChg>
        <pc:picChg chg="mod">
          <ac:chgData name="papuna nemsitsveridze" userId="a7f8d3f70f83a88a" providerId="LiveId" clId="{538CCE3F-5DC5-4880-9392-07E694FDA950}" dt="2024-05-10T12:46:57.973" v="116" actId="14100"/>
          <ac:picMkLst>
            <pc:docMk/>
            <pc:sldMk cId="2470896791" sldId="256"/>
            <ac:picMk id="4" creationId="{0685E0A7-CB9D-5706-8918-87BFCDB58AB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50666DC1-CD27-4874-9484-9D06C59FE4D0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77579F-F417-47C2-AC03-911CCED02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552" y="447675"/>
            <a:ext cx="8397511" cy="2714625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43E600-28DA-4780-9E00-2E12F74FF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4552" y="3602037"/>
            <a:ext cx="8397511" cy="2460625"/>
          </a:xfrm>
        </p:spPr>
        <p:txBody>
          <a:bodyPr>
            <a:norm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6F1DC-ADFB-42C9-AB34-FCB38C812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8219-6E45-4D12-B767-46F92D5844D4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99E6D-BBA8-4A15-94DA-DBE8A4FDE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03C82-8719-4FAC-94BF-2A91335FB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079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9CF16-986E-4D90-AA40-CDB46E233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F14DA-A783-43BC-8F15-95408B89D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C48B6-C394-452A-94D9-D4802755D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296A2-D8F0-4E17-BFD0-A6C902250D59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58A8A-3DD0-41C8-9F48-F4309FA19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06C92-7C02-4D34-B3E5-D549A7A3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650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66F9FA-E6B8-4CFC-B3F1-0C075546EE33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16F270-B2AA-4935-885F-5924B1F63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10862898" cy="272415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2658E-3D87-4D5A-A602-847153CC4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3695701"/>
            <a:ext cx="10862898" cy="23939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B1D84-A229-45B1-BD42-0DC0CE9F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8C9C-1ACB-4C84-A002-C7E0E45B937A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4EEF4-D461-49D7-8F24-8BFE2444B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4055A-7488-4646-9E88-692036EA2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018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1F74-ED26-4F8B-BF51-3533D8404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60"/>
            <a:ext cx="11264536" cy="16875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1D2D7-7F18-43E0-9B2E-3FCD83CC8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455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CBBB66-EB7D-4F8C-9C78-1D1C88846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016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A684E6-393D-4587-AA45-E6734FB4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F2A5-B297-4977-9E5B-4D3050E23689}" type="datetime1">
              <a:rPr lang="en-US" smtClean="0"/>
              <a:t>5/27/2024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1D8EE0-0333-4ABC-AE18-10DD5071C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52369-A8F0-4709-8372-B420A67DB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47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91592-4621-4D72-BC2D-F2C439F8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59"/>
            <a:ext cx="10870836" cy="16916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823F5-0A90-4666-BE88-2BE0D0A61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436473"/>
            <a:ext cx="5332026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EC6A7C-6260-463D-B3FD-71A07ACD0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552" y="3409051"/>
            <a:ext cx="5332026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F2AF8D-90ED-4512-9423-C91BF73A9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0162" y="2436473"/>
            <a:ext cx="5358285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838EA-E20D-4CC3-83C2-AFE0DE9F73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0162" y="3409051"/>
            <a:ext cx="5358285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603F8A-08E1-4160-9B7E-E0CA4BF8E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7434-4794-409A-9547-04789BA47588}" type="datetime1">
              <a:rPr lang="en-US" smtClean="0"/>
              <a:t>5/27/2024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8291AB-3C5C-4BE1-9E50-02F48933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596E64-CD6C-4CF7-8624-FA4AE9760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309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562B3-06A0-4F2F-96EC-A062DAE2F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C0095-49F0-4A83-AE8C-9D13E15C2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58635-357A-4E3D-B824-A5CEFDB8449C}" type="datetime1">
              <a:rPr lang="en-US" smtClean="0"/>
              <a:t>5/27/2024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24898-D4EA-497A-8FC8-43E0D021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821F6-2C08-450C-A18C-702D73842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15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FFE119-5FCA-4D9C-9C07-1B81A0BF3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6FF77-2719-4AD0-8740-0B90FF5D1EFB}" type="datetime1">
              <a:rPr lang="en-US" smtClean="0"/>
              <a:t>5/27/2024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2C5995-6284-4D7F-AB1C-CA8FE63A7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1E4B0D-9C21-48D0-9438-C4737068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3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90AF76DA-8F95-47D9-9EB6-B1EC93437387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1355B14-077B-4BA1-962D-6E97D93FFCCC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230B99F-AC6F-4973-A35E-16C87C38711D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58E41614-9483-47F8-A429-FB0D1C5AA89A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B5E91C-3C4F-40A2-BCC6-918D3BEDD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87234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0F113-1C61-4F74-BD5B-727668BBE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EB228-A180-4DF6-9D5B-2CF86B6B9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87234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913719-D65D-4BAE-97B7-FAE8F399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41C83-1089-48B9-8B65-293D4C236D35}" type="datetime1">
              <a:rPr lang="en-US" smtClean="0"/>
              <a:t>5/27/2024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7F5BB-DC3C-45D1-A0D2-05168FECA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44BA3-19DB-4072-9A2C-08C92361A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8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0A6909D-DC0B-4221-8140-21E981D896AF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3D581C2-F39E-4958-A3F3-BB65AB1C5E66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FD77040-27EF-4D2C-8D34-32337B0C8544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E1A26D20-69F8-4BBC-98C0-BEB470AB8284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7B6BC-4B2A-4001-9634-47473F827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11519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97D074-2CCB-4AB8-A7A0-7847D3C1EF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B94BD-D906-4213-9F31-1BE17A86F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11519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1B8431-70CB-4E9F-8A49-CDFF18554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FE45-CC1E-47DB-8B82-6CF0636FBDB8}" type="datetime1">
              <a:rPr lang="en-US" smtClean="0"/>
              <a:t>5/27/2024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2F293-170E-410E-88BF-187A63C5E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D93A2-588D-43B5-B6FA-0B7892E6E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29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8A33-CB96-4CB1-9941-753BD0824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3EB269-70DF-4510-A313-336226558E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EA3CC-B2DC-4E87-826C-B885A7E62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430B8-6059-41E5-A5DC-C07A76F5859A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37F52-A7C4-4E21-A12A-02546D47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6031F-5A79-48A7-8EDC-DDD9A9E4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48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188483-96C4-4E9C-AA6A-E70005461AEE}"/>
              </a:ext>
            </a:extLst>
          </p:cNvPr>
          <p:cNvSpPr/>
          <p:nvPr/>
        </p:nvSpPr>
        <p:spPr>
          <a:xfrm>
            <a:off x="9144000" y="0"/>
            <a:ext cx="3048000" cy="6854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4FCD54-7F0B-446E-9998-93E7BD7CE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534222" y="365125"/>
            <a:ext cx="223867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766238-BBF1-4672-BC09-746C6967E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552" y="365125"/>
            <a:ext cx="8374062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F32A5-B67B-45C1-B454-12E9FBE0C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D0CB7-D16E-4358-B7F4-EA4A24554592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91896-9441-4636-89D5-84E5932A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2811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37DFE-7F48-4EB0-83BC-A93F342D2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171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6A151-13BF-4305-A6DC-9DC7C9877195}"/>
              </a:ext>
            </a:extLst>
          </p:cNvPr>
          <p:cNvSpPr/>
          <p:nvPr/>
        </p:nvSpPr>
        <p:spPr>
          <a:xfrm>
            <a:off x="0" y="0"/>
            <a:ext cx="12192000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EE6AE3-3BCC-4B3B-AC4E-60F910144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10869248" cy="16875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B514A-E7EA-41A8-ADBA-85CA1DF6D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576513"/>
            <a:ext cx="10869248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CB0BD-D6E3-4B3D-BCBB-6FECA5D63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6221" y="63572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C8E16-3C03-4238-9C6F-B34F3D10F77E}" type="datetime1">
              <a:rPr lang="en-US" smtClean="0"/>
              <a:t>5/27/2024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147F7-B466-4892-BE27-876F947515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70162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B4FE0-65CC-4435-A6AF-150E52F35B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4983" y="6356350"/>
            <a:ext cx="12807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44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kepticalscience.com/print.php?g=263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onlinelibrary.wiley.com/doi/10.1002/andp.202200386" TargetMode="External"/><Relationship Id="rId2" Type="http://schemas.openxmlformats.org/officeDocument/2006/relationships/hyperlink" Target="https://arxiv.org/abs/2204.03279v4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100BE-5C85-4692-9E97-68002AF7D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a-GE" sz="4400" dirty="0"/>
              <a:t>თავისუფალი ვარდნის არაუნივერსალურობა</a:t>
            </a:r>
            <a:br>
              <a:rPr lang="ka-GE" sz="4400" dirty="0"/>
            </a:br>
            <a:r>
              <a:rPr lang="ka-GE" sz="4400" dirty="0"/>
              <a:t>კვანტურ თეორიაში </a:t>
            </a:r>
            <a:endParaRPr lang="en-US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174A1B-4AEA-4932-890E-36B0FA6BBA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dirty="0">
                <a:solidFill>
                  <a:schemeClr val="bg1"/>
                </a:solidFill>
              </a:rPr>
              <a:t>პაპუნა ნემსიწვერიძე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Content Placeholder 9">
            <a:extLst>
              <a:ext uri="{FF2B5EF4-FFF2-40B4-BE49-F238E27FC236}">
                <a16:creationId xmlns:a16="http://schemas.microsoft.com/office/drawing/2014/main" id="{098077D3-9EDF-4D2D-9D8A-3EAB9AA3C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64354" y="2319688"/>
            <a:ext cx="8498307" cy="4538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DAC049D-60E5-44EC-BDBA-14C62F396AD9}"/>
              </a:ext>
            </a:extLst>
          </p:cNvPr>
          <p:cNvSpPr txBox="1"/>
          <p:nvPr/>
        </p:nvSpPr>
        <p:spPr>
          <a:xfrm>
            <a:off x="3254140" y="6858000"/>
            <a:ext cx="75646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hlinkClick r:id="rId3" tooltip="https://skepticalscience.com/print.php?g=263"/>
              </a:rPr>
              <a:t>This Photo</a:t>
            </a:r>
            <a:r>
              <a:rPr lang="en-US" sz="900" dirty="0"/>
              <a:t> by Unknown Author is licensed under </a:t>
            </a:r>
            <a:r>
              <a:rPr lang="en-US" sz="900" dirty="0">
                <a:hlinkClick r:id="rId4" tooltip="https://creativecommons.org/licenses/by/3.0/"/>
              </a:rPr>
              <a:t>CC BY</a:t>
            </a:r>
            <a:endParaRPr lang="en-US" sz="9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3C1608-B3A4-4D1F-B49B-CFAF7428E965}"/>
              </a:ext>
            </a:extLst>
          </p:cNvPr>
          <p:cNvSpPr/>
          <p:nvPr/>
        </p:nvSpPr>
        <p:spPr>
          <a:xfrm>
            <a:off x="9747496" y="6176963"/>
            <a:ext cx="23791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dirty="0"/>
              <a:t>პაპუნა ნემსიწვერიძე</a:t>
            </a:r>
          </a:p>
          <a:p>
            <a:pPr algn="ctr"/>
            <a:r>
              <a:rPr lang="ka-GE" dirty="0"/>
              <a:t>26.05.24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896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17449-10E7-402F-8C4D-66B6DE179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688" y="-64929"/>
            <a:ext cx="10869248" cy="1687513"/>
          </a:xfrm>
        </p:spPr>
        <p:txBody>
          <a:bodyPr>
            <a:normAutofit fontScale="90000"/>
          </a:bodyPr>
          <a:lstStyle/>
          <a:p>
            <a:pPr algn="ctr"/>
            <a:r>
              <a:rPr lang="ka-GE" dirty="0"/>
              <a:t>სუსტი ექვივალენტობის პრინციპი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8C08ABED-8521-4D03-BC7B-DF48256FDA6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-2226280" y="3134863"/>
                <a:ext cx="10869248" cy="3600450"/>
              </a:xfrm>
            </p:spPr>
            <p:txBody>
              <a:bodyPr>
                <a:norm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6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60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6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6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6000" b="0" i="1" smtClean="0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b>
                                      <m:r>
                                        <a:rPr lang="en-US" sz="6000" b="0" i="1" smtClean="0">
                                          <a:latin typeface="Cambria Math" panose="02040503050406030204" pitchFamily="18" charset="0"/>
                                        </a:rPr>
                                        <m:t>𝑔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6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6000" b="0" i="1" smtClean="0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b>
                                      <m:r>
                                        <a:rPr lang="en-US" sz="6000" b="0" i="1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6000" b="0" i="1" smtClean="0">
                              <a:latin typeface="Cambria Math" panose="02040503050406030204" pitchFamily="18" charset="0"/>
                            </a:rPr>
                            <m:t>𝑐𝑙𝑎𝑠𝑠𝑖𝑐𝑎𝑙</m:t>
                          </m:r>
                        </m:sub>
                      </m:sSub>
                      <m:r>
                        <a:rPr lang="en-US" sz="6000" b="0" i="1" smtClean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6000" b="0" dirty="0"/>
              </a:p>
              <a:p>
                <a:pPr algn="ctr"/>
                <a:endParaRPr lang="en-GB" sz="4800" dirty="0"/>
              </a:p>
              <a:p>
                <a:pPr algn="ctr"/>
                <a:endParaRPr lang="en-US" sz="48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8C08ABED-8521-4D03-BC7B-DF48256FDA6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-2226280" y="3134863"/>
                <a:ext cx="10869248" cy="3600450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6C6E114-F067-447C-8417-A0A03475EDE4}"/>
                  </a:ext>
                </a:extLst>
              </p:cNvPr>
              <p:cNvSpPr txBox="1"/>
              <p:nvPr/>
            </p:nvSpPr>
            <p:spPr>
              <a:xfrm>
                <a:off x="7789177" y="3007453"/>
                <a:ext cx="4026017" cy="66569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ka-GE" sz="4000" dirty="0"/>
                  <a:t> -</a:t>
                </a:r>
                <a:r>
                  <a:rPr lang="ka-GE" sz="2400" dirty="0"/>
                  <a:t>გრავიტაციული მასა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6C6E114-F067-447C-8417-A0A03475ED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9177" y="3007453"/>
                <a:ext cx="4026017" cy="665695"/>
              </a:xfrm>
              <a:prstGeom prst="rect">
                <a:avLst/>
              </a:prstGeom>
              <a:blipFill>
                <a:blip r:embed="rId3"/>
                <a:stretch>
                  <a:fillRect t="-22727" b="-3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0C1E5C9-1F25-4E21-8E5D-AE7F531C7B95}"/>
                  </a:ext>
                </a:extLst>
              </p:cNvPr>
              <p:cNvSpPr txBox="1"/>
              <p:nvPr/>
            </p:nvSpPr>
            <p:spPr>
              <a:xfrm>
                <a:off x="7789177" y="5091764"/>
                <a:ext cx="4026017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4000" dirty="0"/>
                  <a:t>-</a:t>
                </a:r>
                <a:r>
                  <a:rPr lang="ka-GE" sz="2400" dirty="0"/>
                  <a:t>ინერციული მასა</a:t>
                </a:r>
                <a:endParaRPr lang="en-US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0C1E5C9-1F25-4E21-8E5D-AE7F531C7B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9177" y="5091764"/>
                <a:ext cx="4026017" cy="707886"/>
              </a:xfrm>
              <a:prstGeom prst="rect">
                <a:avLst/>
              </a:prstGeom>
              <a:blipFill>
                <a:blip r:embed="rId4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1767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9E505-9A36-4DC7-BEA7-95D15A19B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61"/>
            <a:ext cx="11264536" cy="1309036"/>
          </a:xfrm>
        </p:spPr>
        <p:txBody>
          <a:bodyPr>
            <a:normAutofit/>
          </a:bodyPr>
          <a:lstStyle/>
          <a:p>
            <a:pPr algn="ctr"/>
            <a:r>
              <a:rPr lang="ka-GE" dirty="0"/>
              <a:t>გრავიტაცია</a:t>
            </a:r>
            <a:endParaRPr lang="en-US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68A10E0-319A-4FAB-BF73-4D00BFD0730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294" y="2569412"/>
            <a:ext cx="5056021" cy="4093495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7E69772-9615-497D-8B45-91BD5279F82C}"/>
              </a:ext>
            </a:extLst>
          </p:cNvPr>
          <p:cNvSpPr txBox="1"/>
          <p:nvPr/>
        </p:nvSpPr>
        <p:spPr>
          <a:xfrm>
            <a:off x="9559700" y="2782669"/>
            <a:ext cx="1270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2"/>
                </a:solidFill>
              </a:rPr>
              <a:t>General</a:t>
            </a:r>
          </a:p>
          <a:p>
            <a:pPr algn="ctr"/>
            <a:r>
              <a:rPr lang="en-US" dirty="0">
                <a:solidFill>
                  <a:schemeClr val="bg2"/>
                </a:solidFill>
              </a:rPr>
              <a:t>relativity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75BF9EC-0C7E-42FB-B31F-C91FB41B47D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93" y="2569412"/>
            <a:ext cx="5056021" cy="4093495"/>
          </a:xfrm>
        </p:spPr>
      </p:pic>
    </p:spTree>
    <p:extLst>
      <p:ext uri="{BB962C8B-B14F-4D97-AF65-F5344CB8AC3E}">
        <p14:creationId xmlns:p14="http://schemas.microsoft.com/office/powerpoint/2010/main" val="412500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2794682-4275-4271-AE5A-6BB539E55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6"/>
            <a:ext cx="10869248" cy="1367422"/>
          </a:xfrm>
        </p:spPr>
        <p:txBody>
          <a:bodyPr/>
          <a:lstStyle/>
          <a:p>
            <a:pPr algn="ctr"/>
            <a:r>
              <a:rPr lang="ka-GE" dirty="0"/>
              <a:t>ფარდობითობის ზოგადი თეორია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7B411F34-E255-4DE9-8128-CC36D0A73C0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37936" y="2197768"/>
                <a:ext cx="10615863" cy="4443663"/>
              </a:xfrm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sz="4000" i="0" dirty="0"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en-US" sz="4000" i="1" dirty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sz="4000" i="1" dirty="0">
                          <a:latin typeface="Cambria Math" panose="02040503050406030204" pitchFamily="18" charset="0"/>
                        </a:rPr>
                        <m:t>𝐺</m:t>
                      </m:r>
                      <m:sSub>
                        <m:sSubPr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ka-GE" sz="4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4000" i="0" dirty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en-US" sz="4000" i="0" dirty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i="0" dirty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000" i="0" dirty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4000" i="1" dirty="0">
                          <a:latin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ka-GE" sz="40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US" sz="4000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ka-GE" sz="4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4000" dirty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𝜆</m:t>
                        </m:r>
                      </m:sub>
                    </m:sSub>
                    <m:sSubSup>
                      <m:sSubSupPr>
                        <m:ctrlPr>
                          <a:rPr lang="ka-GE" sz="40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𝛤</m:t>
                        </m:r>
                      </m:e>
                      <m:sub>
                        <m:sSub>
                          <m:sSubPr>
                            <m:ctrlPr>
                              <a:rPr lang="ka-GE" sz="4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4000" i="1" dirty="0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ka-GE" sz="4000" i="1" dirty="0">
                                <a:latin typeface="Cambria Math" panose="02040503050406030204" pitchFamily="18" charset="0"/>
                              </a:rPr>
                              <m:t>𝜈</m:t>
                            </m:r>
                          </m:sub>
                        </m:sSub>
                      </m:sub>
                      <m:sup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𝜆</m:t>
                        </m:r>
                      </m:sup>
                    </m:sSubSup>
                    <m:r>
                      <a:rPr lang="ka-GE" sz="4000" i="0" dirty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ka-GE" sz="40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4000" dirty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ka-GE" sz="4000" i="1" dirty="0" smtClean="0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</m:sSub>
                    <m:sSubSup>
                      <m:sSubSupPr>
                        <m:ctrlPr>
                          <a:rPr lang="ka-GE" sz="40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𝛤</m:t>
                        </m:r>
                      </m:e>
                      <m:sub>
                        <m:sSub>
                          <m:sSubPr>
                            <m:ctrlPr>
                              <a:rPr lang="ka-GE" sz="4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4000" i="1" dirty="0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ka-GE" sz="4000" i="1" dirty="0" smtClean="0">
                                <a:latin typeface="Cambria Math" panose="02040503050406030204" pitchFamily="18" charset="0"/>
                              </a:rPr>
                              <m:t>𝜆</m:t>
                            </m:r>
                          </m:sub>
                        </m:sSub>
                      </m:sub>
                      <m:sup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𝜆</m:t>
                        </m:r>
                      </m:sup>
                    </m:sSubSup>
                    <m:r>
                      <a:rPr lang="en-US" sz="4000" b="0" i="1" dirty="0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ka-GE" sz="40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𝛤</m:t>
                        </m:r>
                      </m:e>
                      <m:sub>
                        <m:sSub>
                          <m:sSubPr>
                            <m:ctrlPr>
                              <a:rPr lang="ka-GE" sz="4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4000" i="1" dirty="0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ka-GE" sz="4000" i="1" dirty="0">
                                <a:latin typeface="Cambria Math" panose="02040503050406030204" pitchFamily="18" charset="0"/>
                              </a:rPr>
                              <m:t>𝜈</m:t>
                            </m:r>
                          </m:sub>
                        </m:sSub>
                      </m:sub>
                      <m:sup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𝜆</m:t>
                        </m:r>
                      </m:sup>
                    </m:sSubSup>
                    <m:sSubSup>
                      <m:sSubSupPr>
                        <m:ctrlPr>
                          <a:rPr lang="ka-GE" sz="40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𝛤</m:t>
                        </m:r>
                      </m:e>
                      <m:sub>
                        <m:sSub>
                          <m:sSubPr>
                            <m:ctrlPr>
                              <a:rPr lang="ka-GE" sz="4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4000" i="1" dirty="0" smtClean="0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ka-GE" sz="4000" i="1" dirty="0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sub>
                        </m:sSub>
                      </m:sub>
                      <m:sup>
                        <m:r>
                          <a:rPr lang="ka-GE" sz="4000" i="1" dirty="0" smtClean="0">
                            <a:latin typeface="Cambria Math" panose="02040503050406030204" pitchFamily="18" charset="0"/>
                          </a:rPr>
                          <m:t>𝛿</m:t>
                        </m:r>
                      </m:sup>
                    </m:sSubSup>
                  </m:oMath>
                </a14:m>
                <a:r>
                  <a:rPr lang="en-US" sz="4000" dirty="0"/>
                  <a:t>-</a:t>
                </a:r>
                <a:r>
                  <a:rPr lang="ka-GE" sz="400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ka-GE" sz="40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𝛤</m:t>
                        </m:r>
                      </m:e>
                      <m:sub>
                        <m:sSub>
                          <m:sSubPr>
                            <m:ctrlPr>
                              <a:rPr lang="ka-GE" sz="4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4000" i="1" dirty="0">
                                <a:latin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ka-GE" sz="4000" i="1" dirty="0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sub>
                        </m:sSub>
                      </m:sub>
                      <m:sup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𝜆</m:t>
                        </m:r>
                      </m:sup>
                    </m:sSubSup>
                    <m:sSubSup>
                      <m:sSubSupPr>
                        <m:ctrlPr>
                          <a:rPr lang="ka-GE" sz="400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𝛤</m:t>
                        </m:r>
                      </m:e>
                      <m:sub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𝜈𝜆</m:t>
                        </m:r>
                      </m:sub>
                      <m:sup>
                        <m:r>
                          <a:rPr lang="ka-GE" sz="4000" i="1" dirty="0">
                            <a:latin typeface="Cambria Math" panose="02040503050406030204" pitchFamily="18" charset="0"/>
                          </a:rPr>
                          <m:t>𝛿</m:t>
                        </m:r>
                      </m:sup>
                    </m:sSubSup>
                    <m:r>
                      <a:rPr lang="en-US" sz="4000" b="0" i="1" dirty="0" smtClean="0">
                        <a:latin typeface="Cambria Math" panose="02040503050406030204" pitchFamily="18" charset="0"/>
                      </a:rPr>
                      <m:t>,      </m:t>
                    </m:r>
                    <m:r>
                      <a:rPr lang="en-US" sz="4000" i="1" dirty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4000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𝜇𝜈</m:t>
                        </m:r>
                      </m:sup>
                    </m:sSup>
                    <m:sSub>
                      <m:sSubPr>
                        <m:ctrlPr>
                          <a:rPr lang="en-US" sz="40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sz="4000" i="1" dirty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</m:oMath>
                </a14:m>
                <a:endParaRPr lang="en-US" sz="4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𝛼𝛽</m:t>
                          </m:r>
                        </m:sub>
                        <m:sup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r>
                        <a:rPr lang="en-US" sz="4000" i="0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i="0" dirty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4000" i="0" dirty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p>
                          <m:r>
                            <a:rPr lang="en-US" sz="4000" i="1" dirty="0">
                              <a:latin typeface="Cambria Math" panose="02040503050406030204" pitchFamily="18" charset="0"/>
                            </a:rPr>
                            <m:t>𝜇𝜆</m:t>
                          </m:r>
                        </m:sup>
                      </m:sSup>
                      <m:d>
                        <m:dPr>
                          <m:begChr m:val="{"/>
                          <m:endChr m:val=""/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i="1" dirty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40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dirty="0">
                                        <a:latin typeface="Cambria Math" panose="02040503050406030204" pitchFamily="18" charset="0"/>
                                      </a:rPr>
                                      <m:t>𝜕</m:t>
                                    </m:r>
                                  </m:e>
                                  <m:sub>
                                    <m:r>
                                      <a:rPr lang="en-US" sz="4000" i="1" dirty="0">
                                        <a:latin typeface="Cambria Math" panose="02040503050406030204" pitchFamily="18" charset="0"/>
                                      </a:rPr>
                                      <m:t>𝛽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40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i="1" dirty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US" sz="4000" i="1" dirty="0">
                                        <a:latin typeface="Cambria Math" panose="02040503050406030204" pitchFamily="18" charset="0"/>
                                      </a:rPr>
                                      <m:t>𝜆𝛼</m:t>
                                    </m:r>
                                  </m:sub>
                                </m:sSub>
                                <m:r>
                                  <a:rPr lang="en-US" sz="4000" i="0" dirty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e>
                            </m:mr>
                          </m:m>
                        </m:e>
                      </m:d>
                      <m:m>
                        <m:mPr>
                          <m:plcHide m:val="on"/>
                          <m:mcs>
                            <m:mc>
                              <m:mcPr>
                                <m:count m:val="1"/>
                                <m:mcJc m:val="center"/>
                              </m:mcPr>
                            </m:mc>
                          </m:mcs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>
                            <m:sSub>
                              <m:sSubPr>
                                <m:ctrlP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000" dirty="0"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a:rPr lang="en-US" sz="4000" i="1" dirty="0" smtClean="0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  <m:r>
                                  <a:rPr lang="en-US" sz="4000" i="1" dirty="0" smtClean="0">
                                    <a:latin typeface="Cambria Math" panose="02040503050406030204" pitchFamily="18" charset="0"/>
                                  </a:rPr>
                                  <m:t>𝛽</m:t>
                                </m:r>
                              </m:sub>
                            </m:sSub>
                            <m:r>
                              <a:rPr lang="en-US" sz="4000" b="0" i="0" dirty="0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</m:e>
                        </m:mr>
                      </m:m>
                      <m:m>
                        <m:mPr>
                          <m:plcHide m:val="on"/>
                          <m:mcs>
                            <m:mc>
                              <m:mcPr>
                                <m:count m:val="1"/>
                                <m:mcJc m:val="center"/>
                              </m:mcPr>
                            </m:mc>
                          </m:mcs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>
                            <m:sSub>
                              <m:sSubPr>
                                <m:ctrlP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000" dirty="0"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a:rPr lang="en-US" sz="4000" i="1" dirty="0" smtClean="0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US" sz="4000" i="1" dirty="0" smtClean="0">
                                    <a:latin typeface="Cambria Math" panose="02040503050406030204" pitchFamily="18" charset="0"/>
                                  </a:rPr>
                                  <m:t>𝛽</m:t>
                                </m:r>
                                <m:r>
                                  <a:rPr lang="en-US" sz="4000" i="1" dirty="0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sub>
                            </m:sSub>
                            <m:r>
                              <a:rPr lang="en-US" sz="4000" b="0" i="1" dirty="0" smtClean="0">
                                <a:latin typeface="Cambria Math" panose="02040503050406030204" pitchFamily="18" charset="0"/>
                              </a:rPr>
                              <m:t>}</m:t>
                            </m:r>
                          </m:e>
                        </m:mr>
                      </m:m>
                      <m:m>
                        <m:mPr>
                          <m:plcHide m:val="on"/>
                          <m:mcs>
                            <m:mc>
                              <m:mcPr>
                                <m:count m:val="1"/>
                                <m:mcJc m:val="center"/>
                              </m:mcPr>
                            </m:mc>
                          </m:mcs>
                          <m:ctrlPr>
                            <a:rPr lang="en-US" sz="4000" i="1" dirty="0"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/>
                        </m:mr>
                      </m:m>
                    </m:oMath>
                  </m:oMathPara>
                </a14:m>
                <a:endParaRPr lang="en-US" sz="4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dirty="0" smtClean="0">
                          <a:latin typeface="Cambria Math" panose="02040503050406030204" pitchFamily="18" charset="0"/>
                        </a:rPr>
                        <m:t>ⅆ</m:t>
                      </m:r>
                      <m:sSup>
                        <m:sSup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400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000" i="0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4000" i="1" dirty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p>
                      <m:r>
                        <a:rPr lang="en-US" sz="4000" i="0" dirty="0" smtClean="0">
                          <a:latin typeface="Cambria Math" panose="02040503050406030204" pitchFamily="18" charset="0"/>
                        </a:rPr>
                        <m:t>ⅆ</m:t>
                      </m:r>
                      <m:sSup>
                        <m:sSupPr>
                          <m:ctrlPr>
                            <a:rPr lang="en-US" sz="40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4000" i="1" dirty="0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p>
                      </m:sSup>
                    </m:oMath>
                  </m:oMathPara>
                </a14:m>
                <a:endParaRPr lang="en-US" sz="4000" dirty="0"/>
              </a:p>
              <a:p>
                <a:endParaRPr lang="en-US" sz="4000" dirty="0"/>
              </a:p>
              <a:p>
                <a:endParaRPr lang="en-US" sz="4000" dirty="0"/>
              </a:p>
              <a:p>
                <a:endParaRPr lang="ka-GE" sz="40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7B411F34-E255-4DE9-8128-CC36D0A73C0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7936" y="2197768"/>
                <a:ext cx="10615863" cy="444366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4818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ED90D-DC62-431D-B875-3A93747DD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07373"/>
            <a:ext cx="10869248" cy="1687513"/>
          </a:xfrm>
        </p:spPr>
        <p:txBody>
          <a:bodyPr>
            <a:normAutofit fontScale="90000"/>
          </a:bodyPr>
          <a:lstStyle/>
          <a:p>
            <a:pPr algn="ctr"/>
            <a:r>
              <a:rPr lang="ka-GE" dirty="0"/>
              <a:t>კლასიკური ნაწილაკის თავისუფალი ვარდნა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C7E7DAB-D92E-47B8-9B19-87644859B97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63629" y="2483319"/>
                <a:ext cx="11810197" cy="4177364"/>
              </a:xfrm>
            </p:spPr>
            <p:txBody>
              <a:bodyPr>
                <a:normAutofit fontScale="85000" lnSpcReduction="10000"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19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9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1900" i="1"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p>
                  </m:oMath>
                </a14:m>
                <a:r>
                  <a:rPr lang="en-US" sz="1900" dirty="0"/>
                  <a:t>-</a:t>
                </a:r>
                <a:r>
                  <a:rPr lang="ka-GE" sz="1900" dirty="0"/>
                  <a:t>ლოკალურად ინერციული კოორდინატი</a:t>
                </a:r>
                <a:r>
                  <a:rPr lang="en-US" sz="1900" dirty="0"/>
                  <a:t>(S),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sz="19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190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ka-GE" sz="19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p>
                    </m:sSup>
                  </m:oMath>
                </a14:m>
                <a:r>
                  <a:rPr lang="en-US" sz="1900" dirty="0"/>
                  <a:t>-</a:t>
                </a:r>
                <a:r>
                  <a:rPr lang="ka-GE" sz="1900" dirty="0"/>
                  <a:t>დედამიწის ათვლის სისტემასთან დაკავშიებული</a:t>
                </a:r>
                <a:r>
                  <a:rPr lang="en-US" sz="1900" dirty="0"/>
                  <a:t> </a:t>
                </a:r>
                <a:r>
                  <a:rPr lang="ka-GE" sz="1900" dirty="0"/>
                  <a:t>კოორდინატი</a:t>
                </a:r>
                <a:r>
                  <a:rPr lang="en-US" sz="1900" dirty="0"/>
                  <a:t>(</a:t>
                </a:r>
                <a:r>
                  <a:rPr lang="en-US" sz="1900" dirty="0">
                    <a:solidFill>
                      <a:srgbClr val="FF0000"/>
                    </a:solidFill>
                  </a:rPr>
                  <a:t>S’</a:t>
                </a:r>
                <a:r>
                  <a:rPr lang="en-US" sz="1900" dirty="0"/>
                  <a:t>)</a:t>
                </a:r>
                <a:endParaRPr lang="ka-GE" sz="19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600">
                          <a:latin typeface="Cambria Math" panose="02040503050406030204" pitchFamily="18" charset="0"/>
                        </a:rPr>
                        <m:t>ⅆ</m:t>
                      </m:r>
                      <m:sSup>
                        <m:sSup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US" sz="46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60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</m:sSub>
                      <m:r>
                        <a:rPr lang="en-US" sz="4600" i="1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r>
                        <a:rPr lang="en-US" sz="4600">
                          <a:latin typeface="Cambria Math" panose="02040503050406030204" pitchFamily="18" charset="0"/>
                        </a:rPr>
                        <m:t>ⅆ</m:t>
                      </m:r>
                      <m:sSup>
                        <m:sSup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sz="4600"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</m:sSub>
                      <m:r>
                        <a:rPr lang="en-US" sz="4600" i="1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r>
                        <a:rPr lang="en-US" sz="4600">
                          <a:latin typeface="Cambria Math" panose="02040503050406030204" pitchFamily="18" charset="0"/>
                        </a:rPr>
                        <m:t>ⅆ</m:t>
                      </m:r>
                      <m:sSup>
                        <m:sSupPr>
                          <m:ctrlPr>
                            <a:rPr lang="en-US" sz="4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46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n-US" sz="4600" dirty="0"/>
              </a:p>
              <a:p>
                <a:pPr algn="ctr"/>
                <a:r>
                  <a:rPr lang="en-US" dirty="0"/>
                  <a:t>G.R:</a:t>
                </a:r>
                <a:r>
                  <a:rPr lang="ka-GE" dirty="0"/>
                  <a:t>ბუნების კანონები არის იგივე ყველა ათვლის სისტემაში: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r>
                        <a:rPr lang="en-US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</a:rPr>
                            <m:t>𝛼</m:t>
                          </m:r>
                        </m:sup>
                      </m:sSup>
                    </m:oMath>
                  </m:oMathPara>
                </a14:m>
                <a:endParaRPr lang="ka-GE" sz="2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60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p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  <m:r>
                        <a:rPr lang="en-US" sz="3600" i="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  <m:r>
                        <a:rPr lang="en-US" sz="3600" i="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i="0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600" i="0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Sup>
                        <m:sSubSupPr>
                          <m:ctrlP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bSup>
                      <m:sSup>
                        <m:sSupPr>
                          <m:ctrlP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6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ka-GE" sz="3600" dirty="0">
                  <a:solidFill>
                    <a:srgbClr val="FF0000"/>
                  </a:solidFill>
                </a:endParaRPr>
              </a:p>
              <a:p>
                <a:pPr algn="ctr"/>
                <a:r>
                  <a:rPr lang="ka-GE" dirty="0"/>
                  <a:t>გამოვთვალოთ ყველა არანულოვანი </a:t>
                </a:r>
                <a14:m>
                  <m:oMath xmlns:m="http://schemas.openxmlformats.org/officeDocument/2006/math">
                    <m:r>
                      <a:rPr lang="ka-GE" i="1" dirty="0" smtClean="0">
                        <a:latin typeface="Cambria Math" panose="02040503050406030204" pitchFamily="18" charset="0"/>
                      </a:rPr>
                      <m:t>𝛤</m:t>
                    </m:r>
                    <m:r>
                      <a:rPr lang="ka-GE" b="0" i="1" dirty="0" smtClean="0">
                        <a:latin typeface="Cambria Math" panose="02040503050406030204" pitchFamily="18" charset="0"/>
                      </a:rPr>
                      <m:t>−ქრისტოფელის სიმბოლოს  მნიშვნელობა, </m:t>
                    </m:r>
                  </m:oMath>
                </a14:m>
                <a:endParaRPr lang="ka-GE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0" i="1" dirty="0" smtClean="0">
                          <a:latin typeface="Cambria Math" panose="02040503050406030204" pitchFamily="18" charset="0"/>
                        </a:rPr>
                        <m:t>ვუშვებთ, რომ დედამიწის გრავიტაციული ველი აღიწერება შვარცშილდის მეტრიკით</m:t>
                      </m:r>
                    </m:oMath>
                  </m:oMathPara>
                </a14:m>
                <a:endParaRPr lang="ka-GE" dirty="0"/>
              </a:p>
              <a:p>
                <a:pPr algn="ctr"/>
                <a:endParaRPr lang="en-US" sz="36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C7E7DAB-D92E-47B8-9B19-87644859B9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3629" y="2483319"/>
                <a:ext cx="11810197" cy="4177364"/>
              </a:xfrm>
              <a:blipFill>
                <a:blip r:embed="rId2"/>
                <a:stretch>
                  <a:fillRect t="-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6176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2886F58-439E-44B7-8EE4-6A1613CD4414}"/>
                  </a:ext>
                </a:extLst>
              </p:cNvPr>
              <p:cNvSpPr txBox="1"/>
              <p:nvPr/>
            </p:nvSpPr>
            <p:spPr>
              <a:xfrm rot="10800000" flipH="1" flipV="1">
                <a:off x="-936058" y="499660"/>
                <a:ext cx="6018197" cy="9570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sup>
                      </m:sSubSup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⊕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2886F58-439E-44B7-8EE4-6A1613CD44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 flipH="1" flipV="1">
                <a:off x="-936058" y="499660"/>
                <a:ext cx="6018197" cy="95705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57AF1E7D-6BC8-4676-B628-D6E59393300D}"/>
                  </a:ext>
                </a:extLst>
              </p:cNvPr>
              <p:cNvSpPr/>
              <p:nvPr/>
            </p:nvSpPr>
            <p:spPr>
              <a:xfrm>
                <a:off x="8174490" y="414046"/>
                <a:ext cx="3794629" cy="957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ka-GE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bSup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ka-GE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⊕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ka-GE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57AF1E7D-6BC8-4676-B628-D6E59393300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4490" y="414046"/>
                <a:ext cx="3794629" cy="95705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7269690-CEE3-4CC8-AC02-104297A17A43}"/>
                  </a:ext>
                </a:extLst>
              </p:cNvPr>
              <p:cNvSpPr/>
              <p:nvPr/>
            </p:nvSpPr>
            <p:spPr>
              <a:xfrm>
                <a:off x="4194838" y="499661"/>
                <a:ext cx="3802323" cy="957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ka-GE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ka-GE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⊕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ka-GE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7269690-CEE3-4CC8-AC02-104297A17A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4838" y="499661"/>
                <a:ext cx="3802323" cy="95705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0B6B333-1267-4A69-A4F4-8A280F9DE900}"/>
                  </a:ext>
                </a:extLst>
              </p:cNvPr>
              <p:cNvSpPr/>
              <p:nvPr/>
            </p:nvSpPr>
            <p:spPr>
              <a:xfrm>
                <a:off x="2186082" y="1945814"/>
                <a:ext cx="7492307" cy="8304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ka-GE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bSup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⊕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800" i="0" dirty="0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800" i="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i="0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800" i="0" dirty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800" i="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i="0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800" i="0" dirty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800" i="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800" i="0" dirty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800" i="0" dirty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800" i="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A0B6B333-1267-4A69-A4F4-8A280F9DE9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082" y="1945814"/>
                <a:ext cx="7492307" cy="8304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6AC0F2B4-97B3-45F9-834A-14ACC5BBF6AB}"/>
                  </a:ext>
                </a:extLst>
              </p:cNvPr>
              <p:cNvSpPr/>
              <p:nvPr/>
            </p:nvSpPr>
            <p:spPr>
              <a:xfrm>
                <a:off x="920030" y="3238274"/>
                <a:ext cx="10357964" cy="7618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a-GE" sz="2800" dirty="0"/>
                  <a:t>სადაც-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⊕</m:t>
                        </m:r>
                      </m:sub>
                    </m:sSub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9.81</m:t>
                    </m:r>
                    <m:f>
                      <m:fPr>
                        <m:type m:val="skw"/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ka-GE" sz="2800" dirty="0"/>
                  <a:t> თავისუფალი ვარდნის აჩქარება</a:t>
                </a:r>
                <a:r>
                  <a:rPr lang="en-US" sz="2800" dirty="0"/>
                  <a:t>.</a:t>
                </a:r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6AC0F2B4-97B3-45F9-834A-14ACC5BBF6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030" y="3238274"/>
                <a:ext cx="10357964" cy="761875"/>
              </a:xfrm>
              <a:prstGeom prst="rect">
                <a:avLst/>
              </a:prstGeom>
              <a:blipFill>
                <a:blip r:embed="rId6"/>
                <a:stretch>
                  <a:fillRect l="-1236" b="-112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5FCCF171-9605-4D9C-A4E8-97CD8BAEBCFB}"/>
              </a:ext>
            </a:extLst>
          </p:cNvPr>
          <p:cNvSpPr txBox="1"/>
          <p:nvPr/>
        </p:nvSpPr>
        <p:spPr>
          <a:xfrm>
            <a:off x="1076597" y="4108463"/>
            <a:ext cx="9317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/>
              <a:t>მოძრაობის განტოლებები: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E716CF9-853D-4D03-A6E3-1D586053588F}"/>
                  </a:ext>
                </a:extLst>
              </p:cNvPr>
              <p:cNvSpPr txBox="1"/>
              <p:nvPr/>
            </p:nvSpPr>
            <p:spPr>
              <a:xfrm>
                <a:off x="1234849" y="4599843"/>
                <a:ext cx="102452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S-</a:t>
                </a:r>
                <a:r>
                  <a:rPr lang="ka-GE" sz="2800" dirty="0"/>
                  <a:t>ში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p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</m:d>
                    <m:r>
                      <a:rPr lang="en-US" sz="28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𝜏</m:t>
                    </m:r>
                    <m:sSubSup>
                      <m:sSub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  <m:sup>
                        <m:r>
                          <a:rPr lang="en-US" sz="2800" i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E716CF9-853D-4D03-A6E3-1D58605358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849" y="4599843"/>
                <a:ext cx="10245275" cy="523220"/>
              </a:xfrm>
              <a:prstGeom prst="rect">
                <a:avLst/>
              </a:prstGeom>
              <a:blipFill>
                <a:blip r:embed="rId7"/>
                <a:stretch>
                  <a:fillRect l="-1250" t="-14118" b="-3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2F004D7-048B-4F00-9222-88458F942DF7}"/>
                  </a:ext>
                </a:extLst>
              </p:cNvPr>
              <p:cNvSpPr txBox="1"/>
              <p:nvPr/>
            </p:nvSpPr>
            <p:spPr>
              <a:xfrm>
                <a:off x="1234849" y="5431352"/>
                <a:ext cx="7528388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FF0000"/>
                    </a:solidFill>
                  </a:rPr>
                  <a:t>S’-</a:t>
                </a:r>
                <a:r>
                  <a:rPr lang="ka-GE" sz="2800" dirty="0">
                    <a:solidFill>
                      <a:srgbClr val="FF0000"/>
                    </a:solidFill>
                  </a:rPr>
                  <a:t>ში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p>
                    <m:d>
                      <m:dPr>
                        <m:ctrlP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</m:d>
                    <m:r>
                      <a:rPr lang="en-US" sz="2800" i="0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sz="28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sz="28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𝜏</m:t>
                    </m:r>
                    <m:sSubSup>
                      <m:sSubSupPr>
                        <m:ctrlP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  <m:sup>
                        <m:r>
                          <a:rPr lang="en-US" sz="2800" i="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sz="2800" i="0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sub>
                    </m:sSub>
                    <m:r>
                      <a:rPr lang="en-US" sz="28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𝜏</m:t>
                    </m:r>
                    <m:sSubSup>
                      <m:sSubSupPr>
                        <m:ctrlP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sz="28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  <m:sup>
                        <m:r>
                          <a:rPr lang="en-US" sz="2800" i="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bSup>
                  </m:oMath>
                </a14:m>
                <a:endParaRPr 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2F004D7-048B-4F00-9222-88458F942D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849" y="5431352"/>
                <a:ext cx="7528388" cy="700705"/>
              </a:xfrm>
              <a:prstGeom prst="rect">
                <a:avLst/>
              </a:prstGeom>
              <a:blipFill>
                <a:blip r:embed="rId8"/>
                <a:stretch>
                  <a:fillRect l="-1700" b="-13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5256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17C808-A8A2-4571-90CD-55AA9CCF6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a-GE" dirty="0"/>
              <a:t>კვანტური ნაწილაკის თავისუფალი ვარდნა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B16D25F-357D-43C5-A202-B477D7BB8E77}"/>
                  </a:ext>
                </a:extLst>
              </p:cNvPr>
              <p:cNvSpPr txBox="1"/>
              <p:nvPr/>
            </p:nvSpPr>
            <p:spPr>
              <a:xfrm>
                <a:off x="778843" y="3044210"/>
                <a:ext cx="9530614" cy="144328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sub>
                      </m:sSub>
                      <m:r>
                        <a:rPr lang="en-US" sz="32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2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𝜋</m:t>
                                  </m:r>
                                  <m:r>
                                    <a:rPr lang="en-US" sz="3200" i="0">
                                      <a:latin typeface="Cambria Math" panose="02040503050406030204" pitchFamily="18" charset="0"/>
                                    </a:rPr>
                                    <m:t>ℏ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nary>
                        <m:naryPr>
                          <m:grow m:val="on"/>
                          <m:subHide m:val="on"/>
                          <m:supHide m:val="on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i="0">
                                      <a:latin typeface="Cambria Math" panose="02040503050406030204" pitchFamily="18" charset="0"/>
                                    </a:rPr>
                                    <m:t>ⅆ</m:t>
                                  </m:r>
                                </m:e>
                                <m:sup>
                                  <m:r>
                                    <a:rPr lang="en-US" sz="3200" i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acc>
                                <m:accPr>
                                  <m:chr m:val="⃗"/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acc>
                                    <m:accPr>
                                      <m:chr m:val="⃗"/>
                                      <m:ctrlP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</m:e>
                                  </m:acc>
                                </m:sub>
                              </m:sSub>
                            </m:den>
                          </m:f>
                        </m:e>
                      </m:nary>
                      <m:sSub>
                        <m:sSub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acc>
                            <m:accPr>
                              <m:chr m:val="⃗"/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sub>
                      </m:sSub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acc>
                        </m:e>
                      </m:d>
                      <m:sSup>
                        <m:sSupPr>
                          <m:ctrlPr>
                            <a:rPr lang="en-US" sz="32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dirty="0">
                              <a:latin typeface="Cambria Math" panose="02040503050406030204" pitchFamily="18" charset="0"/>
                            </a:rPr>
                            <m:t>ⅇ</m:t>
                          </m:r>
                        </m:e>
                        <m:sup>
                          <m:d>
                            <m:dPr>
                              <m:ctrlPr>
                                <a:rPr lang="en-US" sz="3200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0" dirty="0">
                                  <a:latin typeface="Cambria Math" panose="02040503050406030204" pitchFamily="18" charset="0"/>
                                </a:rPr>
                                <m:t>−ⅈ</m:t>
                              </m:r>
                              <m:f>
                                <m:fPr>
                                  <m:ctrlPr>
                                    <a:rPr lang="en-US" sz="32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i="1" dirty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3200" i="0" dirty="0">
                                      <a:latin typeface="Cambria Math" panose="02040503050406030204" pitchFamily="18" charset="0"/>
                                    </a:rPr>
                                    <m:t>⋅</m:t>
                                  </m:r>
                                  <m:r>
                                    <a:rPr lang="en-US" sz="3200" i="1" dirty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num>
                                <m:den>
                                  <m:r>
                                    <a:rPr lang="en-US" sz="3200" i="0" dirty="0">
                                      <a:latin typeface="Cambria Math" panose="02040503050406030204" pitchFamily="18" charset="0"/>
                                    </a:rPr>
                                    <m:t>ℏ</m:t>
                                  </m:r>
                                </m:den>
                              </m:f>
                            </m:e>
                          </m:d>
                        </m:sup>
                      </m:sSup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B16D25F-357D-43C5-A202-B477D7BB8E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8843" y="3044210"/>
                <a:ext cx="9530614" cy="144328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EEF3193-7AD9-40F5-915E-1E66BA2B03BD}"/>
                  </a:ext>
                </a:extLst>
              </p:cNvPr>
              <p:cNvSpPr txBox="1"/>
              <p:nvPr/>
            </p:nvSpPr>
            <p:spPr>
              <a:xfrm>
                <a:off x="369049" y="5437881"/>
                <a:ext cx="4129239" cy="4808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≡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acc>
                                  <m:accPr>
                                    <m:chr m:val="⃗"/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</m:acc>
                              </m:sub>
                            </m:sSub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</m:acc>
                      </m:e>
                    </m:d>
                  </m:oMath>
                </a14:m>
                <a:r>
                  <a:rPr lang="en-US" sz="2000" dirty="0"/>
                  <a:t> </a:t>
                </a:r>
                <a14:m>
                  <m:oMath xmlns:m="http://schemas.openxmlformats.org/officeDocument/2006/math">
                    <m:r>
                      <a:rPr lang="en-US" sz="2000">
                        <a:latin typeface="Cambria Math" panose="02040503050406030204" pitchFamily="18" charset="0"/>
                      </a:rPr>
                      <m:t>≡</m:t>
                    </m:r>
                    <m:d>
                      <m:dPr>
                        <m:ctrlPr>
                          <a:rPr lang="en-US" sz="20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sz="2000" i="1" dirty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sz="2000" i="0" dirty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p>
                                <m:r>
                                  <a:rPr lang="en-US" sz="2000" i="0" dirty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000" i="0" dirty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n-US" sz="20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000" i="1" dirty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a:rPr lang="en-US" sz="2000" i="0" dirty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  <m:r>
                          <a:rPr lang="en-US" sz="2000" i="0" dirty="0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en-US" sz="20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 dirty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</m:acc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EEF3193-7AD9-40F5-915E-1E66BA2B03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49" y="5437881"/>
                <a:ext cx="4129239" cy="48083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21D9724-4194-4E33-BB07-2BF594397669}"/>
                  </a:ext>
                </a:extLst>
              </p:cNvPr>
              <p:cNvSpPr txBox="1"/>
              <p:nvPr/>
            </p:nvSpPr>
            <p:spPr>
              <a:xfrm>
                <a:off x="885163" y="6109688"/>
                <a:ext cx="1650708" cy="2819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≡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</m:sSub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21D9724-4194-4E33-BB07-2BF5943976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163" y="6109688"/>
                <a:ext cx="1650708" cy="281937"/>
              </a:xfrm>
              <a:prstGeom prst="rect">
                <a:avLst/>
              </a:prstGeom>
              <a:blipFill>
                <a:blip r:embed="rId4"/>
                <a:stretch>
                  <a:fillRect l="-2952" t="-2174" r="-738" b="-28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84EA256-6A85-4A96-A362-AF9BDD59E0C5}"/>
                  </a:ext>
                </a:extLst>
              </p:cNvPr>
              <p:cNvSpPr txBox="1"/>
              <p:nvPr/>
            </p:nvSpPr>
            <p:spPr>
              <a:xfrm>
                <a:off x="6907578" y="5232732"/>
                <a:ext cx="1490472" cy="69153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dirty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≡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acc>
                                    <m:accPr>
                                      <m:chr m:val="⃗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</m:acc>
                                </m:sub>
                              </m:sSub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den>
                          </m:f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acc>
                            <m:accPr>
                              <m:chr m:val="⃗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84EA256-6A85-4A96-A362-AF9BDD59E0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7578" y="5232732"/>
                <a:ext cx="1490472" cy="6915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4C1C6893-F96C-40AE-B696-2916C66047CB}"/>
              </a:ext>
            </a:extLst>
          </p:cNvPr>
          <p:cNvSpPr txBox="1"/>
          <p:nvPr/>
        </p:nvSpPr>
        <p:spPr>
          <a:xfrm>
            <a:off x="885163" y="2464067"/>
            <a:ext cx="10068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/>
              <a:t>-</a:t>
            </a:r>
            <a:r>
              <a:rPr lang="ka-GE" dirty="0"/>
              <a:t>სისტემაში უსპინო დადებითი მასის მქონე ნაწილაკის ტალღური ფუნქცია არის ბრტყელი ტალღების სუპერპოზიცია :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DFE97F-45DA-486E-A823-9EE9198CFDE1}"/>
              </a:ext>
            </a:extLst>
          </p:cNvPr>
          <p:cNvSpPr txBox="1"/>
          <p:nvPr/>
        </p:nvSpPr>
        <p:spPr>
          <a:xfrm>
            <a:off x="697174" y="4793305"/>
            <a:ext cx="2964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სადაც </a:t>
            </a:r>
            <a:r>
              <a:rPr lang="en-US" dirty="0"/>
              <a:t>k</a:t>
            </a:r>
            <a:r>
              <a:rPr lang="ka-GE" dirty="0"/>
              <a:t>-არის 4-იმპულსი: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E0B440-0DCF-47A9-A96A-B2319BB4A461}"/>
              </a:ext>
            </a:extLst>
          </p:cNvPr>
          <p:cNvSpPr txBox="1"/>
          <p:nvPr/>
        </p:nvSpPr>
        <p:spPr>
          <a:xfrm>
            <a:off x="5832909" y="4717198"/>
            <a:ext cx="4179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ხოლო </a:t>
            </a:r>
            <a:r>
              <a:rPr lang="en-US" dirty="0"/>
              <a:t>P</a:t>
            </a:r>
            <a:r>
              <a:rPr lang="ka-GE" dirty="0"/>
              <a:t>-არის საწყისი 4-იმპულსი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45C4B11-7F0A-4137-BEFF-E7D406E7141E}"/>
                  </a:ext>
                </a:extLst>
              </p:cNvPr>
              <p:cNvSpPr txBox="1"/>
              <p:nvPr/>
            </p:nvSpPr>
            <p:spPr>
              <a:xfrm>
                <a:off x="5197643" y="6047973"/>
                <a:ext cx="5929161" cy="687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როცა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acc>
                    <m:r>
                      <a:rPr lang="en-US" i="0">
                        <a:latin typeface="Cambria Math" panose="02040503050406030204" pitchFamily="18" charset="0"/>
                      </a:rPr>
                      <m:t>~</m:t>
                    </m:r>
                    <m:acc>
                      <m:accPr>
                        <m:chr m:val="⃗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ka-GE" dirty="0"/>
                  <a:t> აქვს მცირე მნიშვნელობა რადგან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d>
                          <m:d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sub>
                    </m:sSub>
                  </m:oMath>
                </a14:m>
                <a:r>
                  <a:rPr lang="ka-GE" dirty="0"/>
                  <a:t>პაკეტი იყოს ლოკალიზებული რაღაც არეში</a:t>
                </a:r>
                <a:endParaRPr 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45C4B11-7F0A-4137-BEFF-E7D406E714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643" y="6047973"/>
                <a:ext cx="5929161" cy="687304"/>
              </a:xfrm>
              <a:prstGeom prst="rect">
                <a:avLst/>
              </a:prstGeom>
              <a:blipFill>
                <a:blip r:embed="rId6"/>
                <a:stretch>
                  <a:fillRect l="-926" r="-514" b="-132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0632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C0EFBEE1-0963-411D-977C-06F3ADFD63EA}"/>
                  </a:ext>
                </a:extLst>
              </p:cNvPr>
              <p:cNvSpPr/>
              <p:nvPr/>
            </p:nvSpPr>
            <p:spPr>
              <a:xfrm>
                <a:off x="4573261" y="1154259"/>
                <a:ext cx="2360326" cy="6450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acc>
                          <m:accPr>
                            <m:chr m:val="⃗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</m:acc>
                      </m:sub>
                    </m:sSub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</m:acc>
                      </m:e>
                    </m:d>
                  </m:oMath>
                </a14:m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sz="2400" dirty="0">
                            <a:latin typeface="Cambria Math" panose="02040503050406030204" pitchFamily="18" charset="0"/>
                          </a:rPr>
                          <m:t>⋅</m:t>
                        </m:r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d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C0EFBEE1-0963-411D-977C-06F3ADFD63E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3261" y="1154259"/>
                <a:ext cx="2360326" cy="645048"/>
              </a:xfrm>
              <a:prstGeom prst="rect">
                <a:avLst/>
              </a:prstGeom>
              <a:blipFill>
                <a:blip r:embed="rId2"/>
                <a:stretch>
                  <a:fillRect b="-7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C4E189D-7DB7-48EF-87FB-83C152B577E2}"/>
              </a:ext>
            </a:extLst>
          </p:cNvPr>
          <p:cNvSpPr txBox="1"/>
          <p:nvPr/>
        </p:nvSpPr>
        <p:spPr>
          <a:xfrm>
            <a:off x="182880" y="269507"/>
            <a:ext cx="9885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/>
              <a:t>ფარდობითობის ზოგადი თეორია მოითხოვს, რომ: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9E8D232-6F6F-49C3-A904-69CA206E8AB8}"/>
                  </a:ext>
                </a:extLst>
              </p:cNvPr>
              <p:cNvSpPr txBox="1"/>
              <p:nvPr/>
            </p:nvSpPr>
            <p:spPr>
              <a:xfrm>
                <a:off x="3888606" y="2512194"/>
                <a:ext cx="3407343" cy="82189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acc>
                            <m:accPr>
                              <m:chr m:val="⃗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sub>
                      </m:sSub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acc>
                        </m:e>
                      </m:d>
                      <m:r>
                        <a:rPr lang="en-US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func>
                        <m:func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⋅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num>
                                <m:den>
                                  <m:r>
                                    <a:rPr lang="en-US" sz="2400" i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9E8D232-6F6F-49C3-A904-69CA206E8A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606" y="2512194"/>
                <a:ext cx="3407343" cy="8218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E26DB9D3-22D8-408A-808A-FB98FF35FBEB}"/>
              </a:ext>
            </a:extLst>
          </p:cNvPr>
          <p:cNvSpPr txBox="1"/>
          <p:nvPr/>
        </p:nvSpPr>
        <p:spPr>
          <a:xfrm>
            <a:off x="616017" y="1971084"/>
            <a:ext cx="9875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/>
              <a:t>მაგალითად კოვარიანტული გაუსის ფუნქცია ხასიათდება: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32ECB05-5AB9-40FA-8D29-660024E2E74D}"/>
                  </a:ext>
                </a:extLst>
              </p:cNvPr>
              <p:cNvSpPr txBox="1"/>
              <p:nvPr/>
            </p:nvSpPr>
            <p:spPr>
              <a:xfrm>
                <a:off x="1145406" y="3599848"/>
                <a:ext cx="9548261" cy="668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a-GE" dirty="0"/>
                  <a:t>სადაც </a:t>
                </a:r>
                <a:r>
                  <a:rPr lang="en-US" dirty="0">
                    <a:solidFill>
                      <a:srgbClr val="FF0000"/>
                    </a:solidFill>
                  </a:rPr>
                  <a:t>D</a:t>
                </a:r>
                <a:r>
                  <a:rPr lang="en-US" dirty="0"/>
                  <a:t>&gt;0 </a:t>
                </a:r>
                <a:r>
                  <a:rPr lang="ka-GE" dirty="0"/>
                  <a:t>წარმოადგენს იმპულსის დისპერსიას. ამრიგად მივიღეთ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sub>
                    </m:sSub>
                  </m:oMath>
                </a14:m>
                <a:r>
                  <a:rPr lang="ka-GE" dirty="0"/>
                  <a:t> რომელიც ინვარიანტულია (ლიკალური) ლორენცის გარდაქმნების მიმართ. </a:t>
                </a:r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32ECB05-5AB9-40FA-8D29-660024E2E7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5406" y="3599848"/>
                <a:ext cx="9548261" cy="668260"/>
              </a:xfrm>
              <a:prstGeom prst="rect">
                <a:avLst/>
              </a:prstGeom>
              <a:blipFill>
                <a:blip r:embed="rId4"/>
                <a:stretch>
                  <a:fillRect t="-4587" b="-146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474C2BC-6E71-47B0-8DAA-6071ABB4D6B1}"/>
                  </a:ext>
                </a:extLst>
              </p:cNvPr>
              <p:cNvSpPr txBox="1"/>
              <p:nvPr/>
            </p:nvSpPr>
            <p:spPr>
              <a:xfrm>
                <a:off x="712270" y="4593518"/>
                <a:ext cx="1090542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/>
                  <a:t>ბორნის სტატისტიკური ინტერპრეტაციის მიედვით </a:t>
                </a:r>
                <a:r>
                  <a:rPr lang="en-US" dirty="0"/>
                  <a:t>Q.M-</a:t>
                </a:r>
                <a:r>
                  <a:rPr lang="ka-GE" dirty="0"/>
                  <a:t>ში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𝜓</m:t>
                            </m:r>
                            <m:d>
                              <m:dPr>
                                <m:ctrlPr>
                                  <a:rPr lang="en-US" i="1" dirty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 dirty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</m:d>
                          </m:e>
                        </m:d>
                      </m:e>
                      <m:sup>
                        <m:r>
                          <a:rPr lang="en-US" i="0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a-GE" dirty="0"/>
                  <a:t> იძლევა ალბათობის მნიშვნელობას მოცემულ წერტილში და შესაბამისად ნორმირების პირობა იქნება :</a:t>
                </a:r>
                <a:endParaRPr lang="en-US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474C2BC-6E71-47B0-8DAA-6071ABB4D6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270" y="4593518"/>
                <a:ext cx="10905423" cy="646331"/>
              </a:xfrm>
              <a:prstGeom prst="rect">
                <a:avLst/>
              </a:prstGeom>
              <a:blipFill>
                <a:blip r:embed="rId5"/>
                <a:stretch>
                  <a:fillRect l="-503" t="-5660" r="-447" b="-150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E09D755-58F8-4132-8FE4-8BA25258386D}"/>
                  </a:ext>
                </a:extLst>
              </p:cNvPr>
              <p:cNvSpPr txBox="1"/>
              <p:nvPr/>
            </p:nvSpPr>
            <p:spPr>
              <a:xfrm>
                <a:off x="1010653" y="5565670"/>
                <a:ext cx="10607040" cy="10070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grow m:val="on"/>
                          <m:subHide m:val="on"/>
                          <m:supHide m:val="on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ⅆ</m:t>
                              </m:r>
                            </m:e>
                            <m:sup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acc>
                            <m:accPr>
                              <m:chr m:val="⃗"/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acc>
                        </m:e>
                      </m:nary>
                      <m:sSubSup>
                        <m:sSubSup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sub>
                        <m:sup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sSub>
                        <m:sSub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sub>
                      </m:sSub>
                      <m:r>
                        <a:rPr lang="en-US" sz="3200" i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E09D755-58F8-4132-8FE4-8BA2525838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653" y="5565670"/>
                <a:ext cx="10607040" cy="100707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9507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DA54F6-B1D2-4A44-B765-9019DE1557C3}"/>
              </a:ext>
            </a:extLst>
          </p:cNvPr>
          <p:cNvSpPr txBox="1"/>
          <p:nvPr/>
        </p:nvSpPr>
        <p:spPr>
          <a:xfrm>
            <a:off x="-88200" y="112295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უკანასკნელი პორობა ეწინააღმდეგება კოვარიანტობის პრინციპს რადგან იგი არა არის ინვარიანტული ლორენცის (ლოკალური) გარდაქმნების მიმართ ამიტომ მას შევცვლით ლორენც ინვარიარიანტი გამოსახულებით: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B732A34-61FE-4118-84F4-51D427703E2B}"/>
                  </a:ext>
                </a:extLst>
              </p:cNvPr>
              <p:cNvSpPr txBox="1"/>
              <p:nvPr/>
            </p:nvSpPr>
            <p:spPr>
              <a:xfrm>
                <a:off x="2131996" y="838836"/>
                <a:ext cx="7751609" cy="10070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smtClean="0">
                          <a:latin typeface="Cambria Math" panose="02040503050406030204" pitchFamily="18" charset="0"/>
                        </a:rPr>
                        <m:t>ⅈ</m:t>
                      </m:r>
                      <m:nary>
                        <m:naryPr>
                          <m:grow m:val="on"/>
                          <m:subHide m:val="on"/>
                          <m:supHide m:val="on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ⅆ</m:t>
                              </m:r>
                            </m:e>
                            <m:sup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acc>
                            <m:accPr>
                              <m:chr m:val="⃗"/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acc>
                        </m:e>
                      </m:nary>
                      <m:d>
                        <m:d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  <m:sup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sz="32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  <m:sup>
                              <m:r>
                                <a:rPr lang="en-US" sz="3200" i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r>
                        <a:rPr lang="en-US" sz="3200" i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B732A34-61FE-4118-84F4-51D427703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1996" y="838836"/>
                <a:ext cx="7751609" cy="100707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F4546C26-8B77-4C02-BDB4-234CE4926B01}"/>
                  </a:ext>
                </a:extLst>
              </p:cNvPr>
              <p:cNvSpPr/>
              <p:nvPr/>
            </p:nvSpPr>
            <p:spPr>
              <a:xfrm>
                <a:off x="1414191" y="2768819"/>
                <a:ext cx="9051452" cy="11019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⟨"/>
                          <m:endChr m:val="⟩"/>
                          <m:ctrlPr>
                            <a:rPr lang="ka-GE" sz="3200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ka-GE" sz="3200" i="1" dirty="0">
                              <a:latin typeface="Cambria Math" panose="02040503050406030204" pitchFamily="18" charset="0"/>
                            </a:rPr>
                            <m:t>𝑦</m:t>
                          </m:r>
                          <m:d>
                            <m:dPr>
                              <m:ctrlP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e>
                      </m:d>
                      <m:r>
                        <a:rPr lang="ka-GE" sz="3200" dirty="0">
                          <a:latin typeface="Cambria Math" panose="02040503050406030204" pitchFamily="18" charset="0"/>
                        </a:rPr>
                        <m:t>≡ⅈ</m:t>
                      </m:r>
                      <m:nary>
                        <m:naryPr>
                          <m:limLoc m:val="subSup"/>
                          <m:grow m:val="on"/>
                          <m:supHide m:val="on"/>
                          <m:ctrlPr>
                            <a:rPr lang="ka-GE" sz="3200" i="1" dirty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ka-GE" sz="3200" i="1" dirty="0">
                              <a:latin typeface="Cambria Math" panose="02040503050406030204" pitchFamily="18" charset="0"/>
                            </a:rPr>
                            <m:t>𝜏</m:t>
                          </m:r>
                        </m:sub>
                        <m:sup/>
                        <m:e>
                          <m:sSup>
                            <m:sSupPr>
                              <m:ctrlP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dirty="0">
                                  <a:latin typeface="Cambria Math" panose="02040503050406030204" pitchFamily="18" charset="0"/>
                                </a:rPr>
                                <m:t>ⅆ</m:t>
                              </m:r>
                            </m:e>
                            <m:sup>
                              <m:r>
                                <a:rPr lang="ka-GE" sz="3200" dirty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acc>
                            <m:accPr>
                              <m:chr m:val="⃗"/>
                              <m:ctrlP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acc>
                        </m:e>
                      </m:nary>
                      <m:sSup>
                        <m:sSupPr>
                          <m:ctrlPr>
                            <a:rPr lang="ka-GE" sz="3200" i="1" dirty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sz="3200" i="1" dirty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ka-GE" sz="3200" i="1" dirty="0"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  <m:sup>
                              <m:r>
                                <a:rPr lang="en-US" sz="320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US" sz="320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sz="320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𝜓</m:t>
                          </m:r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US" sz="320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𝜓</m:t>
                              </m:r>
                            </m:e>
                            <m:sup>
                              <m:r>
                                <a:rPr lang="en-US" sz="320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F4546C26-8B77-4C02-BDB4-234CE4926B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191" y="2768819"/>
                <a:ext cx="9051452" cy="110190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585656C-DAAF-40C9-88D4-623B1311E679}"/>
                  </a:ext>
                </a:extLst>
              </p:cNvPr>
              <p:cNvSpPr/>
              <p:nvPr/>
            </p:nvSpPr>
            <p:spPr>
              <a:xfrm>
                <a:off x="2055046" y="5185522"/>
                <a:ext cx="7332969" cy="10932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⟨"/>
                          <m:endChr m:val="⟩"/>
                          <m:ctrlPr>
                            <a:rPr lang="ka-GE" sz="320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ka-GE" sz="32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3200" b="0" i="1" dirty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p>
                          </m:sSup>
                          <m:d>
                            <m:dPr>
                              <m:ctrlP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ka-GE" sz="3200" i="1" dirty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e>
                      </m:d>
                      <m:r>
                        <a:rPr lang="ka-GE" sz="32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i="1" dirty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sz="3200" i="1" dirty="0">
                          <a:latin typeface="Cambria Math" panose="02040503050406030204" pitchFamily="18" charset="0"/>
                        </a:rPr>
                        <m:t>𝜏</m:t>
                      </m:r>
                      <m:sSubSup>
                        <m:sSubSupPr>
                          <m:ctrlPr>
                            <a:rPr lang="en-US" sz="3200" i="1" dirty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 dirty="0">
                              <a:latin typeface="Cambria Math" panose="02040503050406030204" pitchFamily="18" charset="0"/>
                            </a:rPr>
                            <m:t>𝛿</m:t>
                          </m:r>
                        </m:e>
                        <m:sub>
                          <m:r>
                            <a:rPr lang="en-US" sz="3200" i="0" dirty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3200" i="1" dirty="0">
                              <a:latin typeface="Cambria Math" panose="02040503050406030204" pitchFamily="18" charset="0"/>
                            </a:rPr>
                            <m:t>𝐶</m:t>
                          </m:r>
                        </m:sup>
                      </m:sSubSup>
                      <m:r>
                        <a:rPr lang="ka-GE" sz="3200" b="0" i="0" dirty="0" smtClean="0">
                          <a:latin typeface="Cambria Math" panose="02040503050406030204" pitchFamily="18" charset="0"/>
                        </a:rPr>
                        <m:t>,   </m:t>
                      </m:r>
                    </m:oMath>
                  </m:oMathPara>
                </a14:m>
                <a:endParaRPr lang="en-US" sz="3200" dirty="0"/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585656C-DAAF-40C9-88D4-623B1311E6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5046" y="5185522"/>
                <a:ext cx="7332969" cy="109324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AC25598-AE17-4B4F-95A0-7318E1B6A95B}"/>
                  </a:ext>
                </a:extLst>
              </p:cNvPr>
              <p:cNvSpPr txBox="1"/>
              <p:nvPr/>
            </p:nvSpPr>
            <p:spPr>
              <a:xfrm>
                <a:off x="1528354" y="2024743"/>
                <a:ext cx="83552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a-GE" dirty="0"/>
                  <a:t>ტალღური ფუნქციის (მასის ცენტრის) პოზიციისთვის გვექნება </a:t>
                </a:r>
                <a14:m>
                  <m:oMath xmlns:m="http://schemas.openxmlformats.org/officeDocument/2006/math">
                    <m:r>
                      <a:rPr lang="ka-GE" i="1" dirty="0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ka-GE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a-GE" i="1" dirty="0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</m:d>
                  </m:oMath>
                </a14:m>
                <a:r>
                  <a:rPr lang="ka-GE" dirty="0"/>
                  <a:t>-ის საშუალო მნიშვნელობა  :</a:t>
                </a:r>
                <a:endParaRPr lang="en-US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AC25598-AE17-4B4F-95A0-7318E1B6A9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8354" y="2024743"/>
                <a:ext cx="8355251" cy="646331"/>
              </a:xfrm>
              <a:prstGeom prst="rect">
                <a:avLst/>
              </a:prstGeom>
              <a:blipFill>
                <a:blip r:embed="rId5"/>
                <a:stretch>
                  <a:fillRect t="-4717" b="-150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08CF1B1C-A672-4482-BCEA-0C76B7BE1361}"/>
              </a:ext>
            </a:extLst>
          </p:cNvPr>
          <p:cNvSpPr txBox="1"/>
          <p:nvPr/>
        </p:nvSpPr>
        <p:spPr>
          <a:xfrm>
            <a:off x="2625634" y="4258491"/>
            <a:ext cx="6191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/>
              <a:t>შესაბამისად თავისუფალი ნაწილაკისთვის: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778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17E818C-07D8-4FF9-8972-EB57D4AA945E}"/>
                  </a:ext>
                </a:extLst>
              </p:cNvPr>
              <p:cNvSpPr txBox="1"/>
              <p:nvPr/>
            </p:nvSpPr>
            <p:spPr>
              <a:xfrm>
                <a:off x="989110" y="2382517"/>
                <a:ext cx="9700989" cy="12890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⟨"/>
                          <m:endChr m:val="⟩"/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e>
                      </m:d>
                      <m:r>
                        <a:rPr lang="en-US" sz="320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en-US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𝜏</m:t>
                      </m:r>
                      <m:sSubSup>
                        <m:sSubSup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</m:e>
                        <m:sub>
                          <m:r>
                            <a:rPr lang="en-US" sz="32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bSup>
                      <m:r>
                        <a:rPr lang="en-US" sz="32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2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⊕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32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32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32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sz="32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32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𝐷</m:t>
                                          </m:r>
                                        </m:num>
                                        <m:den>
                                          <m:r>
                                            <a:rPr lang="en-US" sz="32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𝑀𝐶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US" sz="3200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sSup>
                            <m:sSup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  <m:sup>
                              <m:r>
                                <a:rPr lang="en-US" sz="32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32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32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ℏ</m:t>
                                  </m:r>
                                </m:e>
                                <m:sup>
                                  <m:r>
                                    <a:rPr lang="en-US" sz="3200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3200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sSup>
                                <m:sSupPr>
                                  <m:ctrlPr>
                                    <a:rPr lang="en-US" sz="32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32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32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𝐷𝐶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3200" i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sSubSup>
                        <m:sSubSupPr>
                          <m:ctrlP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</m:e>
                        <m:sub>
                          <m:r>
                            <a:rPr lang="en-US" sz="3200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en-US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sup>
                      </m:sSubSup>
                    </m:oMath>
                  </m:oMathPara>
                </a14:m>
                <a:endParaRPr lang="en-US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17E818C-07D8-4FF9-8972-EB57D4AA94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110" y="2382517"/>
                <a:ext cx="9700989" cy="1289071"/>
              </a:xfrm>
              <a:prstGeom prst="rect">
                <a:avLst/>
              </a:prstGeom>
              <a:blipFill>
                <a:blip r:embed="rId2"/>
                <a:stretch>
                  <a:fillRect b="-4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97E504D-D127-41C9-A885-E5F2E2C917C0}"/>
                  </a:ext>
                </a:extLst>
              </p:cNvPr>
              <p:cNvSpPr txBox="1"/>
              <p:nvPr/>
            </p:nvSpPr>
            <p:spPr>
              <a:xfrm>
                <a:off x="2095099" y="4697804"/>
                <a:ext cx="6952416" cy="7654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e>
                    </m:d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200" dirty="0"/>
                  <a:t>=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  <m:r>
                      <a:rPr lang="en-US" sz="3200" i="0" dirty="0">
                        <a:latin typeface="Cambria Math" panose="02040503050406030204" pitchFamily="18" charset="0"/>
                      </a:rPr>
                      <m:t>≈</m:t>
                    </m:r>
                    <m:f>
                      <m:fPr>
                        <m:ctrlPr>
                          <a:rPr lang="en-US" sz="32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0" dirty="0">
                                <a:latin typeface="Cambria Math" panose="02040503050406030204" pitchFamily="18" charset="0"/>
                              </a:rPr>
                              <m:t>ℏ</m:t>
                            </m:r>
                          </m:e>
                          <m:sup>
                            <m:r>
                              <a:rPr lang="en-US" sz="3200" i="0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3200" i="0" dirty="0">
                            <a:latin typeface="Cambria Math" panose="02040503050406030204" pitchFamily="18" charset="0"/>
                          </a:rPr>
                          <m:t>4</m:t>
                        </m:r>
                        <m:sSup>
                          <m:sSupPr>
                            <m:ctrlPr>
                              <a:rPr lang="en-US" sz="3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 dirty="0">
                                <a:latin typeface="Cambria Math" panose="02040503050406030204" pitchFamily="18" charset="0"/>
                              </a:rPr>
                              <m:t>𝐷</m:t>
                            </m:r>
                          </m:e>
                          <m:sup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3200" i="0" dirty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 dirty="0">
                                <a:latin typeface="Cambria Math" panose="02040503050406030204" pitchFamily="18" charset="0"/>
                              </a:rPr>
                              <m:t>𝐷</m:t>
                            </m:r>
                          </m:e>
                          <m:sup>
                            <m:r>
                              <a:rPr lang="en-US" sz="3200" i="0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3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 dirty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p>
                            <m:r>
                              <a:rPr lang="en-US" sz="3200" i="0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US" sz="32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dirty="0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p>
                        <m:r>
                          <a:rPr lang="en-US" sz="3200" i="0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97E504D-D127-41C9-A885-E5F2E2C917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099" y="4697804"/>
                <a:ext cx="6952416" cy="765466"/>
              </a:xfrm>
              <a:prstGeom prst="rect">
                <a:avLst/>
              </a:prstGeom>
              <a:blipFill>
                <a:blip r:embed="rId3"/>
                <a:stretch>
                  <a:fillRect b="-184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167E023-5D4D-4C8E-BE31-6E8F15A31F95}"/>
                  </a:ext>
                </a:extLst>
              </p:cNvPr>
              <p:cNvSpPr/>
              <p:nvPr/>
            </p:nvSpPr>
            <p:spPr>
              <a:xfrm>
                <a:off x="1882069" y="784772"/>
                <a:ext cx="3018775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p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  <m:r>
                        <a:rPr lang="en-US" sz="24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  <m:r>
                        <a:rPr lang="en-US" sz="24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Sup>
                        <m:sSubSupPr>
                          <m:ctrlP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bSup>
                      <m:sSup>
                        <m:sSupPr>
                          <m:ctrlP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ka-GE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167E023-5D4D-4C8E-BE31-6E8F15A31F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069" y="784772"/>
                <a:ext cx="3018775" cy="7838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19E19AF3-5208-4B99-B3E8-1B5A8C01EAFE}"/>
                  </a:ext>
                </a:extLst>
              </p:cNvPr>
              <p:cNvSpPr/>
              <p:nvPr/>
            </p:nvSpPr>
            <p:spPr>
              <a:xfrm>
                <a:off x="5177883" y="843569"/>
                <a:ext cx="6440546" cy="7250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𝛤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sub>
                        <m:sup>
                          <m:r>
                            <a:rPr lang="ka-GE" sz="2400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bSup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⊕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sz="2400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400" dirty="0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4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400" dirty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4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400" dirty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dirty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400" i="1" dirty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US" sz="2400" dirty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400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19E19AF3-5208-4B99-B3E8-1B5A8C01EA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7883" y="843569"/>
                <a:ext cx="6440546" cy="72500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74B2B7E5-E88D-457B-9146-9D2774B1BA4F}"/>
              </a:ext>
            </a:extLst>
          </p:cNvPr>
          <p:cNvSpPr txBox="1"/>
          <p:nvPr/>
        </p:nvSpPr>
        <p:spPr>
          <a:xfrm>
            <a:off x="1345473" y="221503"/>
            <a:ext cx="8451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/>
              <a:t>რადგან: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1593C3-1F0D-48B7-B768-B1DCCC52E382}"/>
              </a:ext>
            </a:extLst>
          </p:cNvPr>
          <p:cNvSpPr txBox="1"/>
          <p:nvPr/>
        </p:nvSpPr>
        <p:spPr>
          <a:xfrm>
            <a:off x="1882069" y="1802674"/>
            <a:ext cx="7915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/>
              <a:t>ამიტომ: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584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469CB3B-33E9-48C5-B607-F1896C9BFB30}"/>
                  </a:ext>
                </a:extLst>
              </p:cNvPr>
              <p:cNvSpPr/>
              <p:nvPr/>
            </p:nvSpPr>
            <p:spPr>
              <a:xfrm>
                <a:off x="3296506" y="653125"/>
                <a:ext cx="5248232" cy="12182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ⅆ</m:t>
                              </m:r>
                            </m:e>
                            <m:sup>
                              <m:r>
                                <a:rPr lang="en-US" sz="28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8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ⅆ</m:t>
                          </m:r>
                          <m:sSup>
                            <m:sSup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  <m:sup>
                              <m:r>
                                <a:rPr lang="en-US" sz="28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begChr m:val="⟨"/>
                          <m:endChr m:val="⟩"/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d>
                            <m:d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e>
                      </m:d>
                      <m:r>
                        <a:rPr lang="en-US" sz="28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⊕</m:t>
                          </m:r>
                        </m:sub>
                      </m:sSub>
                      <m:d>
                        <m:dPr>
                          <m:ctrlPr>
                            <a:rPr lang="en-US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1+</m:t>
                          </m:r>
                          <m:sSup>
                            <m:sSupPr>
                              <m:ctrlPr>
                                <a:rPr lang="en-US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800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8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𝐷</m:t>
                                      </m:r>
                                    </m:num>
                                    <m:den>
                                      <m:r>
                                        <a:rPr lang="en-US" sz="28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𝑀𝐶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8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469CB3B-33E9-48C5-B607-F1896C9BFB3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6506" y="653125"/>
                <a:ext cx="5248232" cy="121828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ECAD7A18-B3D8-4B4E-95C1-DA49346816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490" y="2263052"/>
            <a:ext cx="5359675" cy="342917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99209750-73B3-4BD7-A129-C318BD1BA7A3}"/>
                  </a:ext>
                </a:extLst>
              </p:cNvPr>
              <p:cNvSpPr/>
              <p:nvPr/>
            </p:nvSpPr>
            <p:spPr>
              <a:xfrm>
                <a:off x="442671" y="3269177"/>
                <a:ext cx="5187830" cy="14169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b>
                                      <m: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  <m:t>𝑔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  <m:t>𝑀</m:t>
                                      </m:r>
                                    </m:e>
                                    <m:sub>
                                      <m:r>
                                        <a:rPr lang="en-US" sz="3200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𝑞𝑢𝑎𝑛𝑡𝑢𝑚</m:t>
                          </m:r>
                        </m:sub>
                      </m:sSub>
                      <m:r>
                        <a:rPr lang="en-US" sz="3200" i="1" smtClean="0"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</m:num>
                                <m:den>
                                  <m:r>
                                    <a:rPr lang="en-US" sz="32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𝑀𝐶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99209750-73B3-4BD7-A129-C318BD1BA7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671" y="3269177"/>
                <a:ext cx="5187830" cy="141692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655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7FA6E5-BF9B-4E5E-8F1C-10B29E09CC2A}"/>
              </a:ext>
            </a:extLst>
          </p:cNvPr>
          <p:cNvSpPr txBox="1"/>
          <p:nvPr/>
        </p:nvSpPr>
        <p:spPr>
          <a:xfrm>
            <a:off x="1601002" y="1963553"/>
            <a:ext cx="93557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4400" dirty="0"/>
              <a:t>ლიტერატურა</a:t>
            </a:r>
            <a:r>
              <a:rPr lang="ka-GE" sz="4000" dirty="0"/>
              <a:t>:</a:t>
            </a:r>
          </a:p>
          <a:p>
            <a:endParaRPr lang="ka-GE" sz="4000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>
                <a:hlinkClick r:id="rId2"/>
              </a:rPr>
              <a:t>https://arxiv.org/abs/2204.03279v4</a:t>
            </a:r>
            <a:endParaRPr lang="ka-GE" sz="2800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>
                <a:hlinkClick r:id="rId3"/>
              </a:rPr>
              <a:t>https://onlinelibrary.wiley.com/doi/10.1002/andp.202200386</a:t>
            </a:r>
            <a:endParaRPr lang="ka-GE" sz="2800" dirty="0"/>
          </a:p>
        </p:txBody>
      </p:sp>
    </p:spTree>
    <p:extLst>
      <p:ext uri="{BB962C8B-B14F-4D97-AF65-F5344CB8AC3E}">
        <p14:creationId xmlns:p14="http://schemas.microsoft.com/office/powerpoint/2010/main" val="4164808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B35A7A-5A51-45C3-9175-C910E4F1EBD6}"/>
              </a:ext>
            </a:extLst>
          </p:cNvPr>
          <p:cNvSpPr txBox="1"/>
          <p:nvPr/>
        </p:nvSpPr>
        <p:spPr>
          <a:xfrm>
            <a:off x="1068404" y="1366787"/>
            <a:ext cx="1016427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8800" dirty="0"/>
              <a:t>გმადლობთ ყურადღებისთვის! </a:t>
            </a: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719594451"/>
      </p:ext>
    </p:extLst>
  </p:cSld>
  <p:clrMapOvr>
    <a:masterClrMapping/>
  </p:clrMapOvr>
</p:sld>
</file>

<file path=ppt/theme/theme1.xml><?xml version="1.0" encoding="utf-8"?>
<a:theme xmlns:a="http://schemas.openxmlformats.org/drawingml/2006/main" name="MatrixVTI">
  <a:themeElements>
    <a:clrScheme name="AnalogousFromRegularSeedRightStep">
      <a:dk1>
        <a:srgbClr val="000000"/>
      </a:dk1>
      <a:lt1>
        <a:srgbClr val="FFFFFF"/>
      </a:lt1>
      <a:dk2>
        <a:srgbClr val="1C2732"/>
      </a:dk2>
      <a:lt2>
        <a:srgbClr val="F3F0F1"/>
      </a:lt2>
      <a:accent1>
        <a:srgbClr val="21B782"/>
      </a:accent1>
      <a:accent2>
        <a:srgbClr val="14B1BC"/>
      </a:accent2>
      <a:accent3>
        <a:srgbClr val="298CE7"/>
      </a:accent3>
      <a:accent4>
        <a:srgbClr val="2E40D9"/>
      </a:accent4>
      <a:accent5>
        <a:srgbClr val="6529E7"/>
      </a:accent5>
      <a:accent6>
        <a:srgbClr val="A217D5"/>
      </a:accent6>
      <a:hlink>
        <a:srgbClr val="BF3F6C"/>
      </a:hlink>
      <a:folHlink>
        <a:srgbClr val="7F7F7F"/>
      </a:folHlink>
    </a:clrScheme>
    <a:fontScheme name="Custom 4">
      <a:majorFont>
        <a:latin typeface="Bahnschrif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trixVTI" id="{A2576CCC-A559-4FD4-A542-772649F65A84}" vid="{5CBC41A9-80A0-44C6-90CD-6D863034352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2468</TotalTime>
  <Words>486</Words>
  <Application>Microsoft Office PowerPoint</Application>
  <PresentationFormat>Widescreen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Avenir Next LT Pro</vt:lpstr>
      <vt:lpstr>Bahnschrift</vt:lpstr>
      <vt:lpstr>Cambria Math</vt:lpstr>
      <vt:lpstr>Wingdings</vt:lpstr>
      <vt:lpstr>MatrixVTI</vt:lpstr>
      <vt:lpstr>თავისუფალი ვარდნის არაუნივერსალურობა კვანტურ თეორიაში </vt:lpstr>
      <vt:lpstr>სუსტი ექვივალენტობის პრინციპი</vt:lpstr>
      <vt:lpstr>გრავიტაცია</vt:lpstr>
      <vt:lpstr>ფარდობითობის ზოგადი თეორია</vt:lpstr>
      <vt:lpstr>კლასიკური ნაწილაკის თავისუფალი ვარდნა</vt:lpstr>
      <vt:lpstr>PowerPoint Presentation</vt:lpstr>
      <vt:lpstr>კვანტური ნაწილაკის თავისუფალი ვარდნა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jdjdjdjvs</dc:title>
  <dc:creator>papuna nemsitsveridze</dc:creator>
  <cp:lastModifiedBy>papuna nemsitsveridze</cp:lastModifiedBy>
  <cp:revision>18</cp:revision>
  <dcterms:created xsi:type="dcterms:W3CDTF">2024-05-10T10:28:56Z</dcterms:created>
  <dcterms:modified xsi:type="dcterms:W3CDTF">2024-05-26T21:46:40Z</dcterms:modified>
</cp:coreProperties>
</file>