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74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6783255-9F7A-4BE1-9A64-636FEF25DB81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558C05-B0F9-4D0C-934B-7874FD990D8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ose%E2%80%93Einstein_condensate?fbclid=IwAR1xDYCpPgEK7oVWx4YweGDeKdMR9RogNEwinnyi_bAVXm7_Jtpqb86jd7s" TargetMode="External"/><Relationship Id="rId2" Type="http://schemas.openxmlformats.org/officeDocument/2006/relationships/hyperlink" Target="https://www.britannica.com/science/Bose-Einstein-condensat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ivescience.com/54667-bose-einstein-condensate.html?fbclid=IwAR3-E-rilS0sswkm0ZibyZVJWpxqz3c47v0nSF0gtKmi7IC3N7MCKvf4YU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ka-GE" sz="6600" dirty="0" smtClean="0"/>
              <a:t>ბოზე-აინშტაინის კონდენსატები</a:t>
            </a:r>
            <a:endParaRPr lang="ru-RU" sz="6600" dirty="0"/>
          </a:p>
        </p:txBody>
      </p:sp>
      <p:sp>
        <p:nvSpPr>
          <p:cNvPr id="3" name="TextBox 2"/>
          <p:cNvSpPr txBox="1"/>
          <p:nvPr/>
        </p:nvSpPr>
        <p:spPr>
          <a:xfrm>
            <a:off x="4429124" y="5214950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a-GE" dirty="0" smtClean="0"/>
              <a:t>ზურაბი გაჩეჩილაძე</a:t>
            </a:r>
          </a:p>
          <a:p>
            <a:pPr algn="r"/>
            <a:r>
              <a:rPr lang="ka-GE" dirty="0" smtClean="0"/>
              <a:t>თბილისის სახელმწიფო უნივერსიტეტი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500174"/>
            <a:ext cx="49292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ბოზე-აინშტაინის კონდენსატი (</a:t>
            </a:r>
            <a:r>
              <a:rPr lang="en-US" dirty="0" smtClean="0"/>
              <a:t>BEC)</a:t>
            </a:r>
            <a:r>
              <a:rPr lang="ka-GE" dirty="0" smtClean="0"/>
              <a:t> ეწოდება მატერიის ფორმას, რომელიც მიიღწევა დაბალი სიმკვრივის ბოზონების აირის აბსოლუტურ ნულამდე გაციებისას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მოცემულ პირობებში ბოზონების უმეტესი ნაწილი იკავებს უმცირეს კვანტურ მდგომარეობას, რის გამოც მიკროსკოპული კვანტური მოვლენა, ტალღური ფუნქციის ინტერეფერენცია, წარმოაჩენს თავს მაკროსკოპულ დონეზე.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BEC-</a:t>
            </a:r>
            <a:r>
              <a:rPr lang="ka-GE" dirty="0" smtClean="0"/>
              <a:t>ის ფორმირება ხდება ძალიან მცირე სიმკვრივის (ნორმალურ ჰაერზე </a:t>
            </a:r>
            <a:r>
              <a:rPr lang="en-US" dirty="0" smtClean="0"/>
              <a:t>~100000</a:t>
            </a:r>
            <a:r>
              <a:rPr lang="ka-GE" dirty="0" smtClean="0"/>
              <a:t>-ჯერ ნაკლები) აირების ძალიან მცირე ტემპერატურებამდე გაციებისას.</a:t>
            </a:r>
          </a:p>
        </p:txBody>
      </p:sp>
      <p:pic>
        <p:nvPicPr>
          <p:cNvPr id="5" name="Picture 4" descr="90470_web.jpg"/>
          <p:cNvPicPr>
            <a:picLocks noChangeAspect="1"/>
          </p:cNvPicPr>
          <p:nvPr/>
        </p:nvPicPr>
        <p:blipFill>
          <a:blip r:embed="rId2"/>
          <a:srcRect t="17312" r="49999"/>
          <a:stretch>
            <a:fillRect/>
          </a:stretch>
        </p:blipFill>
        <p:spPr>
          <a:xfrm>
            <a:off x="5572132" y="2071678"/>
            <a:ext cx="3429000" cy="32527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1472" y="1785926"/>
            <a:ext cx="421484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ბოზე-აინშტაინის კონდენსატები პირველად თეორიულად იწინასწარმეტყველა ინდოელმა მეცნიერმა </a:t>
            </a:r>
            <a:r>
              <a:rPr lang="en-US" dirty="0" err="1" smtClean="0"/>
              <a:t>Satyendra</a:t>
            </a:r>
            <a:r>
              <a:rPr lang="en-US" dirty="0" smtClean="0"/>
              <a:t> </a:t>
            </a:r>
            <a:r>
              <a:rPr lang="en-US" dirty="0" err="1" smtClean="0"/>
              <a:t>Nath</a:t>
            </a:r>
            <a:r>
              <a:rPr lang="en-US" dirty="0" smtClean="0"/>
              <a:t> Bose-</a:t>
            </a:r>
            <a:r>
              <a:rPr lang="ka-GE" dirty="0" smtClean="0"/>
              <a:t>მ.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ბოზე მუშაობდა კვანტური მექანიკის სტატისტიკურ პრობლემებზე. მან თავისი კვლევები გაუგზავნა ალბერტ აინშტაინს, რომელმაც შეამჩნია, რომ ბოზეს მიერ გამოყენებული მათემატიკა - შემდგომში ცნობილი როგორც ბოზე-აინშტაინის სტატისტიკა - სინათლესთან ერთად შეიძლება მოერგოს ატომებსაც.</a:t>
            </a:r>
          </a:p>
        </p:txBody>
      </p:sp>
      <p:pic>
        <p:nvPicPr>
          <p:cNvPr id="1026" name="Picture 2" descr="D:\zuka\სიახლეები\SatyenBose1925.jpg"/>
          <p:cNvPicPr>
            <a:picLocks noChangeAspect="1" noChangeArrowheads="1"/>
          </p:cNvPicPr>
          <p:nvPr/>
        </p:nvPicPr>
        <p:blipFill>
          <a:blip r:embed="rId2"/>
          <a:srcRect l="16932" r="20766"/>
          <a:stretch>
            <a:fillRect/>
          </a:stretch>
        </p:blipFill>
        <p:spPr bwMode="auto">
          <a:xfrm>
            <a:off x="5429256" y="1714488"/>
            <a:ext cx="2786082" cy="3353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1071546"/>
            <a:ext cx="535785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ბოზესა და აინშტაინის ერთობლივმა შრომებმა მოგვცა კონცეპტი ბოზეს აირისა, რომელიც ემორჩილება ბოზე-აინშტაინის სტატისტიკას, რომელიც აღწერს სტატისტიკურ განაწილებას იდენტური ნაწილაკებისა მთელი სპინით, რომლებსაც დღეს ბოზონების სახელით მოვიხსენიებთ.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ბოზონებს, ნაწილაკთა ჯგუფს, რომელშიც შედის ფოტონები და ისეთი ატომები როგორიცაა </a:t>
            </a:r>
            <a:r>
              <a:rPr lang="en-US" baseline="50000" dirty="0" smtClean="0"/>
              <a:t>4</a:t>
            </a:r>
            <a:r>
              <a:rPr lang="en-US" dirty="0" smtClean="0"/>
              <a:t>He, </a:t>
            </a:r>
            <a:r>
              <a:rPr lang="ka-GE" dirty="0" smtClean="0"/>
              <a:t>აქვთ შესაძლებლობა ფერმიონებისგან განსხვავებით დაიკავონ ერთნაირი კვანტური მდგომარეობები.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აინშტაინმა დაასკვნა, რომ თუ ბოზონურ ატომებს გავაციებდით ძალიან მცირე ტემპერატურებამდე მაშინ, მათ ვაიძულებდით ჩასულიყვნენ უმცირეს შესაძლო ენერგეტიკულ მდგომარეობაში, რაც შედეგად მოგვცემდა მატერიის ახალ ფორმას - ბოზე-აინშტაინის კონდენსატს.</a:t>
            </a:r>
            <a:endParaRPr lang="ru-RU" dirty="0"/>
          </a:p>
        </p:txBody>
      </p:sp>
      <p:pic>
        <p:nvPicPr>
          <p:cNvPr id="5" name="Picture 4" descr="c7dppKDbG3JXuMfybV5tUX-320-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1785926"/>
            <a:ext cx="2636635" cy="32051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928670"/>
            <a:ext cx="5277482" cy="2775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3786190"/>
            <a:ext cx="5143536" cy="286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5120232" cy="2770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3857628"/>
            <a:ext cx="5324484" cy="2825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5143536" cy="278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3857628"/>
            <a:ext cx="5329247" cy="2862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23963"/>
            <a:ext cx="807720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5984" y="785794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/>
              <a:t>ექსპერიმენტული დაკვირვებები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14348" y="1571612"/>
            <a:ext cx="30718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1938 წელს პიოტრ კაპიცამ, ჯონ ალენმა და დონ მეისნერმა აღმოაჩინეს, რომ ჰელიუმ-4-ის </a:t>
            </a:r>
            <a:r>
              <a:rPr lang="en-US" dirty="0" smtClean="0"/>
              <a:t>T=2.17K-</a:t>
            </a:r>
            <a:r>
              <a:rPr lang="ka-GE" dirty="0" smtClean="0"/>
              <a:t>მდე გაციებისას მიიღებოდა ახალი თვისებების მქონე სითხე, რომელსაც ზედენადი უწოდეს. ზედენად ჰელიუმს გააჩნია რამდენიმე უცნაური თვისება, მათ შორის ნულოვანი სიბლანტე და დაკვანტული გრიგალები (</a:t>
            </a:r>
            <a:r>
              <a:rPr lang="en-US" dirty="0" smtClean="0"/>
              <a:t>quantum vortices</a:t>
            </a:r>
            <a:r>
              <a:rPr lang="ka-GE" dirty="0" smtClean="0"/>
              <a:t>????</a:t>
            </a:r>
            <a:r>
              <a:rPr lang="en-US" dirty="0" smtClean="0"/>
              <a:t>). </a:t>
            </a:r>
          </a:p>
        </p:txBody>
      </p:sp>
      <p:pic>
        <p:nvPicPr>
          <p:cNvPr id="6" name="Picture 5" descr="1024px-Liquid_helium_Rollin_fil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1785926"/>
            <a:ext cx="4364874" cy="3857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5984" y="785794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/>
              <a:t>ექსპერიმენტული დაკვირვებები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28596" y="1500174"/>
            <a:ext cx="564360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პირველი “სუფთა” ბოზე-აინშტაინის კონდენსატი შეიქმნა 1995 წლის 5 ივნისს ერიკ კორნელისა და კარლ ვიემანის ჯგუფის მიერ. მათ რუბიდიუმ-87-ის ორთქლი, რომელიც შედგებოდა 2000 ატომისგან, გააცივეს 170 </a:t>
            </a:r>
            <a:r>
              <a:rPr lang="en-US" dirty="0" err="1" smtClean="0"/>
              <a:t>nK</a:t>
            </a:r>
            <a:r>
              <a:rPr lang="en-US" dirty="0" smtClean="0"/>
              <a:t>-</a:t>
            </a:r>
            <a:r>
              <a:rPr lang="ka-GE" dirty="0" smtClean="0"/>
              <a:t>მდე ლაზერული გაციებისა და მაგნიტურ ამაორთქლებელი გაციების კომბინაციით. 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დაახლოებით 4 თვის შემდეგ მათგან დამუკიდებლად </a:t>
            </a:r>
            <a:r>
              <a:rPr lang="en-US" dirty="0" smtClean="0"/>
              <a:t>MIT-</a:t>
            </a:r>
            <a:r>
              <a:rPr lang="ka-GE" dirty="0" smtClean="0"/>
              <a:t>ში ვოლფგანგ კეტერლმა მიიღო ნატრიუმ-23-ის კონდენსატი, რომელიც შედგებოდა 100-ჯერ მეტი ნაწილაკისგან, რის შემდეგაც შესაძლებელი გახდა ისეთ მოვლენაზე დაკვირვება, როგორიცაა ორი კონდენსატის კვანტურ მექანიკური ინერფერენცია.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2001 წელს კორნელმა, ვიემანმა და კეტერლმა ამ მიღწევების გამო მიიღეს ნობელის პრემია ფიზიკაში.</a:t>
            </a:r>
          </a:p>
        </p:txBody>
      </p:sp>
      <p:pic>
        <p:nvPicPr>
          <p:cNvPr id="9" name="Picture 8" descr="20070305__20070306_B5_CD06ONTHESID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2714620"/>
            <a:ext cx="3032294" cy="23576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5984" y="785794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/>
              <a:t>ექსპერიმენტული დაკვირვებები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1714488"/>
            <a:ext cx="48577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ბოზე-აინშტაინის კონდენსირება ასევე შეიძლება მოხდეს კვაზინაწილაკებში მყარ სხეულებში. მაგნონებს, ექსიტონებს და პოლარიტონებს აქვთ მთელი სპინები, ანუ არიან ბოზონები და შესაბამისად შეუძლიათ წარმოქმნან კონდენსატები.</a:t>
            </a:r>
          </a:p>
          <a:p>
            <a:pPr>
              <a:buFont typeface="Arial" pitchFamily="34" charset="0"/>
              <a:buChar char="•"/>
            </a:pPr>
            <a:r>
              <a:rPr lang="ka-GE" dirty="0" smtClean="0"/>
              <a:t> მაგნონები წარმოადგენენ ელექტრონების სპინის ტალღას, რომელიც იმართება მაგნიტური ველით. 1999 წელს კონდენსირება მოხდა ანტიფერომაგნიტ </a:t>
            </a:r>
            <a:r>
              <a:rPr lang="en-US" dirty="0" smtClean="0"/>
              <a:t>TlCuCl</a:t>
            </a:r>
            <a:r>
              <a:rPr lang="en-US" baseline="-25000" dirty="0" smtClean="0"/>
              <a:t>3</a:t>
            </a:r>
            <a:r>
              <a:rPr lang="ka-GE" dirty="0" smtClean="0"/>
              <a:t>-ში 14</a:t>
            </a:r>
            <a:r>
              <a:rPr lang="en-US" dirty="0" smtClean="0"/>
              <a:t>K </a:t>
            </a:r>
            <a:r>
              <a:rPr lang="ka-GE" dirty="0" smtClean="0"/>
              <a:t>ტემპერატურაზე. გადასვლის მაღალი ტემპერატურა დაკავშირებულია მაგნონების მცირე მასასთან და მაღალ შესაძლო სიმკვრივესთან. </a:t>
            </a:r>
          </a:p>
        </p:txBody>
      </p:sp>
      <p:pic>
        <p:nvPicPr>
          <p:cNvPr id="6" name="Picture 5" descr="1280px-QuantumPhaseTransition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43302" y="3071810"/>
            <a:ext cx="3300698" cy="2374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2285992"/>
            <a:ext cx="40005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დღესდღეობით ექსპერიმენტები </a:t>
            </a:r>
            <a:r>
              <a:rPr lang="en-US" dirty="0" smtClean="0"/>
              <a:t>BEC-</a:t>
            </a:r>
            <a:r>
              <a:rPr lang="ka-GE" dirty="0" smtClean="0"/>
              <a:t>ზე მრავალ ლაბორატორიაში ტარდება. მათ შორის განსაკუთრებულია </a:t>
            </a:r>
            <a:r>
              <a:rPr lang="en-US" dirty="0" smtClean="0"/>
              <a:t>Cold Atom Lab</a:t>
            </a:r>
            <a:r>
              <a:rPr lang="ka-GE" dirty="0" smtClean="0"/>
              <a:t>. </a:t>
            </a:r>
            <a:r>
              <a:rPr lang="en-US" dirty="0" smtClean="0"/>
              <a:t>CAL </a:t>
            </a:r>
            <a:r>
              <a:rPr lang="ka-GE" dirty="0" smtClean="0"/>
              <a:t>არის საერთაშორისო კოსმოსურ სადგურზე მყოფი ლაბორატორია, რომელიც მიკროგრავიტაციის პირობებში წარმოქმნის კონდენსატებს.</a:t>
            </a:r>
            <a:endParaRPr lang="ru-RU" dirty="0"/>
          </a:p>
        </p:txBody>
      </p:sp>
      <p:pic>
        <p:nvPicPr>
          <p:cNvPr id="5" name="Picture 4" descr="Pia22562-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2285992"/>
            <a:ext cx="4214810" cy="2372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5984" y="785794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/>
              <a:t>ექსპერიმენტული დაკვირვებები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728" y="1285860"/>
            <a:ext cx="6643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600" b="1" dirty="0" smtClean="0"/>
              <a:t>მადლობა ყურადღებისთვის!</a:t>
            </a:r>
            <a:endParaRPr lang="ru-RU" sz="3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1285860"/>
            <a:ext cx="80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/>
              <a:t>გამოყენებული მასალა: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2000240"/>
            <a:ext cx="80010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1"/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chemeClr val="accent1"/>
                </a:solidFill>
                <a:hlinkClick r:id="rId2"/>
              </a:rPr>
              <a:t>www.britannica.com/science/Bose-Einstein-condensate</a:t>
            </a:r>
            <a:endParaRPr lang="ka-GE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accent1"/>
                </a:solidFill>
                <a:hlinkClick r:id="rId3"/>
              </a:rPr>
              <a:t>en.wikipedia.org/wiki/Bose%E2%80%93Einstein_condensate?fbclid=IwAR1xDYCpPgEK7oVWx4YweGDeKdMR9RogNEwinnyi_bAVXm7_Jtpqb86jd7s</a:t>
            </a:r>
            <a:endParaRPr lang="ka-GE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  <a:hlinkClick r:id="rId4"/>
              </a:rPr>
              <a:t>https://www.livescience.com/54667-bose-einstein-condensate.html?fbclid=IwAR3-E-rilS0sswkm0ZibyZVJWpxqz3c47v0nSF0gtKmi7IC3N7MCKvf4YUo</a:t>
            </a:r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296</TotalTime>
  <Words>466</Words>
  <Application>Microsoft Office PowerPoint</Application>
  <PresentationFormat>On-screen Show (4:3)</PresentationFormat>
  <Paragraphs>27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ბოზე-აინშტაინის კონდენსატები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595-424-424 Temo</dc:creator>
  <cp:lastModifiedBy>595-424-424 Temo</cp:lastModifiedBy>
  <cp:revision>38</cp:revision>
  <dcterms:created xsi:type="dcterms:W3CDTF">2020-06-17T12:55:22Z</dcterms:created>
  <dcterms:modified xsi:type="dcterms:W3CDTF">2020-06-18T16:21:42Z</dcterms:modified>
</cp:coreProperties>
</file>