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61" r:id="rId5"/>
    <p:sldId id="258" r:id="rId6"/>
    <p:sldId id="260" r:id="rId7"/>
    <p:sldId id="265" r:id="rId8"/>
    <p:sldId id="259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59527-9347-4C1C-87A6-7A84E13369D8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3271D-2922-4106-A810-4E9DAE2C5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1e55a45f0ab37b95a84e33a988b1b56_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43042" y="1643050"/>
            <a:ext cx="5857916" cy="20717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4000" dirty="0" smtClean="0">
                <a:solidFill>
                  <a:srgbClr val="FFFF00"/>
                </a:solidFill>
              </a:rPr>
              <a:t>ზეახალი ვარსკვლავი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" y="-2"/>
          <a:ext cx="9143995" cy="6858001"/>
        </p:xfrm>
        <a:graphic>
          <a:graphicData uri="http://schemas.openxmlformats.org/drawingml/2006/table">
            <a:tbl>
              <a:tblPr/>
              <a:tblGrid>
                <a:gridCol w="1828799"/>
                <a:gridCol w="1828799"/>
                <a:gridCol w="1828799"/>
                <a:gridCol w="1828799"/>
                <a:gridCol w="1828799"/>
              </a:tblGrid>
              <a:tr h="639434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     </a:t>
                      </a: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b="1" dirty="0" smtClean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I 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წყალბადის                 გარეშე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Ia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დაიმზირება იონიზირებული 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Si</a:t>
                      </a:r>
                      <a:r>
                        <a:rPr lang="en-US" sz="1800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ერთი ხაზი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b="1">
                          <a:latin typeface="Sylfaen"/>
                          <a:ea typeface="Calibri"/>
                          <a:cs typeface="Times New Roman"/>
                        </a:rPr>
                        <a:t>თერმული  გაფანტვა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709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Ib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/c 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ახასიათებს </a:t>
                      </a:r>
                      <a:r>
                        <a:rPr lang="en-US" sz="1800" b="1" dirty="0" smtClean="0">
                          <a:latin typeface="Sylfaen"/>
                          <a:ea typeface="Calibri"/>
                          <a:cs typeface="Times New Roman"/>
                        </a:rPr>
                        <a:t>Si</a:t>
                      </a:r>
                      <a:r>
                        <a:rPr lang="ka-GE" sz="1800" b="1" dirty="0" smtClean="0">
                          <a:latin typeface="Sylfaen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ka-GE" sz="1800" b="0" dirty="0" smtClean="0">
                          <a:latin typeface="Sylfaen"/>
                          <a:ea typeface="Calibri"/>
                          <a:cs typeface="Times New Roman"/>
                        </a:rPr>
                        <a:t>ის</a:t>
                      </a:r>
                      <a:r>
                        <a:rPr lang="en-US" sz="1800" b="1" baseline="0" dirty="0" smtClean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ka-GE" sz="1800" dirty="0" smtClean="0">
                          <a:latin typeface="Sylfaen"/>
                          <a:ea typeface="Calibri"/>
                          <a:cs typeface="Times New Roman"/>
                        </a:rPr>
                        <a:t>სუსტი </a:t>
                      </a: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შთანთქმის თვისება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Ib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დაიმზირება არაიონიზირებული 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He</a:t>
                      </a: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-ის ხაზი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   </a:t>
                      </a: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ka-GE" sz="1800" b="1" baseline="0" dirty="0" smtClean="0">
                          <a:latin typeface="Sylfaen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ka-GE" sz="1800" b="1" dirty="0" smtClean="0">
                          <a:latin typeface="Sylfaen"/>
                          <a:ea typeface="Calibri"/>
                          <a:cs typeface="Times New Roman"/>
                        </a:rPr>
                        <a:t>კოლაფსი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4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Ic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დაიმზირება სუსტი 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He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94763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     </a:t>
                      </a: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Sylfaen"/>
                          <a:ea typeface="Calibri"/>
                          <a:cs typeface="Times New Roman"/>
                        </a:rPr>
                        <a:t>II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   წყალბადით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Sylfaen"/>
                          <a:ea typeface="Calibri"/>
                          <a:cs typeface="Times New Roman"/>
                        </a:rPr>
                        <a:t>II-P/L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/N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მთლიანად შეიცავს 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 II ტიპის </a:t>
                      </a: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სპექტრს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8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Sylfaen"/>
                          <a:ea typeface="Calibri"/>
                          <a:cs typeface="Times New Roman"/>
                        </a:rPr>
                        <a:t>II-P/L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არ შეიცავს ვიწრო ხაზებს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II-P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სინათლის მრუდი შეიცავს „პლატოს“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297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II-L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სინათის მრუდი მცირდება „წრფივად“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6709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IIn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მცირე რაოდენობით შეიცავს ვიწრო ხაზებს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94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IIb</a:t>
                      </a:r>
                      <a:r>
                        <a:rPr lang="en-US" sz="1800" b="1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Sylfaen"/>
                          <a:ea typeface="Calibri"/>
                          <a:cs typeface="Times New Roman"/>
                        </a:rPr>
                        <a:t>ტიპის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800" dirty="0">
                          <a:latin typeface="Sylfaen"/>
                          <a:ea typeface="Calibri"/>
                          <a:cs typeface="Times New Roman"/>
                        </a:rPr>
                        <a:t>სპექტრი იცვლება და ემსგავსება </a:t>
                      </a:r>
                      <a:r>
                        <a:rPr lang="ka-GE" sz="1800" b="1" dirty="0">
                          <a:latin typeface="Sylfaen"/>
                          <a:ea typeface="Calibri"/>
                          <a:cs typeface="Times New Roman"/>
                        </a:rPr>
                        <a:t>Ib ტიპისას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wo_s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00px-Core_collapse_scenario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5" y="0"/>
            <a:ext cx="904152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-32" y="-3"/>
          <a:ext cx="9144031" cy="6865404"/>
        </p:xfrm>
        <a:graphic>
          <a:graphicData uri="http://schemas.openxmlformats.org/drawingml/2006/table">
            <a:tbl>
              <a:tblPr/>
              <a:tblGrid>
                <a:gridCol w="2285570"/>
                <a:gridCol w="2285537"/>
                <a:gridCol w="2286462"/>
                <a:gridCol w="2286462"/>
              </a:tblGrid>
              <a:tr h="7347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b="1" dirty="0" smtClean="0">
                          <a:latin typeface="Sylfaen"/>
                          <a:ea typeface="Calibri"/>
                          <a:cs typeface="Times New Roman"/>
                        </a:rPr>
                        <a:t>  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b="1" dirty="0" smtClean="0">
                          <a:latin typeface="Sylfaen"/>
                          <a:ea typeface="Calibri"/>
                          <a:cs typeface="Times New Roman"/>
                        </a:rPr>
                        <a:t>     კოლაფსის </a:t>
                      </a:r>
                      <a:r>
                        <a:rPr lang="ka-GE" sz="1400" b="1" dirty="0">
                          <a:latin typeface="Sylfaen"/>
                          <a:ea typeface="Calibri"/>
                          <a:cs typeface="Times New Roman"/>
                        </a:rPr>
                        <a:t>მიზეზი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b="1" dirty="0" smtClean="0">
                          <a:latin typeface="Sylfaen"/>
                          <a:ea typeface="Calibri"/>
                          <a:cs typeface="Times New Roman"/>
                        </a:rPr>
                        <a:t>         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b="1" dirty="0" smtClean="0">
                          <a:latin typeface="Sylfaen"/>
                          <a:ea typeface="Calibri"/>
                          <a:cs typeface="Times New Roman"/>
                        </a:rPr>
                        <a:t>          წინამორბედი </a:t>
                      </a:r>
                      <a:r>
                        <a:rPr lang="ka-GE" sz="1400" b="1" dirty="0">
                          <a:latin typeface="Sylfaen"/>
                          <a:ea typeface="Calibri"/>
                          <a:cs typeface="Times New Roman"/>
                        </a:rPr>
                        <a:t>ვარსკვლავის საწყისი მასა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b="1" dirty="0" smtClean="0">
                          <a:latin typeface="Sylfaen"/>
                          <a:ea typeface="Calibri"/>
                          <a:cs typeface="Times New Roman"/>
                        </a:rPr>
                        <a:t>        ზეახალის </a:t>
                      </a:r>
                      <a:r>
                        <a:rPr lang="ka-GE" sz="1400" b="1" dirty="0">
                          <a:latin typeface="Sylfaen"/>
                          <a:ea typeface="Calibri"/>
                          <a:cs typeface="Times New Roman"/>
                        </a:rPr>
                        <a:t>ტიპი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b="1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b="1" dirty="0" smtClean="0">
                          <a:latin typeface="Sylfaen"/>
                          <a:ea typeface="Calibri"/>
                          <a:cs typeface="Times New Roman"/>
                        </a:rPr>
                        <a:t>             ნარჩენი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46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dirty="0">
                          <a:latin typeface="Sylfaen"/>
                          <a:ea typeface="Calibri"/>
                          <a:cs typeface="Times New Roman"/>
                        </a:rPr>
                        <a:t>ელექტრონის ჩაჭერა გადაგვარებულ</a:t>
                      </a:r>
                      <a:r>
                        <a:rPr lang="ka-GE" sz="1400" b="1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Sylfaen"/>
                          <a:ea typeface="Calibri"/>
                          <a:cs typeface="Times New Roman"/>
                        </a:rPr>
                        <a:t>O+Ne+Mg</a:t>
                      </a:r>
                      <a:r>
                        <a:rPr lang="en-US" sz="1400" b="1" dirty="0">
                          <a:latin typeface="Sylfaen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ka-GE" sz="1400" b="0" dirty="0">
                          <a:latin typeface="Sylfaen"/>
                          <a:ea typeface="Calibri"/>
                          <a:cs typeface="Times New Roman"/>
                        </a:rPr>
                        <a:t>ის</a:t>
                      </a:r>
                      <a:r>
                        <a:rPr lang="ka-GE" sz="1400" b="1" dirty="0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ka-GE" sz="1400" dirty="0">
                          <a:latin typeface="Sylfaen"/>
                          <a:ea typeface="Calibri"/>
                          <a:cs typeface="Times New Roman"/>
                        </a:rPr>
                        <a:t>ბირთვში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8-10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მკრთალი </a:t>
                      </a:r>
                      <a:r>
                        <a:rPr lang="ka-GE" sz="1400" b="1">
                          <a:latin typeface="Sylfaen"/>
                          <a:ea typeface="Calibri"/>
                          <a:cs typeface="Times New Roman"/>
                        </a:rPr>
                        <a:t>II-P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ნეიტრონული ვარსკვლავი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 rowSpan="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a-GE" sz="1400" dirty="0" smtClean="0">
                        <a:latin typeface="Sylfae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dirty="0" smtClean="0">
                          <a:latin typeface="Sylfaen"/>
                          <a:ea typeface="Calibri"/>
                          <a:cs typeface="Times New Roman"/>
                        </a:rPr>
                        <a:t>კოლაფსი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10-25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მკრთალი</a:t>
                      </a:r>
                      <a:r>
                        <a:rPr lang="ka-GE" sz="1400" b="1">
                          <a:latin typeface="Sylfae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II-P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ნეიტრონული ვარსკვლავი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47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25-40 დაბალი ან მზის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ნორმალური</a:t>
                      </a:r>
                      <a:r>
                        <a:rPr lang="ka-GE" sz="1400" b="1">
                          <a:latin typeface="Sylfae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II-P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ნეიტრონული ვარსკვლავი-&gt;შავი ხვრელი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40-90 დაბალი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II-L II-b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ნეიტრონული ვარსკვლავი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≥40 მზის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-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შავი ხვრელი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47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≥40 მაღალი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მკრთალი</a:t>
                      </a:r>
                      <a:r>
                        <a:rPr lang="ka-GE" sz="1400" b="1">
                          <a:latin typeface="Sylfae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Ib/c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ნეიტრონული ვარსკვლავი-&gt;შავი ხვრელი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≥40 ძალიან მაღალი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Ib/c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ნეიტრონული ვარსკვლავი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≥90 დაბალი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Sylfaen"/>
                        </a:rPr>
                        <a:t>შესაძლოა</a:t>
                      </a: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 გამა გამოსხივება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შავი ხვრელი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წყვილის არასტაბილურობა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140-250 დაბალი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Sylfaen"/>
                          <a:ea typeface="Calibri"/>
                          <a:cs typeface="Times New Roman"/>
                        </a:rPr>
                        <a:t>II-P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-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ფოტოდაშლა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≥250 დაბალი მეტალობის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>
                          <a:latin typeface="Sylfaen"/>
                          <a:ea typeface="Calibri"/>
                          <a:cs typeface="Sylfaen"/>
                        </a:rPr>
                        <a:t>შესაძლოა</a:t>
                      </a:r>
                      <a:r>
                        <a:rPr lang="ka-GE" sz="1400">
                          <a:latin typeface="Sylfaen"/>
                          <a:ea typeface="Calibri"/>
                          <a:cs typeface="Times New Roman"/>
                        </a:rPr>
                        <a:t> გამა გამოსხივება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a-GE" sz="1400" dirty="0">
                          <a:latin typeface="Sylfaen"/>
                          <a:ea typeface="Calibri"/>
                          <a:cs typeface="Times New Roman"/>
                        </a:rPr>
                        <a:t>მასიური შავი ხვრელი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mparative_hypernova_light_curv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800px-Chandra-cr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14612" y="571480"/>
            <a:ext cx="3643338" cy="1571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3200" dirty="0" smtClean="0">
                <a:solidFill>
                  <a:srgbClr val="FFFF00"/>
                </a:solidFill>
              </a:rPr>
              <a:t>ასიმეტრიულობა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a-GE" sz="2800" b="1" dirty="0" smtClean="0">
                <a:solidFill>
                  <a:schemeClr val="tx1"/>
                </a:solidFill>
              </a:rPr>
              <a:t>ზეახალ  ვარსკვლამდე  მანძილის გამოითვლა:</a:t>
            </a:r>
            <a:endParaRPr lang="ka-GE" sz="3200" b="1" dirty="0" smtClean="0">
              <a:solidFill>
                <a:schemeClr val="tx1"/>
              </a:solidFill>
            </a:endParaRPr>
          </a:p>
          <a:p>
            <a:endParaRPr lang="ka-GE" i="1" dirty="0" smtClean="0">
              <a:solidFill>
                <a:schemeClr val="tx1"/>
              </a:solidFill>
            </a:endParaRPr>
          </a:p>
          <a:p>
            <a:r>
              <a:rPr lang="ka-GE" sz="2400" i="1" dirty="0" smtClean="0">
                <a:solidFill>
                  <a:schemeClr val="tx1"/>
                </a:solidFill>
              </a:rPr>
              <a:t>  </a:t>
            </a:r>
          </a:p>
          <a:p>
            <a:r>
              <a:rPr lang="ka-GE" sz="2400" i="1" dirty="0" smtClean="0">
                <a:solidFill>
                  <a:schemeClr val="tx1"/>
                </a:solidFill>
              </a:rPr>
              <a:t> </a:t>
            </a:r>
            <a:r>
              <a:rPr lang="ka-GE" sz="3200" i="1" dirty="0" smtClean="0">
                <a:solidFill>
                  <a:schemeClr val="tx1"/>
                </a:solidFill>
              </a:rPr>
              <a:t> </a:t>
            </a:r>
            <a:r>
              <a:rPr lang="en-US" sz="3200" i="1" dirty="0" smtClean="0">
                <a:solidFill>
                  <a:schemeClr val="tx1"/>
                </a:solidFill>
              </a:rPr>
              <a:t>m</a:t>
            </a:r>
            <a:r>
              <a:rPr lang="en-US" sz="3200" dirty="0" smtClean="0">
                <a:solidFill>
                  <a:schemeClr val="tx1"/>
                </a:solidFill>
              </a:rPr>
              <a:t> - </a:t>
            </a:r>
            <a:r>
              <a:rPr lang="en-US" sz="3200" i="1" dirty="0" smtClean="0">
                <a:solidFill>
                  <a:schemeClr val="tx1"/>
                </a:solidFill>
              </a:rPr>
              <a:t>M</a:t>
            </a:r>
            <a:r>
              <a:rPr lang="en-US" sz="3200" dirty="0" smtClean="0">
                <a:solidFill>
                  <a:schemeClr val="tx1"/>
                </a:solidFill>
              </a:rPr>
              <a:t> = 5 log</a:t>
            </a:r>
            <a:r>
              <a:rPr lang="ka-GE" sz="3200" baseline="-25000" dirty="0" smtClean="0">
                <a:solidFill>
                  <a:schemeClr val="tx1"/>
                </a:solidFill>
              </a:rPr>
              <a:t>10</a:t>
            </a:r>
            <a:r>
              <a:rPr lang="en-US" sz="3200" dirty="0" smtClean="0">
                <a:solidFill>
                  <a:schemeClr val="tx1"/>
                </a:solidFill>
              </a:rPr>
              <a:t>(</a:t>
            </a:r>
            <a:r>
              <a:rPr lang="en-US" sz="3200" i="1" dirty="0" smtClean="0">
                <a:solidFill>
                  <a:schemeClr val="tx1"/>
                </a:solidFill>
              </a:rPr>
              <a:t>d</a:t>
            </a:r>
            <a:r>
              <a:rPr lang="en-US" sz="3200" dirty="0" smtClean="0">
                <a:solidFill>
                  <a:schemeClr val="tx1"/>
                </a:solidFill>
              </a:rPr>
              <a:t>/10) </a:t>
            </a:r>
            <a:r>
              <a:rPr lang="ka-GE" sz="3200" dirty="0" smtClean="0">
                <a:solidFill>
                  <a:schemeClr val="tx1"/>
                </a:solidFill>
              </a:rPr>
              <a:t> </a:t>
            </a:r>
            <a:endParaRPr lang="ka-GE" sz="3200" dirty="0">
              <a:solidFill>
                <a:schemeClr val="tx1"/>
              </a:solidFill>
            </a:endParaRPr>
          </a:p>
          <a:p>
            <a:r>
              <a:rPr lang="en-US" sz="3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ka-GE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smtClean="0">
                <a:solidFill>
                  <a:schemeClr val="tx1"/>
                </a:solidFill>
              </a:rPr>
              <a:t>m-m</a:t>
            </a:r>
            <a:r>
              <a:rPr lang="en-US" sz="3200" baseline="-25000" dirty="0" smtClean="0">
                <a:solidFill>
                  <a:schemeClr val="tx1"/>
                </a:solidFill>
              </a:rPr>
              <a:t>0</a:t>
            </a:r>
            <a:r>
              <a:rPr lang="en-US" sz="3200" dirty="0" smtClean="0">
                <a:solidFill>
                  <a:schemeClr val="tx1"/>
                </a:solidFill>
              </a:rPr>
              <a:t> = -2.5 log</a:t>
            </a:r>
            <a:r>
              <a:rPr lang="en-US" sz="3200" baseline="-25000" dirty="0" smtClean="0">
                <a:solidFill>
                  <a:schemeClr val="tx1"/>
                </a:solidFill>
              </a:rPr>
              <a:t>10</a:t>
            </a:r>
            <a:r>
              <a:rPr lang="en-US" sz="3200" dirty="0" smtClean="0">
                <a:solidFill>
                  <a:schemeClr val="tx1"/>
                </a:solidFill>
              </a:rPr>
              <a:t> (F/F</a:t>
            </a:r>
            <a:r>
              <a:rPr lang="en-US" sz="3200" baseline="-25000" dirty="0" smtClean="0">
                <a:solidFill>
                  <a:schemeClr val="tx1"/>
                </a:solidFill>
              </a:rPr>
              <a:t>0</a:t>
            </a:r>
            <a:r>
              <a:rPr lang="en-US" sz="3200" dirty="0" smtClean="0">
                <a:solidFill>
                  <a:schemeClr val="tx1"/>
                </a:solidFill>
              </a:rPr>
              <a:t>)</a:t>
            </a:r>
            <a:endParaRPr lang="ka-GE" sz="3200" dirty="0">
              <a:solidFill>
                <a:schemeClr val="tx1"/>
              </a:solidFill>
            </a:endParaRPr>
          </a:p>
          <a:p>
            <a:endParaRPr lang="ka-GE" sz="2400" dirty="0" smtClean="0">
              <a:solidFill>
                <a:schemeClr val="tx1"/>
              </a:solidFill>
            </a:endParaRPr>
          </a:p>
          <a:p>
            <a:r>
              <a:rPr lang="ka-GE" sz="2800" i="1" dirty="0" smtClean="0">
                <a:solidFill>
                  <a:schemeClr val="tx1"/>
                </a:solidFill>
              </a:rPr>
              <a:t>  </a:t>
            </a:r>
          </a:p>
          <a:p>
            <a:r>
              <a:rPr lang="ka-GE" sz="2800" b="1" i="1" dirty="0" smtClean="0">
                <a:solidFill>
                  <a:schemeClr val="tx1"/>
                </a:solidFill>
              </a:rPr>
              <a:t>   </a:t>
            </a:r>
            <a:r>
              <a:rPr lang="en-US" sz="3200" b="1" i="1" dirty="0" smtClean="0">
                <a:solidFill>
                  <a:schemeClr val="tx1"/>
                </a:solidFill>
              </a:rPr>
              <a:t>d</a:t>
            </a:r>
            <a:r>
              <a:rPr lang="ka-GE" sz="3200" b="1" i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 = 10 </a:t>
            </a:r>
            <a:r>
              <a:rPr lang="en-US" sz="3200" b="1" baseline="30000" dirty="0" smtClean="0">
                <a:solidFill>
                  <a:schemeClr val="tx1"/>
                </a:solidFill>
              </a:rPr>
              <a:t>(</a:t>
            </a:r>
            <a:r>
              <a:rPr lang="en-US" sz="3200" b="1" i="1" baseline="30000" dirty="0" smtClean="0">
                <a:solidFill>
                  <a:schemeClr val="tx1"/>
                </a:solidFill>
              </a:rPr>
              <a:t>m</a:t>
            </a:r>
            <a:r>
              <a:rPr lang="en-US" sz="3200" b="1" baseline="30000" dirty="0" smtClean="0">
                <a:solidFill>
                  <a:schemeClr val="tx1"/>
                </a:solidFill>
              </a:rPr>
              <a:t> - </a:t>
            </a:r>
            <a:r>
              <a:rPr lang="en-US" sz="3200" b="1" i="1" baseline="30000" dirty="0" smtClean="0">
                <a:solidFill>
                  <a:schemeClr val="tx1"/>
                </a:solidFill>
              </a:rPr>
              <a:t>M</a:t>
            </a:r>
            <a:r>
              <a:rPr lang="en-US" sz="3200" b="1" baseline="30000" dirty="0" smtClean="0">
                <a:solidFill>
                  <a:schemeClr val="tx1"/>
                </a:solidFill>
              </a:rPr>
              <a:t> + 5)/5</a:t>
            </a:r>
            <a:endParaRPr lang="ka-GE" sz="3200" b="1" baseline="30000" dirty="0" smtClean="0">
              <a:solidFill>
                <a:schemeClr val="tx1"/>
              </a:solidFill>
            </a:endParaRPr>
          </a:p>
          <a:p>
            <a:endParaRPr lang="ka-GE" sz="2400" baseline="30000" dirty="0">
              <a:solidFill>
                <a:schemeClr val="tx1"/>
              </a:solidFill>
            </a:endParaRPr>
          </a:p>
          <a:p>
            <a:r>
              <a:rPr lang="ka-GE" sz="2400" baseline="30000" dirty="0">
                <a:solidFill>
                  <a:schemeClr val="tx1"/>
                </a:solidFill>
              </a:rPr>
              <a:t> </a:t>
            </a:r>
            <a:endParaRPr lang="en-US" sz="2400" dirty="0" smtClean="0">
              <a:solidFill>
                <a:schemeClr val="tx1"/>
              </a:solidFill>
            </a:endParaRPr>
          </a:p>
          <a:p>
            <a:endParaRPr lang="ka-GE" sz="2000" i="1" dirty="0" smtClean="0">
              <a:solidFill>
                <a:schemeClr val="bg1"/>
              </a:solidFill>
            </a:endParaRPr>
          </a:p>
          <a:p>
            <a:r>
              <a:rPr lang="ka-GE" sz="2000" i="1" dirty="0" smtClean="0">
                <a:solidFill>
                  <a:schemeClr val="tx1"/>
                </a:solidFill>
              </a:rPr>
              <a:t>  </a:t>
            </a:r>
            <a:r>
              <a:rPr lang="ka-GE" sz="2000" dirty="0" smtClean="0">
                <a:solidFill>
                  <a:schemeClr val="tx1"/>
                </a:solidFill>
              </a:rPr>
              <a:t>ეს მეთოდი გამოიყენება</a:t>
            </a:r>
            <a:r>
              <a:rPr lang="ka-GE" sz="2000" b="1" dirty="0" smtClean="0">
                <a:solidFill>
                  <a:schemeClr val="tx1"/>
                </a:solidFill>
              </a:rPr>
              <a:t> 1000 </a:t>
            </a:r>
            <a:r>
              <a:rPr lang="en-US" sz="2000" b="1" dirty="0" err="1" smtClean="0">
                <a:solidFill>
                  <a:schemeClr val="tx1"/>
                </a:solidFill>
              </a:rPr>
              <a:t>Mpc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altLang="en-US" sz="2000" dirty="0" smtClean="0">
                <a:solidFill>
                  <a:schemeClr val="tx1"/>
                </a:solidFill>
                <a:latin typeface="Sylfaen" pitchFamily="18" charset="0"/>
              </a:rPr>
              <a:t>±</a:t>
            </a:r>
            <a:r>
              <a:rPr lang="en-US" altLang="en-US" sz="2000" dirty="0" smtClean="0">
                <a:solidFill>
                  <a:schemeClr val="bg1"/>
                </a:solidFill>
                <a:latin typeface="Sylfaen" pitchFamily="18" charset="0"/>
              </a:rPr>
              <a:t> </a:t>
            </a:r>
            <a:r>
              <a:rPr lang="ka-GE" altLang="en-US" sz="2000" dirty="0">
                <a:solidFill>
                  <a:srgbClr val="FF0000"/>
                </a:solidFill>
                <a:latin typeface="Sylfaen" pitchFamily="18" charset="0"/>
              </a:rPr>
              <a:t>5</a:t>
            </a:r>
            <a:r>
              <a:rPr lang="en-US" altLang="en-US" sz="2000" dirty="0" smtClean="0">
                <a:solidFill>
                  <a:srgbClr val="FF0000"/>
                </a:solidFill>
                <a:latin typeface="Sylfaen" pitchFamily="18" charset="0"/>
              </a:rPr>
              <a:t>% </a:t>
            </a:r>
            <a:r>
              <a:rPr lang="ka-GE" altLang="en-US" sz="2000" dirty="0" smtClean="0">
                <a:solidFill>
                  <a:schemeClr val="tx1"/>
                </a:solidFill>
                <a:latin typeface="Sylfaen" pitchFamily="18" charset="0"/>
              </a:rPr>
              <a:t>ცდომილებით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ifi-supernova-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71604" y="2143116"/>
            <a:ext cx="6143668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800" dirty="0" smtClean="0">
                <a:solidFill>
                  <a:srgbClr val="FFFF00"/>
                </a:solidFill>
              </a:rPr>
              <a:t>გმადლობთ ყურადღებისთვის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210</Words>
  <Application>Microsoft Office PowerPoint</Application>
  <PresentationFormat>On-screen Show (4:3)</PresentationFormat>
  <Paragraphs>112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ASUS</cp:lastModifiedBy>
  <cp:revision>38</cp:revision>
  <dcterms:created xsi:type="dcterms:W3CDTF">2016-04-14T16:48:54Z</dcterms:created>
  <dcterms:modified xsi:type="dcterms:W3CDTF">2016-05-31T16:01:38Z</dcterms:modified>
</cp:coreProperties>
</file>