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8D404F8-20EC-4B0C-8B50-079AFB6345C2}">
          <p14:sldIdLst>
            <p14:sldId id="256"/>
            <p14:sldId id="257"/>
          </p14:sldIdLst>
        </p14:section>
        <p14:section name="Untitled Section" id="{8B34EE44-C109-457B-8955-757C15A8965A}">
          <p14:sldIdLst>
            <p14:sldId id="258"/>
            <p14:sldId id="259"/>
            <p14:sldId id="260"/>
            <p14:sldId id="261"/>
            <p14:sldId id="263"/>
            <p14:sldId id="265"/>
            <p14:sldId id="266"/>
            <p14:sldId id="267"/>
            <p14:sldId id="268"/>
            <p14:sldId id="269"/>
            <p14:sldId id="270"/>
            <p14:sldId id="272"/>
            <p14:sldId id="273"/>
            <p14:sldId id="274"/>
            <p14:sldId id="2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32" y="28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E1716F0-E164-448A-A388-BFD372EB0313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F4929D6-B1F8-4F98-9C7E-89AB176FD1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2510" y="0"/>
            <a:ext cx="4660710" cy="2667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ka-GE" sz="4000" b="1" dirty="0" smtClean="0">
                <a:solidFill>
                  <a:srgbClr val="FF0000"/>
                </a:solidFill>
              </a:rPr>
              <a:t>ელემენტარული ნაწილაკები და მათი კლასიფიკაცია!</a:t>
            </a:r>
          </a:p>
          <a:p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971800" y="4800600"/>
            <a:ext cx="5791200" cy="685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9144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a-GE" sz="4000" b="1" dirty="0" smtClean="0">
                <a:solidFill>
                  <a:srgbClr val="FF0000"/>
                </a:solidFill>
              </a:rPr>
              <a:t>ვანო ზურაბაშვილი</a:t>
            </a:r>
          </a:p>
          <a:p>
            <a:endParaRPr lang="ka-GE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766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19600" y="0"/>
            <a:ext cx="4724400" cy="6858000"/>
          </a:xfrm>
        </p:spPr>
        <p:txBody>
          <a:bodyPr>
            <a:normAutofit/>
          </a:bodyPr>
          <a:lstStyle/>
          <a:p>
            <a:pPr algn="just"/>
            <a:r>
              <a:rPr lang="ka-GE" sz="2400" b="0" dirty="0" smtClean="0"/>
              <a:t>„რელიქტური გამოსხივება“ -</a:t>
            </a:r>
            <a:endParaRPr lang="en-US" sz="2400" b="0" dirty="0"/>
          </a:p>
          <a:p>
            <a:pPr algn="just"/>
            <a:r>
              <a:rPr lang="ka-GE" sz="2400" b="0" i="1" dirty="0" smtClean="0"/>
              <a:t>ადრეული </a:t>
            </a:r>
            <a:r>
              <a:rPr lang="ka-GE" sz="2400" b="0" i="1" dirty="0"/>
              <a:t>სამყაროს </a:t>
            </a:r>
            <a:r>
              <a:rPr lang="ka-GE" sz="2400" b="0" i="1" dirty="0" smtClean="0"/>
              <a:t>ყველაზე</a:t>
            </a:r>
            <a:endParaRPr lang="en-US" sz="2400" b="0" i="1" dirty="0" smtClean="0"/>
          </a:p>
          <a:p>
            <a:pPr algn="just"/>
            <a:r>
              <a:rPr lang="ka-GE" sz="2400" b="0" i="1" dirty="0" smtClean="0"/>
              <a:t>დეტალური რუქა</a:t>
            </a:r>
            <a:r>
              <a:rPr lang="en-US" sz="2400" b="0" i="1" dirty="0" smtClean="0"/>
              <a:t>.</a:t>
            </a:r>
          </a:p>
          <a:p>
            <a:endParaRPr lang="en-US" sz="2400" b="0" i="1" dirty="0"/>
          </a:p>
          <a:p>
            <a:endParaRPr lang="en-US" sz="2400" b="0" i="1" dirty="0" smtClean="0"/>
          </a:p>
          <a:p>
            <a:endParaRPr lang="ka-GE" sz="2400" dirty="0">
              <a:solidFill>
                <a:srgbClr val="C00000"/>
              </a:solidFill>
            </a:endParaRPr>
          </a:p>
          <a:p>
            <a:endParaRPr lang="ka-GE" sz="2400" dirty="0" smtClean="0">
              <a:solidFill>
                <a:srgbClr val="C00000"/>
              </a:solidFill>
            </a:endParaRPr>
          </a:p>
          <a:p>
            <a:r>
              <a:rPr lang="en-US" sz="2400" dirty="0" smtClean="0">
                <a:solidFill>
                  <a:srgbClr val="C00000"/>
                </a:solidFill>
              </a:rPr>
              <a:t>“Milky </a:t>
            </a:r>
            <a:r>
              <a:rPr lang="en-US" sz="2400" dirty="0">
                <a:solidFill>
                  <a:srgbClr val="C00000"/>
                </a:solidFill>
              </a:rPr>
              <a:t>W</a:t>
            </a:r>
            <a:r>
              <a:rPr lang="en-US" sz="2400" dirty="0" smtClean="0">
                <a:solidFill>
                  <a:srgbClr val="C00000"/>
                </a:solidFill>
              </a:rPr>
              <a:t>ay”  </a:t>
            </a:r>
            <a:r>
              <a:rPr lang="ka-GE" sz="2400" dirty="0" smtClean="0">
                <a:solidFill>
                  <a:srgbClr val="C00000"/>
                </a:solidFill>
              </a:rPr>
              <a:t>ირმის ნახტომი.	</a:t>
            </a:r>
          </a:p>
          <a:p>
            <a:endParaRPr lang="ka-GE" sz="2400" dirty="0">
              <a:solidFill>
                <a:srgbClr val="C00000"/>
              </a:solidFill>
            </a:endParaRPr>
          </a:p>
          <a:p>
            <a:endParaRPr lang="ka-GE" sz="2400" dirty="0" smtClean="0">
              <a:solidFill>
                <a:srgbClr val="C00000"/>
              </a:solidFill>
            </a:endParaRPr>
          </a:p>
          <a:p>
            <a:endParaRPr lang="ka-GE" sz="2400" dirty="0">
              <a:solidFill>
                <a:srgbClr val="C00000"/>
              </a:solidFill>
            </a:endParaRPr>
          </a:p>
          <a:p>
            <a:r>
              <a:rPr lang="ka-GE" sz="2400" dirty="0" smtClean="0">
                <a:solidFill>
                  <a:srgbClr val="C00000"/>
                </a:solidFill>
              </a:rPr>
              <a:t>	პლანეტა - დედამიწა!!</a:t>
            </a:r>
            <a:endParaRPr lang="en-US" sz="24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MKphoto\Desktop\Eric-Linder-Planck-CM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69" y="11723"/>
            <a:ext cx="3387969" cy="227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Kphoto\Desktop\main-qimg-1e4e4563a23730c648c3ce58d77d95fa-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97723"/>
            <a:ext cx="3822616" cy="242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Kphoto\Desktop\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69" y="4724399"/>
            <a:ext cx="3857785" cy="212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304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17585"/>
            <a:ext cx="5143500" cy="853440"/>
          </a:xfrm>
          <a:solidFill>
            <a:schemeClr val="accent2"/>
          </a:solidFill>
        </p:spPr>
        <p:txBody>
          <a:bodyPr/>
          <a:lstStyle/>
          <a:p>
            <a:r>
              <a:rPr lang="ka-GE" smtClean="0"/>
              <a:t>რისგან შევდგებით?!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914400"/>
            <a:ext cx="4343400" cy="5943600"/>
          </a:xfrm>
        </p:spPr>
        <p:txBody>
          <a:bodyPr/>
          <a:lstStyle/>
          <a:p>
            <a:r>
              <a:rPr lang="ka-GE" sz="2400" dirty="0" smtClean="0"/>
              <a:t>საიდან მოვდივართ ?</a:t>
            </a:r>
          </a:p>
          <a:p>
            <a:r>
              <a:rPr lang="ka-GE" sz="2400" dirty="0" smtClean="0"/>
              <a:t>რისგან შევდგებით ?</a:t>
            </a:r>
          </a:p>
          <a:p>
            <a:r>
              <a:rPr lang="ka-GE" sz="2400" dirty="0" smtClean="0"/>
              <a:t>როგორია სამყარო ? </a:t>
            </a:r>
          </a:p>
        </p:txBody>
      </p:sp>
      <p:pic>
        <p:nvPicPr>
          <p:cNvPr id="2050" name="Picture 2" descr="C:\Users\MKphoto\Desktop\p03xsw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46482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Kphoto\Desktop\pexels-photo-236047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201734"/>
            <a:ext cx="4519246" cy="3007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048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0" y="533400"/>
            <a:ext cx="4191000" cy="4343400"/>
          </a:xfrm>
        </p:spPr>
        <p:txBody>
          <a:bodyPr>
            <a:normAutofit/>
          </a:bodyPr>
          <a:lstStyle/>
          <a:p>
            <a:pPr marL="0" indent="0" algn="just"/>
            <a:r>
              <a:rPr lang="ka-GE" sz="2400" dirty="0" smtClean="0"/>
              <a:t>ელემენტარული ნაწილაკები</a:t>
            </a:r>
            <a:r>
              <a:rPr lang="ka-GE" sz="1800" b="0" dirty="0" smtClean="0"/>
              <a:t> </a:t>
            </a:r>
            <a:r>
              <a:rPr lang="ka-GE" sz="1800" b="0" dirty="0"/>
              <a:t>აღმოაჩინეს ბირთვული პროცესების </a:t>
            </a:r>
            <a:r>
              <a:rPr lang="ka-GE" sz="1800" b="0" dirty="0" smtClean="0"/>
              <a:t>შესწავლისას, </a:t>
            </a:r>
            <a:r>
              <a:rPr lang="ka-GE" sz="1800" b="0" dirty="0"/>
              <a:t>ამიტომ </a:t>
            </a:r>
            <a:r>
              <a:rPr lang="en-US" sz="1800" b="0" dirty="0"/>
              <a:t>XX </a:t>
            </a:r>
            <a:r>
              <a:rPr lang="ka-GE" sz="1800" b="0" dirty="0"/>
              <a:t>საუკუნის </a:t>
            </a:r>
            <a:r>
              <a:rPr lang="ka-GE" sz="1800" b="0" dirty="0" smtClean="0"/>
              <a:t>შუამდე</a:t>
            </a:r>
            <a:r>
              <a:rPr lang="en-US" sz="1800" b="0" dirty="0" smtClean="0"/>
              <a:t> </a:t>
            </a:r>
            <a:r>
              <a:rPr lang="ka-GE" sz="1800" b="0" dirty="0" smtClean="0"/>
              <a:t>ელემენტარული </a:t>
            </a:r>
            <a:r>
              <a:rPr lang="ka-GE" sz="1800" b="0" dirty="0"/>
              <a:t>ნაწილაკების ფიზიკა შეადგენდა ბირთვული ფიზიკის ნაწილს. ამჟამად ფიზიკის ეს </a:t>
            </a:r>
            <a:r>
              <a:rPr lang="ka-GE" sz="1800" b="0" dirty="0" smtClean="0"/>
              <a:t>დარგები ახლო </a:t>
            </a:r>
            <a:r>
              <a:rPr lang="ka-GE" sz="1800" b="0" dirty="0"/>
              <a:t>მაგრამ დამოუკიდებელია, რომლებსაც ბევრი საერთო განსახილველი პრობლემა და კვლევის მეთოდი აქვთ</a:t>
            </a:r>
            <a:r>
              <a:rPr lang="ka-GE" sz="1800" b="0" dirty="0" smtClean="0"/>
              <a:t>.</a:t>
            </a:r>
            <a:endParaRPr lang="en-US" sz="1800" b="0" dirty="0" smtClean="0"/>
          </a:p>
          <a:p>
            <a:pPr marL="0" indent="0" algn="just"/>
            <a:r>
              <a:rPr lang="ka-GE" sz="2000" dirty="0" smtClean="0">
                <a:solidFill>
                  <a:srgbClr val="C00000"/>
                </a:solidFill>
              </a:rPr>
              <a:t>ელემენტარული </a:t>
            </a:r>
            <a:r>
              <a:rPr lang="ka-GE" sz="2000" dirty="0">
                <a:solidFill>
                  <a:srgbClr val="C00000"/>
                </a:solidFill>
              </a:rPr>
              <a:t>ნაწილაკების ფიზიკის მთავარი </a:t>
            </a:r>
            <a:r>
              <a:rPr lang="ka-GE" sz="2000" dirty="0" smtClean="0">
                <a:solidFill>
                  <a:srgbClr val="C00000"/>
                </a:solidFill>
              </a:rPr>
              <a:t>ამოცანაა ნაწილაკების თვისებებისა </a:t>
            </a:r>
            <a:r>
              <a:rPr lang="ka-GE" sz="2000" dirty="0">
                <a:solidFill>
                  <a:srgbClr val="C00000"/>
                </a:solidFill>
              </a:rPr>
              <a:t>და ურთიერთგარდაქმნების კვლევა</a:t>
            </a:r>
            <a:r>
              <a:rPr lang="ka-GE" sz="2000" dirty="0" smtClean="0">
                <a:solidFill>
                  <a:srgbClr val="C00000"/>
                </a:solidFill>
              </a:rPr>
              <a:t>.</a:t>
            </a:r>
            <a:endParaRPr lang="ka-GE" sz="2000" b="0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MKphoto\Desktop\maxresdefault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464820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34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3886200" cy="3352800"/>
          </a:xfrm>
        </p:spPr>
        <p:txBody>
          <a:bodyPr>
            <a:noAutofit/>
          </a:bodyPr>
          <a:lstStyle/>
          <a:p>
            <a:pPr marL="0" indent="0" algn="just"/>
            <a:r>
              <a:rPr lang="ka-GE" sz="2000" dirty="0" smtClean="0"/>
              <a:t>წარმოდგენას, </a:t>
            </a:r>
            <a:r>
              <a:rPr lang="en-US" sz="2000" dirty="0" smtClean="0"/>
              <a:t> </a:t>
            </a:r>
            <a:r>
              <a:rPr lang="ka-GE" sz="2000" dirty="0" smtClean="0"/>
              <a:t>რომ </a:t>
            </a:r>
            <a:r>
              <a:rPr lang="en-US" sz="2000" dirty="0" smtClean="0"/>
              <a:t>  </a:t>
            </a:r>
            <a:r>
              <a:rPr lang="ka-GE" sz="2000" dirty="0" smtClean="0"/>
              <a:t>სამყარო</a:t>
            </a:r>
            <a:r>
              <a:rPr lang="en-US" sz="2000" dirty="0" smtClean="0"/>
              <a:t>   </a:t>
            </a:r>
            <a:r>
              <a:rPr lang="ka-GE" sz="2000" dirty="0" smtClean="0"/>
              <a:t>შედგება</a:t>
            </a:r>
            <a:r>
              <a:rPr lang="en-US" sz="2000" dirty="0" smtClean="0"/>
              <a:t> </a:t>
            </a:r>
            <a:r>
              <a:rPr lang="ka-GE" sz="2000" dirty="0" smtClean="0"/>
              <a:t>ფუნდამენტური </a:t>
            </a:r>
            <a:r>
              <a:rPr lang="ka-GE" sz="2000" dirty="0"/>
              <a:t>ნაწილაკებისაგან</a:t>
            </a:r>
            <a:r>
              <a:rPr lang="ka-GE" sz="2000" b="0" dirty="0"/>
              <a:t>, აქვს დიდი ხნის ისტორია. პირველად აზრი უმცირესი ნაწილაკების </a:t>
            </a:r>
            <a:r>
              <a:rPr lang="ka-GE" sz="2000" b="0" dirty="0" smtClean="0"/>
              <a:t>არსებობაზე, </a:t>
            </a:r>
            <a:r>
              <a:rPr lang="ka-GE" sz="2000" b="0" dirty="0"/>
              <a:t>რომელთაგანაც შედგება ყველა არსებული საგანი, გამოთქვა </a:t>
            </a:r>
            <a:r>
              <a:rPr lang="ka-GE" sz="2000" b="0" dirty="0" smtClean="0"/>
              <a:t>დაახლოებით 400 წ</a:t>
            </a:r>
            <a:r>
              <a:rPr lang="ka-GE" sz="2000" b="0" dirty="0"/>
              <a:t>. ჩვენს ერამდე </a:t>
            </a:r>
            <a:r>
              <a:rPr lang="ka-GE" sz="2000" b="0" dirty="0" smtClean="0"/>
              <a:t>ბერძენმა ფილოსოფოსმა</a:t>
            </a:r>
            <a:r>
              <a:rPr lang="ka-GE" sz="2000" b="0" dirty="0"/>
              <a:t> </a:t>
            </a:r>
            <a:r>
              <a:rPr lang="ka-GE" sz="2000" b="0" dirty="0" smtClean="0"/>
              <a:t>დემოკრიტემ.</a:t>
            </a:r>
            <a:endParaRPr lang="en-US" sz="2000" dirty="0"/>
          </a:p>
        </p:txBody>
      </p:sp>
      <p:pic>
        <p:nvPicPr>
          <p:cNvPr id="4098" name="Picture 2" descr="C:\Users\MKphoto\Desktop\11_2008_fe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-1"/>
            <a:ext cx="4953000" cy="503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483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123" y="294864"/>
            <a:ext cx="3581400" cy="548640"/>
          </a:xfrm>
        </p:spPr>
        <p:txBody>
          <a:bodyPr/>
          <a:lstStyle/>
          <a:p>
            <a:r>
              <a:rPr lang="ka-GE" spc="600" dirty="0" smtClean="0">
                <a:solidFill>
                  <a:srgbClr val="0070C0"/>
                </a:solidFill>
              </a:rPr>
              <a:t>კლასიფიკაცია</a:t>
            </a:r>
            <a:r>
              <a:rPr lang="ka-GE" dirty="0" smtClean="0"/>
              <a:t>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123" y="1171755"/>
            <a:ext cx="3444240" cy="1465385"/>
          </a:xfrm>
        </p:spPr>
        <p:txBody>
          <a:bodyPr>
            <a:normAutofit/>
          </a:bodyPr>
          <a:lstStyle/>
          <a:p>
            <a:r>
              <a:rPr lang="ka-GE" sz="2000" b="0" dirty="0" smtClean="0">
                <a:solidFill>
                  <a:srgbClr val="FF0000"/>
                </a:solidFill>
              </a:rPr>
              <a:t> *ფერმიონები </a:t>
            </a:r>
            <a:r>
              <a:rPr lang="ka-GE" sz="2000" b="0" dirty="0">
                <a:solidFill>
                  <a:srgbClr val="FF0000"/>
                </a:solidFill>
              </a:rPr>
              <a:t>და ბოზონები </a:t>
            </a:r>
            <a:endParaRPr lang="ka-GE" sz="2000" b="0" dirty="0" smtClean="0">
              <a:solidFill>
                <a:srgbClr val="FF0000"/>
              </a:solidFill>
            </a:endParaRPr>
          </a:p>
          <a:p>
            <a:r>
              <a:rPr lang="ka-GE" sz="2000" b="0" dirty="0" smtClean="0">
                <a:solidFill>
                  <a:srgbClr val="FF0000"/>
                </a:solidFill>
              </a:rPr>
              <a:t>  *კვარკები </a:t>
            </a:r>
            <a:r>
              <a:rPr lang="ka-GE" sz="2000" b="0" dirty="0">
                <a:solidFill>
                  <a:srgbClr val="FF0000"/>
                </a:solidFill>
              </a:rPr>
              <a:t>და ლეპტონები </a:t>
            </a:r>
            <a:endParaRPr lang="ka-GE" sz="2000" b="0" dirty="0" smtClean="0">
              <a:solidFill>
                <a:srgbClr val="FF0000"/>
              </a:solidFill>
            </a:endParaRPr>
          </a:p>
          <a:p>
            <a:r>
              <a:rPr lang="ka-GE" sz="2000" b="0" dirty="0" smtClean="0">
                <a:solidFill>
                  <a:srgbClr val="FF0000"/>
                </a:solidFill>
              </a:rPr>
              <a:t>  *ანტინაწილაკები 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5123" name="Picture 3" descr="C:\Users\MKphoto\Desktop\rW44Dod3BLPng55bACsjjjl72eJkfbmt4t8yenImKBVvK0kTmF0xjctABnaLJIm9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52400"/>
            <a:ext cx="48006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Kphoto\Desktop\1_1952_j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" y="2912143"/>
            <a:ext cx="5624401" cy="394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122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81521"/>
            <a:ext cx="4953000" cy="548640"/>
          </a:xfrm>
        </p:spPr>
        <p:txBody>
          <a:bodyPr/>
          <a:lstStyle/>
          <a:p>
            <a:pPr algn="ctr"/>
            <a:r>
              <a:rPr lang="ka-GE" dirty="0" smtClean="0"/>
              <a:t>ელემენტარული ნაწილაკები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Users\MKphoto\Desktop\ParticleQuestSprites_ima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88" y="908334"/>
            <a:ext cx="8757812" cy="570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85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ფერმიეონები და ბოზონები: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382000" cy="3090372"/>
          </a:xfrm>
        </p:spPr>
        <p:txBody>
          <a:bodyPr>
            <a:noAutofit/>
          </a:bodyPr>
          <a:lstStyle/>
          <a:p>
            <a:pPr algn="just"/>
            <a:r>
              <a:rPr lang="ka-GE" sz="2400" dirty="0"/>
              <a:t>ფერმიონი</a:t>
            </a:r>
            <a:r>
              <a:rPr lang="ka-GE" sz="2400" b="0" dirty="0"/>
              <a:t> (ფიზიკოს ენრიკო ფერმის გვარიდან) </a:t>
            </a:r>
            <a:r>
              <a:rPr lang="ka-GE" sz="2400" b="0" dirty="0" smtClean="0"/>
              <a:t>-</a:t>
            </a:r>
            <a:r>
              <a:rPr lang="ka-GE" sz="2400" b="0" dirty="0"/>
              <a:t> </a:t>
            </a:r>
            <a:r>
              <a:rPr lang="ka-GE" sz="2400" b="0" dirty="0" smtClean="0"/>
              <a:t>ნაწილაკი </a:t>
            </a:r>
            <a:r>
              <a:rPr lang="ka-GE" sz="2400" b="0" dirty="0"/>
              <a:t>(ან კვაზონაწილაკი) სპინის ნახევრადმთელი მნიშვნელობით. ფერმინები ექვემდებარებიან ფერმი-დირაკის სტატისტიკას: ერთ კვანტურ მდგომარეობაში შეიძლება იმყოფებოდეს მხოლოდ ერთი ნაწილაკი (პაულის </a:t>
            </a:r>
            <a:r>
              <a:rPr lang="ka-GE" sz="2400" b="0" dirty="0" smtClean="0"/>
              <a:t>პრინციპი).</a:t>
            </a:r>
            <a:endParaRPr lang="ka-GE" sz="2400" b="0" dirty="0"/>
          </a:p>
          <a:p>
            <a:pPr algn="just"/>
            <a:r>
              <a:rPr lang="ka-GE" sz="2400" dirty="0" err="1" smtClean="0"/>
              <a:t>ბოზონები</a:t>
            </a:r>
            <a:r>
              <a:rPr lang="ka-GE" sz="2400" dirty="0" smtClean="0"/>
              <a:t> </a:t>
            </a:r>
            <a:r>
              <a:rPr lang="ka-GE" sz="2400" b="0" dirty="0" smtClean="0"/>
              <a:t>- არიან მთელი სპინის მქონე ურთიერთობის გადამტანი ნაწილაკები.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31041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კვარკები და </a:t>
            </a:r>
            <a:r>
              <a:rPr lang="ka-GE" dirty="0" err="1" smtClean="0"/>
              <a:t>ლეპტონები</a:t>
            </a:r>
            <a:r>
              <a:rPr lang="ka-GE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57323"/>
            <a:ext cx="5486400" cy="1990677"/>
          </a:xfrm>
        </p:spPr>
        <p:txBody>
          <a:bodyPr>
            <a:noAutofit/>
          </a:bodyPr>
          <a:lstStyle/>
          <a:p>
            <a:pPr marL="0" indent="0" algn="just"/>
            <a:r>
              <a:rPr lang="ka-GE" sz="2000" b="0" dirty="0"/>
              <a:t>1964 წ. ამერიკელმა ფიზიკოსის მ. გელ-მანის მიერ წამოყენებული იქნა ჰიპოთეზა, რომელიც დამტკიცდა შემდგომი კვლევებით, რომ ყველა მძიმე ნაწილაკი – ადრონი – აგებულია უფრო ფუნდამენტური </a:t>
            </a:r>
            <a:r>
              <a:rPr lang="ka-GE" sz="2000" b="0" dirty="0" smtClean="0"/>
              <a:t>ნაწილაკებით, რომელთაც</a:t>
            </a:r>
            <a:r>
              <a:rPr lang="ka-GE" sz="2000" b="0" dirty="0"/>
              <a:t> </a:t>
            </a:r>
            <a:r>
              <a:rPr lang="ka-GE" sz="2000" i="1" dirty="0"/>
              <a:t>კვარკები</a:t>
            </a:r>
            <a:r>
              <a:rPr lang="ka-GE" sz="2000" b="0" dirty="0"/>
              <a:t> ეწოდათ.</a:t>
            </a:r>
            <a:endParaRPr lang="en-US" sz="2000" dirty="0"/>
          </a:p>
        </p:txBody>
      </p:sp>
      <p:pic>
        <p:nvPicPr>
          <p:cNvPr id="1026" name="Picture 2" descr="C:\Users\MKphoto\Desktop\photo_04_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533401"/>
            <a:ext cx="2495550" cy="23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600" y="3048000"/>
            <a:ext cx="5486400" cy="34778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ka-GE" sz="2000" b="1" dirty="0"/>
              <a:t>ლეპტონები</a:t>
            </a:r>
            <a:r>
              <a:rPr lang="ka-GE" sz="2000" dirty="0"/>
              <a:t> (</a:t>
            </a:r>
            <a:r>
              <a:rPr lang="ka-GE" sz="2000" dirty="0" smtClean="0"/>
              <a:t>ბერძნულად მსუბუქი</a:t>
            </a:r>
            <a:r>
              <a:rPr lang="ka-GE" sz="2000" dirty="0"/>
              <a:t>) – ფუნდამენტური ნაწილაკები ½ სპინით, რომლებიც არ მონაწილეობენ ძლიერ ურთიერთქმედებაში. 1977 წელს აღმოჩენილი ტაუ-ლეპტონი ორჯერ მძიმე აღმოჩნდა ყველაზე მსუბუქ ბარიონებზე, პროტონზე და ნეიტრონზე. არსებობს ლეპტონების სამი თაობა, პლიუს შესაბამისი </a:t>
            </a:r>
            <a:r>
              <a:rPr lang="ka-GE" sz="2000" dirty="0" err="1"/>
              <a:t>ანტინაწილაკები</a:t>
            </a:r>
            <a:r>
              <a:rPr lang="ka-GE" sz="2000" dirty="0" smtClean="0"/>
              <a:t>:</a:t>
            </a:r>
          </a:p>
          <a:p>
            <a:r>
              <a:rPr lang="ka-GE" sz="2000" dirty="0" smtClean="0"/>
              <a:t>1 - </a:t>
            </a:r>
            <a:r>
              <a:rPr lang="ka-GE" sz="2000" dirty="0"/>
              <a:t>ელექტრონი, ელექტრონული </a:t>
            </a:r>
            <a:r>
              <a:rPr lang="ka-GE" sz="2000" dirty="0" smtClean="0"/>
              <a:t>ნეიტრინო;</a:t>
            </a:r>
            <a:br>
              <a:rPr lang="ka-GE" sz="2000" dirty="0" smtClean="0"/>
            </a:br>
            <a:r>
              <a:rPr lang="ka-GE" sz="2000" dirty="0" smtClean="0"/>
              <a:t>2 - </a:t>
            </a:r>
            <a:r>
              <a:rPr lang="ka-GE" sz="2000" dirty="0"/>
              <a:t>მიუონი, მიუონური </a:t>
            </a:r>
            <a:r>
              <a:rPr lang="ka-GE" sz="2000" dirty="0" smtClean="0"/>
              <a:t>ნეიტრინო;</a:t>
            </a:r>
            <a:r>
              <a:rPr lang="ka-GE" sz="2000" dirty="0"/>
              <a:t/>
            </a:r>
            <a:br>
              <a:rPr lang="ka-GE" sz="2000" dirty="0"/>
            </a:br>
            <a:r>
              <a:rPr lang="ka-GE" sz="2000" dirty="0" smtClean="0"/>
              <a:t>3 - </a:t>
            </a:r>
            <a:r>
              <a:rPr lang="ka-GE" sz="2000" dirty="0"/>
              <a:t>ტაუ-ლეპტონი, </a:t>
            </a:r>
            <a:r>
              <a:rPr lang="ka-GE" sz="2000" dirty="0" smtClean="0"/>
              <a:t>ტაუ-ნეიტრინო.</a:t>
            </a:r>
            <a:endParaRPr lang="en-US" sz="2000" dirty="0"/>
          </a:p>
        </p:txBody>
      </p:sp>
      <p:pic>
        <p:nvPicPr>
          <p:cNvPr id="1027" name="Picture 3" descr="C:\Users\MKphoto\Desktop\main-qimg-ac859ea808b66ed6609a6447be85bff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75" y="3116932"/>
            <a:ext cx="3327400" cy="286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973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err="1" smtClean="0"/>
              <a:t>ანტინაწილაკები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48229"/>
            <a:ext cx="8610600" cy="1794971"/>
          </a:xfrm>
        </p:spPr>
        <p:txBody>
          <a:bodyPr>
            <a:normAutofit/>
          </a:bodyPr>
          <a:lstStyle/>
          <a:p>
            <a:pPr algn="just"/>
            <a:r>
              <a:rPr lang="ka-GE" sz="2000" b="0" dirty="0" smtClean="0"/>
              <a:t>ანტინაწილაკები ბუნებაში არ არსებობენ თავისუფალი სახით. მათ მხოლოდ ექსპერიმენტებზე იღებენ!</a:t>
            </a:r>
          </a:p>
          <a:p>
            <a:pPr algn="just"/>
            <a:r>
              <a:rPr lang="ka-GE" sz="2000" b="0" dirty="0" smtClean="0"/>
              <a:t>საინტერესოა ის ფაქტი რომ  ველებით შესაძლებელია </a:t>
            </a:r>
            <a:r>
              <a:rPr lang="ka-GE" sz="2000" b="0" dirty="0" err="1" smtClean="0"/>
              <a:t>ანტინატომის</a:t>
            </a:r>
            <a:r>
              <a:rPr lang="ka-GE" sz="2000" b="0" dirty="0" smtClean="0"/>
              <a:t> (ანტი მოლეკულის) შექმნა. თუმცა ის ძალიან არასტაბილურია საპირისპირო მუხტის გამო და მალევე ანიჰილირდება.</a:t>
            </a:r>
            <a:endParaRPr lang="en-US" sz="2000" b="0" dirty="0"/>
          </a:p>
        </p:txBody>
      </p:sp>
      <p:pic>
        <p:nvPicPr>
          <p:cNvPr id="2050" name="Picture 2" descr="C:\Users\MKphoto\Desktop\EDA7211E-B08E-464A-8F1F7186A3CDFEFA_arti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743200"/>
            <a:ext cx="3581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Kphoto\Desktop\05-19-antimatt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413" y="2713892"/>
            <a:ext cx="37719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975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ელემენტარული ნაწილაკების დეტექტირება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2600" y="1143000"/>
            <a:ext cx="3505200" cy="3166572"/>
          </a:xfrm>
        </p:spPr>
        <p:txBody>
          <a:bodyPr>
            <a:normAutofit/>
          </a:bodyPr>
          <a:lstStyle/>
          <a:p>
            <a:r>
              <a:rPr lang="ka-GE" sz="2000" b="0" dirty="0" smtClean="0"/>
              <a:t>1)</a:t>
            </a:r>
            <a:r>
              <a:rPr lang="en-US" sz="2000" b="0" dirty="0" smtClean="0"/>
              <a:t> </a:t>
            </a:r>
            <a:r>
              <a:rPr lang="ka-GE" sz="2000" b="0" dirty="0" smtClean="0"/>
              <a:t>იონიზაცია;</a:t>
            </a:r>
            <a:endParaRPr lang="ka-GE" sz="2000" b="0" dirty="0"/>
          </a:p>
          <a:p>
            <a:r>
              <a:rPr lang="ka-GE" sz="2000" b="0" dirty="0" smtClean="0"/>
              <a:t>2)</a:t>
            </a:r>
            <a:r>
              <a:rPr lang="en-US" sz="2000" b="0" dirty="0" smtClean="0"/>
              <a:t> </a:t>
            </a:r>
            <a:r>
              <a:rPr lang="ka-GE" sz="2000" b="0" dirty="0" err="1" smtClean="0"/>
              <a:t>ფოტოეფექტი</a:t>
            </a:r>
            <a:r>
              <a:rPr lang="ka-GE" sz="2000" b="0" dirty="0" smtClean="0"/>
              <a:t>;</a:t>
            </a:r>
            <a:endParaRPr lang="ka-GE" sz="2000" b="0" dirty="0"/>
          </a:p>
          <a:p>
            <a:r>
              <a:rPr lang="ka-GE" sz="2000" b="0" dirty="0" smtClean="0"/>
              <a:t>3)</a:t>
            </a:r>
            <a:r>
              <a:rPr lang="en-US" sz="2000" b="0" dirty="0" smtClean="0"/>
              <a:t> </a:t>
            </a:r>
            <a:r>
              <a:rPr lang="ka-GE" sz="2000" b="0" dirty="0"/>
              <a:t>წყვილთა </a:t>
            </a:r>
            <a:r>
              <a:rPr lang="ka-GE" sz="2000" b="0" dirty="0" smtClean="0"/>
              <a:t>წარმოქმნა;</a:t>
            </a:r>
            <a:endParaRPr lang="ka-GE" sz="2000" b="0" dirty="0"/>
          </a:p>
          <a:p>
            <a:r>
              <a:rPr lang="ka-GE" sz="2000" b="0" dirty="0" smtClean="0"/>
              <a:t>4)</a:t>
            </a:r>
            <a:r>
              <a:rPr lang="en-US" sz="2000" b="0" dirty="0" smtClean="0"/>
              <a:t> </a:t>
            </a:r>
            <a:r>
              <a:rPr lang="ka-GE" sz="2000" b="0" dirty="0" err="1"/>
              <a:t>ჩერენკოვის</a:t>
            </a:r>
            <a:r>
              <a:rPr lang="ka-GE" sz="2000" b="0" dirty="0"/>
              <a:t> </a:t>
            </a:r>
            <a:r>
              <a:rPr lang="ka-GE" sz="2000" b="0" dirty="0" smtClean="0"/>
              <a:t>გამოსხივება;</a:t>
            </a:r>
            <a:endParaRPr lang="ka-GE" sz="2000" b="0" dirty="0"/>
          </a:p>
          <a:p>
            <a:r>
              <a:rPr lang="ka-GE" sz="2000" b="0" dirty="0" smtClean="0"/>
              <a:t>5)</a:t>
            </a:r>
            <a:r>
              <a:rPr lang="en-US" sz="2000" b="0" dirty="0" smtClean="0"/>
              <a:t> </a:t>
            </a:r>
            <a:r>
              <a:rPr lang="ka-GE" sz="2000" b="0" dirty="0"/>
              <a:t>ბრემსშტრალუნგი </a:t>
            </a:r>
            <a:r>
              <a:rPr lang="ka-GE" sz="2000" b="0" dirty="0" smtClean="0"/>
              <a:t>-დამუხტული </a:t>
            </a:r>
            <a:r>
              <a:rPr lang="ka-GE" sz="2000" b="0" dirty="0"/>
              <a:t>ნაწილაკის </a:t>
            </a:r>
            <a:r>
              <a:rPr lang="ka-GE" sz="2000" b="0" dirty="0" smtClean="0"/>
              <a:t>გამოსხივება </a:t>
            </a:r>
            <a:r>
              <a:rPr lang="ka-GE" sz="2000" b="0" dirty="0"/>
              <a:t>ელექტრულ </a:t>
            </a:r>
            <a:r>
              <a:rPr lang="ka-GE" sz="2000" b="0" dirty="0" smtClean="0"/>
              <a:t>ველში </a:t>
            </a:r>
            <a:r>
              <a:rPr lang="ka-GE" sz="2000" b="0" dirty="0" err="1" smtClean="0"/>
              <a:t>გაბნევისას</a:t>
            </a:r>
            <a:r>
              <a:rPr lang="ka-GE" sz="2000" b="0" dirty="0"/>
              <a:t>.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122104" y="1752600"/>
            <a:ext cx="54102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a-GE" sz="2000" dirty="0">
                <a:solidFill>
                  <a:srgbClr val="C00000"/>
                </a:solidFill>
              </a:rPr>
              <a:t>ნაწილაკების დეტექტირებას საფუძვლად უდევს მათი </a:t>
            </a:r>
            <a:r>
              <a:rPr lang="ka-GE" sz="2000" dirty="0" smtClean="0">
                <a:solidFill>
                  <a:srgbClr val="C00000"/>
                </a:solidFill>
              </a:rPr>
              <a:t>უნარი </a:t>
            </a:r>
            <a:r>
              <a:rPr lang="ka-GE" sz="2000" dirty="0" err="1" smtClean="0">
                <a:solidFill>
                  <a:srgbClr val="C00000"/>
                </a:solidFill>
              </a:rPr>
              <a:t>იურთიერთქმედონ</a:t>
            </a:r>
            <a:r>
              <a:rPr lang="ka-GE" sz="2000" dirty="0" smtClean="0">
                <a:solidFill>
                  <a:srgbClr val="C00000"/>
                </a:solidFill>
              </a:rPr>
              <a:t> </a:t>
            </a:r>
            <a:r>
              <a:rPr lang="ka-GE" sz="2000" dirty="0">
                <a:solidFill>
                  <a:srgbClr val="C00000"/>
                </a:solidFill>
              </a:rPr>
              <a:t>ნივთიერებასთან. ძირითადად </a:t>
            </a:r>
            <a:r>
              <a:rPr lang="ka-GE" sz="2000" dirty="0" smtClean="0">
                <a:solidFill>
                  <a:srgbClr val="C00000"/>
                </a:solidFill>
              </a:rPr>
              <a:t>ნაწილაკთა რეგისტრირება </a:t>
            </a:r>
            <a:r>
              <a:rPr lang="ka-GE" sz="2000" dirty="0">
                <a:solidFill>
                  <a:srgbClr val="C00000"/>
                </a:solidFill>
              </a:rPr>
              <a:t>ხდება ელექტრომაგნიტური </a:t>
            </a:r>
            <a:r>
              <a:rPr lang="ka-GE" sz="2000" dirty="0" smtClean="0">
                <a:solidFill>
                  <a:srgbClr val="C00000"/>
                </a:solidFill>
              </a:rPr>
              <a:t>ურთიერთქმედების შედეგად</a:t>
            </a:r>
            <a:endParaRPr lang="en-US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78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2452828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MKphoto\Desktop\ionization of wa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029200"/>
            <a:ext cx="4419600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09800" y="40481"/>
            <a:ext cx="678450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a-GE" sz="2000" b="1" dirty="0" err="1" smtClean="0"/>
              <a:t>ტრეკულ</a:t>
            </a:r>
            <a:r>
              <a:rPr lang="ka-GE" sz="2000" b="1" dirty="0" smtClean="0"/>
              <a:t> დეტექტორებში</a:t>
            </a:r>
            <a:r>
              <a:rPr lang="ka-GE" sz="2000" dirty="0" smtClean="0"/>
              <a:t> შემომავალი დამუხტული ნაწილაკები </a:t>
            </a:r>
            <a:r>
              <a:rPr lang="ka-GE" sz="2000" dirty="0" err="1" smtClean="0"/>
              <a:t>დაიმზირება</a:t>
            </a:r>
            <a:r>
              <a:rPr lang="ka-GE" sz="2000" dirty="0" smtClean="0"/>
              <a:t> დეტექტორის ნივთიერების</a:t>
            </a:r>
            <a:r>
              <a:rPr lang="en-US" sz="2000" dirty="0" smtClean="0"/>
              <a:t> </a:t>
            </a:r>
            <a:r>
              <a:rPr lang="ka-GE" sz="2000" dirty="0" smtClean="0"/>
              <a:t>იონიზაციაზე დაკვირვებით.</a:t>
            </a:r>
          </a:p>
          <a:p>
            <a:pPr algn="just"/>
            <a:endParaRPr lang="en-US" sz="2000" dirty="0" smtClean="0"/>
          </a:p>
          <a:p>
            <a:pPr algn="just"/>
            <a:r>
              <a:rPr lang="ka-GE" sz="2000" dirty="0" smtClean="0"/>
              <a:t>ძირითადი </a:t>
            </a:r>
            <a:r>
              <a:rPr lang="ka-GE" sz="2000" dirty="0"/>
              <a:t>მოთხოვნები </a:t>
            </a:r>
            <a:r>
              <a:rPr lang="ka-GE" sz="2000" dirty="0" err="1"/>
              <a:t>ტრეკული</a:t>
            </a:r>
            <a:r>
              <a:rPr lang="ka-GE" sz="2000" dirty="0"/>
              <a:t> </a:t>
            </a:r>
            <a:r>
              <a:rPr lang="ka-GE" sz="2000" dirty="0" err="1" smtClean="0"/>
              <a:t>დეტექტორებისთვის</a:t>
            </a:r>
            <a:r>
              <a:rPr lang="ka-GE" sz="2000" dirty="0" smtClean="0"/>
              <a:t>:</a:t>
            </a:r>
            <a:endParaRPr lang="ka-GE" sz="2000" dirty="0"/>
          </a:p>
          <a:p>
            <a:pPr algn="just"/>
            <a:r>
              <a:rPr lang="en-US" sz="2000" dirty="0"/>
              <a:t>*</a:t>
            </a:r>
            <a:r>
              <a:rPr lang="en-US" sz="2000" dirty="0" smtClean="0"/>
              <a:t> </a:t>
            </a:r>
            <a:r>
              <a:rPr lang="ka-GE" sz="2000" dirty="0"/>
              <a:t>კარგი სივრცული გარჩევის </a:t>
            </a:r>
            <a:r>
              <a:rPr lang="ka-GE" sz="2000" dirty="0" smtClean="0"/>
              <a:t>უნარიანობა;</a:t>
            </a:r>
            <a:endParaRPr lang="ka-GE" sz="2000" dirty="0"/>
          </a:p>
          <a:p>
            <a:pPr algn="just"/>
            <a:r>
              <a:rPr lang="en-US" sz="2000" dirty="0" smtClean="0"/>
              <a:t>*</a:t>
            </a:r>
            <a:r>
              <a:rPr lang="ka-GE" sz="2000" dirty="0" smtClean="0"/>
              <a:t> მინიმალური </a:t>
            </a:r>
            <a:r>
              <a:rPr lang="ka-GE" sz="2000" dirty="0"/>
              <a:t>ენერგეტიკული </a:t>
            </a:r>
            <a:r>
              <a:rPr lang="ka-GE" sz="2000" dirty="0" smtClean="0"/>
              <a:t>დანაკარგები;</a:t>
            </a:r>
            <a:endParaRPr lang="ka-GE" sz="2000" dirty="0"/>
          </a:p>
          <a:p>
            <a:pPr algn="just"/>
            <a:r>
              <a:rPr lang="en-US" sz="2000" dirty="0"/>
              <a:t>*</a:t>
            </a:r>
            <a:r>
              <a:rPr lang="en-US" sz="2000" dirty="0" smtClean="0"/>
              <a:t> </a:t>
            </a:r>
            <a:r>
              <a:rPr lang="ka-GE" sz="2000" dirty="0"/>
              <a:t>დაბალი </a:t>
            </a:r>
            <a:r>
              <a:rPr lang="ka-GE" sz="2000" dirty="0" err="1"/>
              <a:t>იონიზაციური</a:t>
            </a:r>
            <a:r>
              <a:rPr lang="ka-GE" sz="2000" dirty="0"/>
              <a:t> </a:t>
            </a:r>
            <a:r>
              <a:rPr lang="ka-GE" sz="2000" dirty="0" smtClean="0"/>
              <a:t>ენერგია.</a:t>
            </a:r>
            <a:endParaRPr lang="ka-GE" sz="2000" dirty="0"/>
          </a:p>
          <a:p>
            <a:pPr algn="just"/>
            <a:endParaRPr lang="en-US" sz="2000" dirty="0" smtClean="0"/>
          </a:p>
          <a:p>
            <a:pPr algn="just"/>
            <a:r>
              <a:rPr lang="ka-GE" sz="2000" dirty="0" smtClean="0"/>
              <a:t>თუ </a:t>
            </a:r>
            <a:r>
              <a:rPr lang="ka-GE" sz="2000" dirty="0"/>
              <a:t>ნივთიერება, რომლის იონიზაცია </a:t>
            </a:r>
            <a:r>
              <a:rPr lang="ka-GE" sz="2000" dirty="0" smtClean="0"/>
              <a:t>მოხდა, მოთავსებულია</a:t>
            </a:r>
            <a:r>
              <a:rPr lang="ka-GE" sz="2000" dirty="0"/>
              <a:t> </a:t>
            </a:r>
            <a:r>
              <a:rPr lang="ka-GE" sz="2000" dirty="0" smtClean="0"/>
              <a:t>ელექტრულ </a:t>
            </a:r>
            <a:r>
              <a:rPr lang="ka-GE" sz="2000" dirty="0"/>
              <a:t>ველში, წარმოქმნილი </a:t>
            </a:r>
            <a:r>
              <a:rPr lang="ka-GE" sz="2000" dirty="0" smtClean="0"/>
              <a:t>დადებითად</a:t>
            </a:r>
            <a:r>
              <a:rPr lang="en-US" sz="2000" dirty="0" smtClean="0"/>
              <a:t> </a:t>
            </a:r>
            <a:r>
              <a:rPr lang="ka-GE" sz="2000" dirty="0" smtClean="0"/>
              <a:t>დამუხტული</a:t>
            </a:r>
            <a:r>
              <a:rPr lang="ka-GE" sz="2000" dirty="0"/>
              <a:t> </a:t>
            </a:r>
            <a:r>
              <a:rPr lang="ka-GE" sz="2000" dirty="0" smtClean="0"/>
              <a:t>იონი </a:t>
            </a:r>
            <a:r>
              <a:rPr lang="ka-GE" sz="2000" dirty="0"/>
              <a:t>და ელექტრონი აჩქარდება და იწყებს </a:t>
            </a:r>
            <a:r>
              <a:rPr lang="ka-GE" sz="2000" dirty="0" smtClean="0"/>
              <a:t>მოძრაობას ელექტრული ველის </a:t>
            </a:r>
            <a:r>
              <a:rPr lang="ka-GE" sz="2000" dirty="0"/>
              <a:t>დაძაბულობის წირების </a:t>
            </a:r>
            <a:r>
              <a:rPr lang="ka-GE" sz="2000" dirty="0" smtClean="0"/>
              <a:t>გასწვრივ.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75959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152400"/>
            <a:ext cx="7520940" cy="548640"/>
          </a:xfrm>
          <a:solidFill>
            <a:schemeClr val="accent2"/>
          </a:solidFill>
        </p:spPr>
        <p:txBody>
          <a:bodyPr/>
          <a:lstStyle/>
          <a:p>
            <a:r>
              <a:rPr lang="en-US" dirty="0" smtClean="0"/>
              <a:t>         </a:t>
            </a:r>
            <a:r>
              <a:rPr lang="ka-GE" dirty="0" smtClean="0"/>
              <a:t>სილიკონური</a:t>
            </a:r>
            <a:r>
              <a:rPr lang="en-US" dirty="0" smtClean="0"/>
              <a:t>   </a:t>
            </a:r>
            <a:r>
              <a:rPr lang="ka-GE" dirty="0" smtClean="0"/>
              <a:t>დეტექტორები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5" y="872715"/>
            <a:ext cx="5086726" cy="3851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4267200"/>
            <a:ext cx="2847975" cy="2529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257800" y="1445823"/>
            <a:ext cx="37871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CMS</a:t>
            </a:r>
            <a:r>
              <a:rPr lang="ka-GE" sz="2000" dirty="0" smtClean="0"/>
              <a:t>-ის </a:t>
            </a:r>
            <a:r>
              <a:rPr lang="en-US" sz="2000" dirty="0" smtClean="0"/>
              <a:t>(Compact </a:t>
            </a:r>
            <a:r>
              <a:rPr lang="en-US" sz="2000" dirty="0"/>
              <a:t>Muon Solenoid - </a:t>
            </a:r>
            <a:r>
              <a:rPr lang="ka-GE" sz="2000" dirty="0" err="1" smtClean="0"/>
              <a:t>მუონების</a:t>
            </a:r>
            <a:r>
              <a:rPr lang="ka-GE" sz="2000" dirty="0" smtClean="0"/>
              <a:t> კომპაქტური </a:t>
            </a:r>
            <a:r>
              <a:rPr lang="ka-GE" sz="2000" dirty="0" err="1"/>
              <a:t>სოლენოიდი</a:t>
            </a:r>
            <a:r>
              <a:rPr lang="ka-GE" sz="2000" dirty="0" smtClean="0"/>
              <a:t>) ექსპერიმენტის </a:t>
            </a:r>
            <a:r>
              <a:rPr lang="ka-GE" sz="2000" dirty="0" err="1" smtClean="0"/>
              <a:t>სილიკონურ</a:t>
            </a:r>
            <a:r>
              <a:rPr lang="ka-GE" sz="2000" dirty="0" smtClean="0"/>
              <a:t> </a:t>
            </a:r>
            <a:r>
              <a:rPr lang="ka-GE" sz="2000" dirty="0"/>
              <a:t>- სტრიპული დეტექტორი, </a:t>
            </a:r>
            <a:r>
              <a:rPr lang="ka-GE" sz="2000" dirty="0" smtClean="0"/>
              <a:t>შეიცავს მიახლოებით </a:t>
            </a:r>
            <a:r>
              <a:rPr lang="ka-GE" sz="2000" dirty="0"/>
              <a:t>9.5 მილიონ </a:t>
            </a:r>
            <a:r>
              <a:rPr lang="ka-GE" sz="2000" dirty="0" smtClean="0"/>
              <a:t>სტრიპს.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52400" y="4949785"/>
            <a:ext cx="609600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a-GE" sz="2000" dirty="0" smtClean="0"/>
              <a:t>ნახევარგამტარული მიკრო-ელექტრონიკის </a:t>
            </a:r>
            <a:r>
              <a:rPr lang="ka-GE" sz="2000" dirty="0"/>
              <a:t>განვითარებამ </a:t>
            </a:r>
            <a:r>
              <a:rPr lang="ka-GE" sz="2000" dirty="0" smtClean="0"/>
              <a:t>ახალი ტიპის </a:t>
            </a:r>
            <a:r>
              <a:rPr lang="ka-GE" sz="2000" dirty="0" err="1" smtClean="0"/>
              <a:t>სილიკონური</a:t>
            </a:r>
            <a:r>
              <a:rPr lang="ka-GE" sz="2000" dirty="0" smtClean="0"/>
              <a:t> დეტექტორების </a:t>
            </a:r>
            <a:r>
              <a:rPr lang="ka-GE" sz="2000" dirty="0"/>
              <a:t>შექმნის </a:t>
            </a:r>
            <a:r>
              <a:rPr lang="ka-GE" sz="2000" dirty="0" smtClean="0"/>
              <a:t>საშუალება მოგვცა.</a:t>
            </a:r>
            <a:endParaRPr lang="ka-GE" sz="2000" dirty="0"/>
          </a:p>
          <a:p>
            <a:pPr algn="just"/>
            <a:r>
              <a:rPr lang="ka-GE" sz="2000" dirty="0" smtClean="0"/>
              <a:t>მოქმედების </a:t>
            </a:r>
            <a:r>
              <a:rPr lang="ka-GE" sz="2000" dirty="0"/>
              <a:t>პრინციპი </a:t>
            </a:r>
            <a:r>
              <a:rPr lang="ka-GE" sz="2000" dirty="0" smtClean="0"/>
              <a:t>აგრეთვე დაფუძნებულია </a:t>
            </a:r>
            <a:r>
              <a:rPr lang="ka-GE" sz="2000" dirty="0"/>
              <a:t>იონიზაციაზე </a:t>
            </a:r>
            <a:r>
              <a:rPr lang="ka-GE" sz="2000" dirty="0" smtClean="0"/>
              <a:t>- სილიკონის იონიზაცია.</a:t>
            </a:r>
            <a:endParaRPr lang="en-US" sz="2000" dirty="0"/>
          </a:p>
          <a:p>
            <a:pPr algn="just"/>
            <a:r>
              <a:rPr 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69551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7530" y="23446"/>
            <a:ext cx="7520940" cy="548640"/>
          </a:xfrm>
        </p:spPr>
        <p:txBody>
          <a:bodyPr/>
          <a:lstStyle/>
          <a:p>
            <a:pPr algn="ctr"/>
            <a:r>
              <a:rPr lang="ka-GE" dirty="0"/>
              <a:t>ფოტოგამამრავლებელი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473766" y="886093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000" dirty="0" smtClean="0"/>
              <a:t>*</a:t>
            </a:r>
            <a:r>
              <a:rPr lang="ka-GE" sz="2000" dirty="0" smtClean="0"/>
              <a:t> წრფივი </a:t>
            </a:r>
            <a:r>
              <a:rPr lang="ka-GE" sz="2000" dirty="0"/>
              <a:t>დეტექტორი - </a:t>
            </a:r>
            <a:r>
              <a:rPr lang="ka-GE" sz="2000" dirty="0" smtClean="0"/>
              <a:t>დენი</a:t>
            </a:r>
            <a:r>
              <a:rPr lang="en-US" sz="2000" dirty="0" smtClean="0"/>
              <a:t> </a:t>
            </a:r>
            <a:r>
              <a:rPr lang="ka-GE" sz="2000" dirty="0" smtClean="0"/>
              <a:t>გამოსავალზე</a:t>
            </a:r>
            <a:r>
              <a:rPr lang="ka-GE" sz="2000" dirty="0"/>
              <a:t> </a:t>
            </a:r>
            <a:r>
              <a:rPr lang="ka-GE" sz="2000" dirty="0" smtClean="0"/>
              <a:t>დაცემული </a:t>
            </a:r>
            <a:r>
              <a:rPr lang="ka-GE" sz="2000" dirty="0"/>
              <a:t>სინათლის ინტენსივობის </a:t>
            </a:r>
            <a:r>
              <a:rPr lang="ka-GE" sz="2000" dirty="0" smtClean="0"/>
              <a:t>წრფივი</a:t>
            </a:r>
            <a:r>
              <a:rPr lang="en-US" sz="2000" dirty="0" smtClean="0"/>
              <a:t>   </a:t>
            </a:r>
            <a:r>
              <a:rPr lang="ka-GE" sz="2000" dirty="0" smtClean="0"/>
              <a:t>ფუნქციაა</a:t>
            </a:r>
            <a:r>
              <a:rPr lang="ka-GE" sz="2000" dirty="0"/>
              <a:t>;</a:t>
            </a:r>
          </a:p>
          <a:p>
            <a:pPr algn="just"/>
            <a:r>
              <a:rPr lang="en-US" sz="2000" dirty="0"/>
              <a:t>*</a:t>
            </a:r>
            <a:r>
              <a:rPr lang="en-US" sz="2000" dirty="0" smtClean="0"/>
              <a:t> </a:t>
            </a:r>
            <a:r>
              <a:rPr lang="ka-GE" sz="2000" dirty="0"/>
              <a:t>გამრავლების კოეფიციენტი - </a:t>
            </a:r>
            <a:r>
              <a:rPr lang="ka-GE" sz="2000" dirty="0" err="1" smtClean="0"/>
              <a:t>ანოდური</a:t>
            </a:r>
            <a:r>
              <a:rPr lang="ka-GE" sz="2000" dirty="0" smtClean="0"/>
              <a:t> დენის </a:t>
            </a:r>
            <a:r>
              <a:rPr lang="ka-GE" sz="2000" dirty="0"/>
              <a:t>შეფარდება </a:t>
            </a:r>
            <a:r>
              <a:rPr lang="ka-GE" sz="2000" dirty="0" smtClean="0"/>
              <a:t>კათოდურთან</a:t>
            </a:r>
            <a:r>
              <a:rPr lang="en-US" sz="2000" dirty="0" smtClean="0"/>
              <a:t> G=I(a)/I(c)</a:t>
            </a:r>
            <a:r>
              <a:rPr lang="ka-GE" sz="2000" dirty="0" smtClean="0"/>
              <a:t>;</a:t>
            </a:r>
            <a:endParaRPr lang="ka-GE" sz="2000" dirty="0"/>
          </a:p>
          <a:p>
            <a:pPr algn="just"/>
            <a:r>
              <a:rPr lang="en-US" sz="2000" dirty="0" smtClean="0"/>
              <a:t>*</a:t>
            </a:r>
            <a:r>
              <a:rPr lang="ka-GE" sz="2000" dirty="0" smtClean="0"/>
              <a:t> სწრაფი </a:t>
            </a:r>
            <a:r>
              <a:rPr lang="ka-GE" sz="2000" dirty="0"/>
              <a:t>დეტექტორია - გამოსავალი</a:t>
            </a:r>
          </a:p>
          <a:p>
            <a:pPr algn="just"/>
            <a:r>
              <a:rPr lang="ka-GE" sz="2000" dirty="0"/>
              <a:t>იმპულსის სიგანე რამდენიმე ნანო </a:t>
            </a:r>
            <a:r>
              <a:rPr lang="ka-GE" sz="2000" dirty="0" smtClean="0"/>
              <a:t>წამის რიგისაა;</a:t>
            </a:r>
            <a:endParaRPr lang="ka-GE" sz="2000" dirty="0"/>
          </a:p>
          <a:p>
            <a:pPr algn="just"/>
            <a:r>
              <a:rPr lang="en-US" sz="2000" dirty="0" smtClean="0"/>
              <a:t>*</a:t>
            </a:r>
            <a:r>
              <a:rPr lang="ka-GE" sz="2000" dirty="0" smtClean="0"/>
              <a:t> სიგნალის </a:t>
            </a:r>
            <a:r>
              <a:rPr lang="ka-GE" sz="2000" dirty="0"/>
              <a:t>საკმაოდ დიდი </a:t>
            </a:r>
            <a:r>
              <a:rPr lang="ka-GE" sz="2000" dirty="0" smtClean="0"/>
              <a:t>ამპლიტუდა მილი-ვოლტების </a:t>
            </a:r>
            <a:r>
              <a:rPr lang="ka-GE" sz="2000" dirty="0"/>
              <a:t>რიგის, </a:t>
            </a:r>
            <a:r>
              <a:rPr lang="ka-GE" sz="2000" dirty="0" smtClean="0"/>
              <a:t>ადვილად ფიქსირდება.</a:t>
            </a:r>
            <a:endParaRPr lang="en-US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11574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-26158" y="3286540"/>
            <a:ext cx="4222947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ka-GE" sz="2000" dirty="0"/>
              <a:t>ექსპერიმენტ სუპერ კამიოკანდეს ექსპერიმენტული შახტა </a:t>
            </a:r>
            <a:r>
              <a:rPr lang="ka-GE" sz="2000" dirty="0" smtClean="0"/>
              <a:t>- კედლები </a:t>
            </a:r>
            <a:r>
              <a:rPr lang="ka-GE" sz="2000" dirty="0"/>
              <a:t>"მოპირკეთებულია" ფოტო გამამრავლებლებით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4196789" y="5150584"/>
            <a:ext cx="4932426" cy="163121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ka-GE" sz="2000" dirty="0" smtClean="0"/>
              <a:t>ფოტო-</a:t>
            </a:r>
            <a:r>
              <a:rPr lang="ka-GE" sz="2000" dirty="0" err="1" smtClean="0"/>
              <a:t>გამამრავლებლები</a:t>
            </a:r>
            <a:r>
              <a:rPr lang="ka-GE" sz="2000" dirty="0" smtClean="0"/>
              <a:t> ფართოდ გამოიყენება </a:t>
            </a:r>
            <a:r>
              <a:rPr lang="ka-GE" sz="2000" dirty="0"/>
              <a:t>კალორიმეტრიაში, </a:t>
            </a:r>
            <a:r>
              <a:rPr lang="ka-GE" sz="2000" dirty="0" smtClean="0"/>
              <a:t>სადაც ფიქსირდება </a:t>
            </a:r>
            <a:r>
              <a:rPr lang="ka-GE" sz="2000" dirty="0"/>
              <a:t>დამუხტული </a:t>
            </a:r>
            <a:r>
              <a:rPr lang="ka-GE" sz="2000" dirty="0" smtClean="0"/>
              <a:t>ნაწილაკების მიერ </a:t>
            </a:r>
            <a:r>
              <a:rPr lang="ka-GE" sz="2000" dirty="0"/>
              <a:t>სცინტილატორებში აღძრული </a:t>
            </a:r>
            <a:r>
              <a:rPr lang="ka-GE" sz="2000" dirty="0" smtClean="0"/>
              <a:t>გამოსხივება.</a:t>
            </a:r>
            <a:endParaRPr lang="en-US" sz="2000" dirty="0"/>
          </a:p>
        </p:txBody>
      </p:sp>
      <p:pic>
        <p:nvPicPr>
          <p:cNvPr id="3078" name="Picture 6" descr="C:\Users\MKphoto\Desktop\photomultipli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58" y="4946791"/>
            <a:ext cx="4222947" cy="191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638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1" y="142675"/>
            <a:ext cx="5029200" cy="54864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ka-GE" dirty="0" smtClean="0"/>
              <a:t>მიუონური</a:t>
            </a:r>
            <a:r>
              <a:rPr lang="en-US" dirty="0" smtClean="0"/>
              <a:t> </a:t>
            </a:r>
            <a:r>
              <a:rPr lang="ka-GE" dirty="0" smtClean="0"/>
              <a:t>დეტექტორები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1" y="997663"/>
            <a:ext cx="80772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a-GE" sz="2000" dirty="0" smtClean="0"/>
              <a:t>მიუონური </a:t>
            </a:r>
            <a:r>
              <a:rPr lang="ka-GE" sz="2000" dirty="0"/>
              <a:t>დეტექტორები იგივე </a:t>
            </a:r>
            <a:r>
              <a:rPr lang="ka-GE" sz="2000" dirty="0" err="1" smtClean="0"/>
              <a:t>ტრე</a:t>
            </a:r>
            <a:r>
              <a:rPr lang="ka-GE" sz="2000" dirty="0" err="1"/>
              <a:t>კ</a:t>
            </a:r>
            <a:r>
              <a:rPr lang="ka-GE" sz="2000" dirty="0" err="1" smtClean="0"/>
              <a:t>ული</a:t>
            </a:r>
            <a:r>
              <a:rPr lang="ka-GE" sz="2000" dirty="0" smtClean="0"/>
              <a:t> დეტექტორებია, განსხვავდება </a:t>
            </a:r>
            <a:r>
              <a:rPr lang="ka-GE" sz="2000" dirty="0"/>
              <a:t>მხოლოდ განლაგებით</a:t>
            </a:r>
            <a:r>
              <a:rPr lang="ka-GE" sz="2000" dirty="0" smtClean="0"/>
              <a:t>. </a:t>
            </a:r>
            <a:endParaRPr lang="ka-GE" sz="2000" dirty="0"/>
          </a:p>
          <a:p>
            <a:pPr algn="just"/>
            <a:r>
              <a:rPr lang="ka-GE" sz="2000" dirty="0"/>
              <a:t>განპირობებულია მუონის თვისებით </a:t>
            </a:r>
            <a:r>
              <a:rPr lang="ka-GE" sz="2000" dirty="0" err="1"/>
              <a:t>გასჭოლოს</a:t>
            </a:r>
            <a:r>
              <a:rPr lang="ka-GE" sz="2000" dirty="0"/>
              <a:t> </a:t>
            </a:r>
            <a:r>
              <a:rPr lang="ka-GE" sz="2000" dirty="0" smtClean="0"/>
              <a:t>დიდი რაოდენობის </a:t>
            </a:r>
            <a:r>
              <a:rPr lang="ka-GE" sz="2000" dirty="0"/>
              <a:t>ნივთიერება </a:t>
            </a:r>
            <a:r>
              <a:rPr lang="ka-GE" sz="2000" dirty="0" smtClean="0"/>
              <a:t>და </a:t>
            </a:r>
            <a:r>
              <a:rPr lang="ka-GE" sz="2000" dirty="0"/>
              <a:t>მინიმალურ </a:t>
            </a:r>
            <a:r>
              <a:rPr lang="ka-GE" sz="2000" dirty="0" smtClean="0"/>
              <a:t>დონეზე შევიდეს ურთიერთქმედებაში.</a:t>
            </a:r>
            <a:endParaRPr lang="en-US" sz="2000" dirty="0"/>
          </a:p>
        </p:txBody>
      </p:sp>
      <p:pic>
        <p:nvPicPr>
          <p:cNvPr id="4098" name="Picture 2" descr="C:\Users\MKphoto\Desktop\cosmicrays8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757616"/>
            <a:ext cx="6051033" cy="339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743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0200"/>
            <a:ext cx="8458200" cy="54864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ka-GE" dirty="0" smtClean="0">
                <a:solidFill>
                  <a:schemeClr val="accent2">
                    <a:lumMod val="75000"/>
                  </a:schemeClr>
                </a:solidFill>
              </a:rPr>
              <a:t>ნაწილაკის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ka-GE" dirty="0" smtClean="0">
                <a:solidFill>
                  <a:schemeClr val="accent2">
                    <a:lumMod val="75000"/>
                  </a:schemeClr>
                </a:solidFill>
              </a:rPr>
              <a:t>იდენტიფიკაცია </a:t>
            </a:r>
            <a:r>
              <a:rPr lang="ka-GE" dirty="0" err="1" smtClean="0">
                <a:solidFill>
                  <a:schemeClr val="accent2">
                    <a:lumMod val="75000"/>
                  </a:schemeClr>
                </a:solidFill>
              </a:rPr>
              <a:t>ჩერენკოვის</a:t>
            </a:r>
            <a:r>
              <a:rPr lang="ka-GE" dirty="0" smtClean="0">
                <a:solidFill>
                  <a:schemeClr val="accent2">
                    <a:lumMod val="75000"/>
                  </a:schemeClr>
                </a:solidFill>
              </a:rPr>
              <a:t> ნათებით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096" y="916546"/>
            <a:ext cx="3467100" cy="352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1569" y="821907"/>
            <a:ext cx="564533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a-GE" sz="2000" dirty="0"/>
              <a:t>ჩრენკოვის გამოსხივება </a:t>
            </a:r>
            <a:r>
              <a:rPr lang="ka-GE" sz="2000" dirty="0" smtClean="0"/>
              <a:t>წარმოიშვება ნაწილაკის  გარემოში სინათლის სიჩქარეზე სწრაფად მოძრაობისას. იგი </a:t>
            </a:r>
            <a:r>
              <a:rPr lang="ka-GE" sz="2000" dirty="0"/>
              <a:t>წარმოადგეს ლურჯ </a:t>
            </a:r>
            <a:r>
              <a:rPr lang="ka-GE" sz="2000" dirty="0" smtClean="0"/>
              <a:t>ნათებას, რომელიც ვრცელდება </a:t>
            </a:r>
            <a:r>
              <a:rPr lang="ka-GE" sz="2000" dirty="0"/>
              <a:t>ნაწილაკის მოძრაობის </a:t>
            </a:r>
            <a:r>
              <a:rPr lang="ka-GE" sz="2000" dirty="0" smtClean="0"/>
              <a:t>მიმართულებით გარკვეულ </a:t>
            </a:r>
            <a:r>
              <a:rPr lang="ka-GE" sz="2000" dirty="0"/>
              <a:t>სხეულოვან კუთხეში და მისი </a:t>
            </a:r>
            <a:r>
              <a:rPr lang="ka-GE" sz="2000" dirty="0" smtClean="0"/>
              <a:t>დაფიქსირება ხდება ფოტო-</a:t>
            </a:r>
            <a:r>
              <a:rPr lang="ka-GE" sz="2000" dirty="0" err="1" smtClean="0"/>
              <a:t>გამამრავლებლებით</a:t>
            </a:r>
            <a:r>
              <a:rPr lang="ka-GE" sz="2000" dirty="0"/>
              <a:t>. </a:t>
            </a:r>
            <a:r>
              <a:rPr lang="ka-GE" sz="2000" dirty="0" err="1"/>
              <a:t>ჩრენკოვის</a:t>
            </a:r>
            <a:r>
              <a:rPr lang="ka-GE" sz="2000" dirty="0"/>
              <a:t> </a:t>
            </a:r>
            <a:r>
              <a:rPr lang="ka-GE" sz="2000" dirty="0" smtClean="0"/>
              <a:t>გამოსხივების </a:t>
            </a:r>
            <a:r>
              <a:rPr lang="ka-GE" sz="2000" dirty="0"/>
              <a:t>მეშვეობით შესაძლებელია გავზომოთ ნაწილაკის </a:t>
            </a:r>
            <a:r>
              <a:rPr lang="ka-GE" sz="2000" dirty="0" smtClean="0"/>
              <a:t>სიჩქარე, ხოლო </a:t>
            </a:r>
            <a:r>
              <a:rPr lang="ka-GE" sz="2000" dirty="0"/>
              <a:t>თუ ვიცით </a:t>
            </a:r>
            <a:r>
              <a:rPr lang="ka-GE" sz="2000" dirty="0" smtClean="0"/>
              <a:t>მისი </a:t>
            </a:r>
            <a:r>
              <a:rPr lang="ka-GE" sz="2000" dirty="0"/>
              <a:t>იმპულსი შესაძლებელია შევაფასოთ </a:t>
            </a:r>
            <a:r>
              <a:rPr lang="ka-GE" sz="2000" dirty="0" smtClean="0"/>
              <a:t>ნაწილაკის მასა.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11372" y="4607559"/>
            <a:ext cx="9132627" cy="224676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ka-GE" sz="2000" dirty="0"/>
              <a:t>გარდამავალი გამოსხივების დეტექტორების მოქმედების პრინციპი </a:t>
            </a:r>
            <a:r>
              <a:rPr lang="ka-GE" sz="2000" dirty="0" smtClean="0"/>
              <a:t>დაფუძნებულია</a:t>
            </a:r>
            <a:r>
              <a:rPr lang="en-US" sz="2000" dirty="0" smtClean="0"/>
              <a:t> </a:t>
            </a:r>
            <a:r>
              <a:rPr lang="ka-GE" sz="2000" dirty="0" smtClean="0"/>
              <a:t>დამუხტული </a:t>
            </a:r>
            <a:r>
              <a:rPr lang="ka-GE" sz="2000" dirty="0"/>
              <a:t>ნაწილაკის მოძრაობაზე სხვადასხვა გარდატეხის მაჩვენებლის </a:t>
            </a:r>
            <a:r>
              <a:rPr lang="ka-GE" sz="2000" dirty="0" smtClean="0"/>
              <a:t>მქონე</a:t>
            </a:r>
            <a:r>
              <a:rPr lang="en-US" sz="2000" dirty="0" smtClean="0"/>
              <a:t> </a:t>
            </a:r>
            <a:r>
              <a:rPr lang="ka-GE" sz="2000" dirty="0" smtClean="0"/>
              <a:t>შრეებათ </a:t>
            </a:r>
            <a:r>
              <a:rPr lang="ka-GE" sz="2000" dirty="0"/>
              <a:t>განლაგებულ ნივთიერებაში. გარდამავალი გამოსხივება </a:t>
            </a:r>
            <a:r>
              <a:rPr lang="ka-GE" sz="2000" dirty="0" smtClean="0"/>
              <a:t>დამოკიდებულია</a:t>
            </a:r>
            <a:r>
              <a:rPr lang="en-US" sz="2000" dirty="0" smtClean="0"/>
              <a:t> </a:t>
            </a:r>
            <a:r>
              <a:rPr lang="ka-GE" sz="2000" dirty="0" smtClean="0"/>
              <a:t>ნაწილაკის </a:t>
            </a:r>
            <a:r>
              <a:rPr lang="ka-GE" sz="2000" dirty="0"/>
              <a:t>მუხტზე და გამა ფაქტორზე. რაც უფრო დიდია ნაწილაკის გამა </a:t>
            </a:r>
            <a:r>
              <a:rPr lang="ka-GE" sz="2000" dirty="0" smtClean="0"/>
              <a:t>ფაქტორი, გამოსხივება </a:t>
            </a:r>
            <a:r>
              <a:rPr lang="ka-GE" sz="2000" dirty="0"/>
              <a:t>მით უფრო ინტენსიურია. მოცემული იმპულსისათვის </a:t>
            </a:r>
            <a:r>
              <a:rPr lang="ka-GE" sz="2000" dirty="0" smtClean="0"/>
              <a:t>მსუბუქი</a:t>
            </a:r>
            <a:r>
              <a:rPr lang="en-US" sz="2000" dirty="0" smtClean="0"/>
              <a:t> </a:t>
            </a:r>
            <a:r>
              <a:rPr lang="ka-GE" sz="2000" dirty="0" smtClean="0"/>
              <a:t>ნაწილაკის</a:t>
            </a:r>
            <a:r>
              <a:rPr lang="en-US" sz="2000" dirty="0"/>
              <a:t> </a:t>
            </a:r>
            <a:r>
              <a:rPr lang="en-US" sz="2000" dirty="0" smtClean="0"/>
              <a:t> </a:t>
            </a:r>
            <a:r>
              <a:rPr lang="ka-GE" sz="2000" dirty="0" smtClean="0"/>
              <a:t>გამა </a:t>
            </a:r>
            <a:r>
              <a:rPr lang="ka-GE" sz="2000" dirty="0"/>
              <a:t>ფაქტორი უფრო დიდია ვიდრე მძიმე ნაწილაკის.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51820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43000"/>
            <a:ext cx="7520940" cy="3825240"/>
          </a:xfrm>
        </p:spPr>
        <p:txBody>
          <a:bodyPr/>
          <a:lstStyle/>
          <a:p>
            <a:r>
              <a:rPr lang="ka-GE" sz="4000" b="1" dirty="0" smtClean="0">
                <a:solidFill>
                  <a:srgbClr val="00B050"/>
                </a:solidFill>
              </a:rPr>
              <a:t>გმადლობთ  ყურადღებისთვის!</a:t>
            </a:r>
            <a:r>
              <a:rPr lang="en-US" sz="4000" b="1" dirty="0" smtClean="0">
                <a:solidFill>
                  <a:srgbClr val="00B050"/>
                </a:solidFill>
              </a:rPr>
              <a:t/>
            </a:r>
            <a:br>
              <a:rPr lang="en-US" sz="4000" b="1" dirty="0" smtClean="0">
                <a:solidFill>
                  <a:srgbClr val="00B050"/>
                </a:solidFill>
              </a:rPr>
            </a:br>
            <a:r>
              <a:rPr lang="en-US" sz="4000" b="1" dirty="0">
                <a:solidFill>
                  <a:srgbClr val="00B050"/>
                </a:solidFill>
              </a:rPr>
              <a:t/>
            </a:r>
            <a:br>
              <a:rPr lang="en-US" sz="4000" b="1" dirty="0">
                <a:solidFill>
                  <a:srgbClr val="00B050"/>
                </a:solidFill>
              </a:rPr>
            </a:br>
            <a:r>
              <a:rPr lang="en-US" sz="4000" b="1" dirty="0" smtClean="0">
                <a:solidFill>
                  <a:srgbClr val="00B050"/>
                </a:solidFill>
              </a:rPr>
              <a:t/>
            </a:r>
            <a:br>
              <a:rPr lang="en-US" sz="4000" b="1" dirty="0" smtClean="0">
                <a:solidFill>
                  <a:srgbClr val="00B050"/>
                </a:solidFill>
              </a:rPr>
            </a:br>
            <a:r>
              <a:rPr lang="en-US" sz="4000" b="1" dirty="0">
                <a:solidFill>
                  <a:srgbClr val="00B050"/>
                </a:solidFill>
              </a:rPr>
              <a:t/>
            </a:r>
            <a:br>
              <a:rPr lang="en-US" sz="4000" b="1" dirty="0">
                <a:solidFill>
                  <a:srgbClr val="00B050"/>
                </a:solidFill>
              </a:rPr>
            </a:br>
            <a:r>
              <a:rPr lang="en-US" sz="4000" b="1" dirty="0" smtClean="0">
                <a:solidFill>
                  <a:srgbClr val="00B050"/>
                </a:solidFill>
              </a:rPr>
              <a:t/>
            </a:r>
            <a:br>
              <a:rPr lang="en-US" sz="4000" b="1" dirty="0" smtClean="0">
                <a:solidFill>
                  <a:srgbClr val="00B050"/>
                </a:solidFill>
              </a:rPr>
            </a:br>
            <a:r>
              <a:rPr lang="en-US" sz="4000" b="1" dirty="0" smtClean="0">
                <a:solidFill>
                  <a:srgbClr val="00B050"/>
                </a:solidFill>
              </a:rPr>
              <a:t/>
            </a:r>
            <a:br>
              <a:rPr lang="en-US" sz="4000" b="1" dirty="0" smtClean="0">
                <a:solidFill>
                  <a:srgbClr val="00B050"/>
                </a:solidFill>
              </a:rPr>
            </a:br>
            <a:r>
              <a:rPr lang="en-US" sz="4000" b="1" dirty="0" smtClean="0">
                <a:solidFill>
                  <a:srgbClr val="00B050"/>
                </a:solidFill>
              </a:rPr>
              <a:t>                                </a:t>
            </a:r>
            <a:endParaRPr lang="en-US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9671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766</TotalTime>
  <Words>513</Words>
  <Application>Microsoft Office PowerPoint</Application>
  <PresentationFormat>On-screen Show (4:3)</PresentationFormat>
  <Paragraphs>71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Franklin Gothic Book</vt:lpstr>
      <vt:lpstr>Franklin Gothic Medium</vt:lpstr>
      <vt:lpstr>Sylfaen</vt:lpstr>
      <vt:lpstr>Tunga</vt:lpstr>
      <vt:lpstr>Wingdings</vt:lpstr>
      <vt:lpstr>Angles</vt:lpstr>
      <vt:lpstr>PowerPoint Presentation</vt:lpstr>
      <vt:lpstr>PowerPoint Presentation</vt:lpstr>
      <vt:lpstr>რისგან შევდგებით?!</vt:lpstr>
      <vt:lpstr>PowerPoint Presentation</vt:lpstr>
      <vt:lpstr>PowerPoint Presentation</vt:lpstr>
      <vt:lpstr>კლასიფიკაცია!</vt:lpstr>
      <vt:lpstr>ელემენტარული ნაწილაკები</vt:lpstr>
      <vt:lpstr>ფერმიეონები და ბოზონები:</vt:lpstr>
      <vt:lpstr>კვარკები და ლეპტონები.</vt:lpstr>
      <vt:lpstr>ანტინაწილაკები</vt:lpstr>
      <vt:lpstr>ელემენტარული ნაწილაკების დეტექტირება</vt:lpstr>
      <vt:lpstr>PowerPoint Presentation</vt:lpstr>
      <vt:lpstr>         სილიკონური   დეტექტორები</vt:lpstr>
      <vt:lpstr>ფოტოგამამრავლებელი</vt:lpstr>
      <vt:lpstr>მიუონური დეტექტორები</vt:lpstr>
      <vt:lpstr>ნაწილაკის იდენტიფიკაცია ჩერენკოვის ნათებით</vt:lpstr>
      <vt:lpstr>გმადლობთ  ყურადღებისთვის!                                 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Giga</dc:creator>
  <cp:lastModifiedBy>user</cp:lastModifiedBy>
  <cp:revision>34</cp:revision>
  <dcterms:created xsi:type="dcterms:W3CDTF">2018-05-31T20:19:04Z</dcterms:created>
  <dcterms:modified xsi:type="dcterms:W3CDTF">2018-06-18T06:25:55Z</dcterms:modified>
</cp:coreProperties>
</file>