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58" r:id="rId7"/>
    <p:sldId id="259" r:id="rId8"/>
    <p:sldId id="263" r:id="rId9"/>
    <p:sldId id="264" r:id="rId10"/>
    <p:sldId id="266" r:id="rId11"/>
    <p:sldId id="267" r:id="rId12"/>
    <p:sldId id="26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35" autoAdjust="0"/>
    <p:restoredTop sz="94660"/>
  </p:normalViewPr>
  <p:slideViewPr>
    <p:cSldViewPr>
      <p:cViewPr varScale="1">
        <p:scale>
          <a:sx n="69" d="100"/>
          <a:sy n="69" d="100"/>
        </p:scale>
        <p:origin x="-1410"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6/3/2016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438400"/>
            <a:ext cx="7772400" cy="1470025"/>
          </a:xfrm>
        </p:spPr>
        <p:txBody>
          <a:bodyPr/>
          <a:lstStyle/>
          <a:p>
            <a:r>
              <a:rPr lang="ka-GE" dirty="0" smtClean="0"/>
              <a:t>გალაქტიკა</a:t>
            </a:r>
            <a:endParaRPr lang="en-US" dirty="0"/>
          </a:p>
        </p:txBody>
      </p:sp>
      <p:sp>
        <p:nvSpPr>
          <p:cNvPr id="3" name="Subtitle 2"/>
          <p:cNvSpPr>
            <a:spLocks noGrp="1"/>
          </p:cNvSpPr>
          <p:nvPr>
            <p:ph type="subTitle" idx="1"/>
          </p:nvPr>
        </p:nvSpPr>
        <p:spPr>
          <a:xfrm>
            <a:off x="5486400" y="5791200"/>
            <a:ext cx="3657600" cy="762000"/>
          </a:xfrm>
        </p:spPr>
        <p:txBody>
          <a:bodyPr/>
          <a:lstStyle/>
          <a:p>
            <a:r>
              <a:rPr lang="ka-GE" dirty="0" smtClean="0"/>
              <a:t>ვაჟა ლოლაძე</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5000" r="-25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153400" cy="1600200"/>
          </a:xfrm>
        </p:spPr>
        <p:txBody>
          <a:bodyPr>
            <a:normAutofit/>
          </a:bodyPr>
          <a:lstStyle/>
          <a:p>
            <a:r>
              <a:rPr lang="ka-GE" sz="1600" dirty="0" smtClean="0">
                <a:solidFill>
                  <a:schemeClr val="bg1"/>
                </a:solidFill>
              </a:rPr>
              <a:t>გალაქტიკა-გრავიტციულად შეკავშირებული დიდი ოდენობით მატერია რომელიც წარმოდგენილია ვარსკვლავების (10</a:t>
            </a:r>
            <a:r>
              <a:rPr lang="ka-GE" sz="1600" baseline="30000" dirty="0" smtClean="0">
                <a:solidFill>
                  <a:schemeClr val="bg1"/>
                </a:solidFill>
              </a:rPr>
              <a:t>3</a:t>
            </a:r>
            <a:r>
              <a:rPr lang="ka-GE" sz="1600" dirty="0" smtClean="0">
                <a:solidFill>
                  <a:schemeClr val="bg1"/>
                </a:solidFill>
              </a:rPr>
              <a:t>-10</a:t>
            </a:r>
            <a:r>
              <a:rPr lang="ka-GE" sz="1600" baseline="30000" dirty="0" smtClean="0">
                <a:solidFill>
                  <a:schemeClr val="bg1"/>
                </a:solidFill>
              </a:rPr>
              <a:t>14</a:t>
            </a:r>
            <a:r>
              <a:rPr lang="ka-GE" sz="1600" dirty="0" smtClean="0">
                <a:solidFill>
                  <a:schemeClr val="bg1"/>
                </a:solidFill>
              </a:rPr>
              <a:t> ვარსკვლავი), კომპაქტური ობიექტების მტვრისა და გაზის ღრუბლების სახით, რომლებიც ბრუნავენ საერთო მასათა ცენტრის, სავარაუდოდ სუპერმასიური შავი ხვრელის გარშემო.</a:t>
            </a:r>
          </a:p>
          <a:p>
            <a:r>
              <a:rPr lang="ka-GE" sz="1600" dirty="0" smtClean="0">
                <a:solidFill>
                  <a:schemeClr val="bg1"/>
                </a:solidFill>
              </a:rPr>
              <a:t>დაკვირვებად სამყაროში გალაქტიკების სავარაუდო რიცხვი: 170-200 მილიარდი.</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1"/>
            <a:ext cx="8763000" cy="914400"/>
          </a:xfrm>
        </p:spPr>
        <p:txBody>
          <a:bodyPr>
            <a:normAutofit fontScale="55000" lnSpcReduction="20000"/>
          </a:bodyPr>
          <a:lstStyle/>
          <a:p>
            <a:r>
              <a:rPr lang="ka-GE" dirty="0" smtClean="0"/>
              <a:t>გალაქტიკათა ასეთი დიდი ოდენიბის გამო საჭირო გახდა მათი კლასიფიკაცია.</a:t>
            </a:r>
          </a:p>
          <a:p>
            <a:r>
              <a:rPr lang="ka-GE" dirty="0" smtClean="0"/>
              <a:t>გამოყოფენ სამ ძირითად ტიპს (ფორმის მიხედვით): ელიფსური, სპირალური, არარეგულარული</a:t>
            </a:r>
            <a:endParaRPr lang="en-US" dirty="0"/>
          </a:p>
        </p:txBody>
      </p:sp>
      <p:pic>
        <p:nvPicPr>
          <p:cNvPr id="2050" name="Picture 2" descr="C:\Users\user\Desktop\galaxy\NGC_4414_(NASA-med).jpg"/>
          <p:cNvPicPr>
            <a:picLocks noChangeAspect="1" noChangeArrowheads="1"/>
          </p:cNvPicPr>
          <p:nvPr/>
        </p:nvPicPr>
        <p:blipFill>
          <a:blip r:embed="rId2"/>
          <a:srcRect/>
          <a:stretch>
            <a:fillRect/>
          </a:stretch>
        </p:blipFill>
        <p:spPr bwMode="auto">
          <a:xfrm>
            <a:off x="0" y="1882180"/>
            <a:ext cx="5334000" cy="4399855"/>
          </a:xfrm>
          <a:prstGeom prst="rect">
            <a:avLst/>
          </a:prstGeom>
          <a:noFill/>
        </p:spPr>
      </p:pic>
      <p:pic>
        <p:nvPicPr>
          <p:cNvPr id="2051" name="Picture 3" descr="C:\Users\user\Desktop\galaxy\elliptical galaxy images.jpg"/>
          <p:cNvPicPr>
            <a:picLocks noChangeAspect="1" noChangeArrowheads="1"/>
          </p:cNvPicPr>
          <p:nvPr/>
        </p:nvPicPr>
        <p:blipFill>
          <a:blip r:embed="rId3"/>
          <a:srcRect/>
          <a:stretch>
            <a:fillRect/>
          </a:stretch>
        </p:blipFill>
        <p:spPr bwMode="auto">
          <a:xfrm>
            <a:off x="5105400" y="1371600"/>
            <a:ext cx="4038600" cy="2894331"/>
          </a:xfrm>
          <a:prstGeom prst="rect">
            <a:avLst/>
          </a:prstGeom>
          <a:noFill/>
        </p:spPr>
      </p:pic>
      <p:pic>
        <p:nvPicPr>
          <p:cNvPr id="2052" name="Picture 4" descr="C:\Users\user\Desktop\galaxy\ngc-4449-irregular.jpg"/>
          <p:cNvPicPr>
            <a:picLocks noChangeAspect="1" noChangeArrowheads="1"/>
          </p:cNvPicPr>
          <p:nvPr/>
        </p:nvPicPr>
        <p:blipFill>
          <a:blip r:embed="rId4"/>
          <a:srcRect/>
          <a:stretch>
            <a:fillRect/>
          </a:stretch>
        </p:blipFill>
        <p:spPr bwMode="auto">
          <a:xfrm>
            <a:off x="5105400" y="4253103"/>
            <a:ext cx="4038600" cy="2604897"/>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Autofit/>
          </a:bodyPr>
          <a:lstStyle/>
          <a:p>
            <a:pPr algn="l"/>
            <a:r>
              <a:rPr lang="ka-GE" sz="1600" dirty="0" smtClean="0"/>
              <a:t>სპირალური გალაქტიკის სტრუქტრა: დისკი, ჰალო და ცენთრალური რეგიონი ბალჯი რომლის ცენტრშიც სავარაუდოდ მოთავსებული უნდა იყოს ცენტრალური სუპერმასიური (რამოდენიმე მილიარდი მზი მასის) შავი ხვრელი</a:t>
            </a:r>
            <a:endParaRPr lang="en-US" sz="1600" dirty="0"/>
          </a:p>
        </p:txBody>
      </p:sp>
      <p:pic>
        <p:nvPicPr>
          <p:cNvPr id="3075" name="Picture 3" descr="C:\Users\user\Desktop\galaxy\milky-way-top-view.png"/>
          <p:cNvPicPr>
            <a:picLocks noChangeAspect="1" noChangeArrowheads="1"/>
          </p:cNvPicPr>
          <p:nvPr/>
        </p:nvPicPr>
        <p:blipFill>
          <a:blip r:embed="rId2"/>
          <a:srcRect/>
          <a:stretch>
            <a:fillRect/>
          </a:stretch>
        </p:blipFill>
        <p:spPr bwMode="auto">
          <a:xfrm>
            <a:off x="1371600" y="1371600"/>
            <a:ext cx="6217082" cy="54864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a:bodyPr>
          <a:lstStyle/>
          <a:p>
            <a:r>
              <a:rPr lang="ka-GE" sz="2400" dirty="0" smtClean="0"/>
              <a:t>ელიფსური გალაქტიკის სტრუქტურა</a:t>
            </a:r>
            <a:endParaRPr lang="en-US" sz="2400" dirty="0"/>
          </a:p>
        </p:txBody>
      </p:sp>
      <p:pic>
        <p:nvPicPr>
          <p:cNvPr id="4098" name="Picture 2" descr="C:\Users\user\Desktop\galaxy\slide_28.jpg"/>
          <p:cNvPicPr>
            <a:picLocks noChangeAspect="1" noChangeArrowheads="1"/>
          </p:cNvPicPr>
          <p:nvPr/>
        </p:nvPicPr>
        <p:blipFill>
          <a:blip r:embed="rId2"/>
          <a:srcRect/>
          <a:stretch>
            <a:fillRect/>
          </a:stretch>
        </p:blipFill>
        <p:spPr bwMode="auto">
          <a:xfrm>
            <a:off x="685800" y="1295400"/>
            <a:ext cx="8046718" cy="50292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077200" cy="487362"/>
          </a:xfrm>
        </p:spPr>
        <p:txBody>
          <a:bodyPr>
            <a:noAutofit/>
          </a:bodyPr>
          <a:lstStyle/>
          <a:p>
            <a:r>
              <a:rPr lang="ka-GE" sz="2400" dirty="0" smtClean="0">
                <a:solidFill>
                  <a:schemeClr val="bg1"/>
                </a:solidFill>
              </a:rPr>
              <a:t>გალაქტიკების კლასიფიკაცია</a:t>
            </a:r>
            <a:endParaRPr lang="en-US" sz="2400" dirty="0">
              <a:solidFill>
                <a:schemeClr val="bg1"/>
              </a:solidFill>
            </a:endParaRPr>
          </a:p>
        </p:txBody>
      </p:sp>
      <p:sp>
        <p:nvSpPr>
          <p:cNvPr id="3" name="Content Placeholder 2"/>
          <p:cNvSpPr>
            <a:spLocks noGrp="1"/>
          </p:cNvSpPr>
          <p:nvPr>
            <p:ph idx="1"/>
          </p:nvPr>
        </p:nvSpPr>
        <p:spPr>
          <a:xfrm>
            <a:off x="609600" y="762000"/>
            <a:ext cx="8229600" cy="609600"/>
          </a:xfrm>
        </p:spPr>
        <p:txBody>
          <a:bodyPr>
            <a:normAutofit fontScale="40000" lnSpcReduction="20000"/>
          </a:bodyPr>
          <a:lstStyle/>
          <a:p>
            <a:r>
              <a:rPr lang="ka-GE" dirty="0" smtClean="0">
                <a:solidFill>
                  <a:schemeClr val="bg1"/>
                </a:solidFill>
              </a:rPr>
              <a:t>გარდა გალაქტიკათა სამ ტიპად დაყოფისა ასევე არსებოს უფრო დეტალური კლასიფიკაციის სხვადასხვა სისტემა მათ შორის ყველაზე გავრცელებულია ჰაბლის კლასიფიკაცია</a:t>
            </a:r>
            <a:endParaRPr lang="en-US" dirty="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28600"/>
            <a:ext cx="8839200" cy="1143000"/>
          </a:xfrm>
        </p:spPr>
        <p:txBody>
          <a:bodyPr>
            <a:normAutofit fontScale="47500" lnSpcReduction="20000"/>
          </a:bodyPr>
          <a:lstStyle/>
          <a:p>
            <a:r>
              <a:rPr lang="ka-GE" dirty="0" smtClean="0"/>
              <a:t>თუ დავთვლით ვარსკვლავების ბრუნვის სიჩქარეს იმ გალაქტიკაში აღმოჩნდება რომ იგი ბევრად ნაკლებია რეალურად დამზერად სიჩქარეზე, ამ პრობლემის ერთერთი გადაჭრის გზაა დავუშვათ რომ გარდა იმ მასისა რომლესაც ჩვეულებრივი მატერიის სახით ვხედავთ გალაქტიკაში ასევე არის ბნელი მატერიის ძალიან დიდი ოდენობა რომელიც მხოლოდ გრავიტაციულად ურთიერთქმედებს და პირდაპირი გზით არ დაიმზირება.</a:t>
            </a:r>
            <a:endParaRPr lang="en-US" dirty="0"/>
          </a:p>
        </p:txBody>
      </p:sp>
      <p:pic>
        <p:nvPicPr>
          <p:cNvPr id="5123" name="Picture 3" descr="C:\Users\user\Desktop\galaxy\coulddarkmat.jpg"/>
          <p:cNvPicPr>
            <a:picLocks noChangeAspect="1" noChangeArrowheads="1"/>
          </p:cNvPicPr>
          <p:nvPr/>
        </p:nvPicPr>
        <p:blipFill>
          <a:blip r:embed="rId2"/>
          <a:srcRect/>
          <a:stretch>
            <a:fillRect/>
          </a:stretch>
        </p:blipFill>
        <p:spPr bwMode="auto">
          <a:xfrm>
            <a:off x="0" y="1321535"/>
            <a:ext cx="9144000" cy="5536466"/>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
            <a:ext cx="8763000" cy="1904999"/>
          </a:xfrm>
        </p:spPr>
        <p:txBody>
          <a:bodyPr>
            <a:normAutofit fontScale="47500" lnSpcReduction="20000"/>
          </a:bodyPr>
          <a:lstStyle/>
          <a:p>
            <a:pPr>
              <a:buNone/>
            </a:pPr>
            <a:r>
              <a:rPr lang="ka-GE" dirty="0" smtClean="0"/>
              <a:t>    არ არსებობს გალაქტიკების ჩამოყალიბების ზუსტი დადასტურებული ათეორია, მაგრამ არსებობს რამოდენიმე მოდელი. მათ შორის:</a:t>
            </a:r>
          </a:p>
          <a:p>
            <a:pPr marL="514350" indent="-514350">
              <a:buAutoNum type="arabicParenR"/>
            </a:pPr>
            <a:r>
              <a:rPr lang="ka-GE" dirty="0" smtClean="0"/>
              <a:t>ადრეულ სამყაროში არსებულმა მატერია/ ბნელი მატერიის ღრუბელმა შეშფოთებების ხარჯზე განიცადა კოლაფსირება  დიდი ზომის გროვებად საიდანაც ჩამოყალიბდა გალაქტიკები.</a:t>
            </a:r>
          </a:p>
          <a:p>
            <a:pPr marL="514350" indent="-514350">
              <a:buAutoNum type="arabicParenR"/>
            </a:pPr>
            <a:r>
              <a:rPr lang="ka-GE" dirty="0" smtClean="0"/>
              <a:t>კოლაფსირება მოხდა შედარებით მცირე გროვებათ რომლებიც შემდეგ შეერთხნენ და წარმოქმნეს უფრო დიდი გროვა საიდანაც ჩამოყალიბდა გალაქტიკა.</a:t>
            </a:r>
          </a:p>
          <a:p>
            <a:r>
              <a:rPr lang="ka-GE" dirty="0" smtClean="0"/>
              <a:t>მეორე მოდელის მიხედვით უნდა გვქონდეს ურო მეტი მცირე ზომის გალაქტიკა ვიდრე დიდი, ეს შეესაბამაება დაკვირვების შედეგებს.</a:t>
            </a:r>
            <a:endParaRPr lang="en-US" dirty="0"/>
          </a:p>
        </p:txBody>
      </p:sp>
      <p:pic>
        <p:nvPicPr>
          <p:cNvPr id="6146" name="Picture 2" descr="C:\Users\user\Desktop\galaxy\top_down.gif"/>
          <p:cNvPicPr>
            <a:picLocks noChangeAspect="1" noChangeArrowheads="1"/>
          </p:cNvPicPr>
          <p:nvPr/>
        </p:nvPicPr>
        <p:blipFill>
          <a:blip r:embed="rId2"/>
          <a:srcRect/>
          <a:stretch>
            <a:fillRect/>
          </a:stretch>
        </p:blipFill>
        <p:spPr bwMode="auto">
          <a:xfrm>
            <a:off x="0" y="1905000"/>
            <a:ext cx="4704252" cy="4419600"/>
          </a:xfrm>
          <a:prstGeom prst="rect">
            <a:avLst/>
          </a:prstGeom>
          <a:noFill/>
        </p:spPr>
      </p:pic>
      <p:pic>
        <p:nvPicPr>
          <p:cNvPr id="6147" name="Picture 3" descr="C:\Users\user\Desktop\galaxy\bottom_up.gif"/>
          <p:cNvPicPr>
            <a:picLocks noChangeAspect="1" noChangeArrowheads="1"/>
          </p:cNvPicPr>
          <p:nvPr/>
        </p:nvPicPr>
        <p:blipFill>
          <a:blip r:embed="rId3"/>
          <a:srcRect/>
          <a:stretch>
            <a:fillRect/>
          </a:stretch>
        </p:blipFill>
        <p:spPr bwMode="auto">
          <a:xfrm>
            <a:off x="4576123" y="1752600"/>
            <a:ext cx="4567877" cy="44958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ka-GE" sz="1800" dirty="0" smtClean="0"/>
              <a:t>კოლაფსისას რა ტიპის გალაქტიკა ჩამოყალიბდება დამოკიდებულია გაზის ბრუნვის სიჩქარეზე (საწყის იმპულსის მომენტზე)</a:t>
            </a:r>
            <a:endParaRPr lang="en-US" sz="1800" dirty="0"/>
          </a:p>
        </p:txBody>
      </p:sp>
      <p:pic>
        <p:nvPicPr>
          <p:cNvPr id="7170" name="Picture 2" descr="C:\Users\user\Desktop\galaxy\spsp.jpg"/>
          <p:cNvPicPr>
            <a:picLocks noChangeAspect="1" noChangeArrowheads="1"/>
          </p:cNvPicPr>
          <p:nvPr/>
        </p:nvPicPr>
        <p:blipFill>
          <a:blip r:embed="rId2"/>
          <a:srcRect/>
          <a:stretch>
            <a:fillRect/>
          </a:stretch>
        </p:blipFill>
        <p:spPr bwMode="auto">
          <a:xfrm>
            <a:off x="0" y="1447800"/>
            <a:ext cx="9189635" cy="39624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8382000" cy="1295399"/>
          </a:xfrm>
        </p:spPr>
        <p:txBody>
          <a:bodyPr>
            <a:normAutofit fontScale="40000" lnSpcReduction="20000"/>
          </a:bodyPr>
          <a:lstStyle/>
          <a:p>
            <a:pPr>
              <a:buNone/>
            </a:pPr>
            <a:r>
              <a:rPr lang="ka-GE" dirty="0" smtClean="0"/>
              <a:t>         დაკვირვებებმა აჩვენა რომ სპირალურ გალაქტიკაში შეიმჩნევა ახალგაზრდა ვარსკვლავების დიდი ოდენობა ასევე დიდი ოდენობით გაზი, როცა ელიფსურ გალაქტიკებში გაზი ან საერთოდ არ გვაქვს ან ცოტაა ხოლო ვარსკვლავების ასაკი შედარებით დიდია, ეს ყველაფერი აიხსნება ასევე საწყისი კოლაფსამდელი ღრუბლის სიმკვრივით. მკვრივი ღრუბელი ნიშნავს სწრაფ გახურებას შესაბამისად ვარსკვლავები ყალიბდება უფრო ადრე შედეგად ვიღებთ ელიფსურ გალაქტიკას, შედარებით დაბალი სიმკვრივის ღრუბლის შემთხვევაში ვარსკვლავების ჩამოყალიბება იწყება გვიან მას შემდეგ რაც გაზი განთავსდება დისკში და საბოლოოდ მივიღებთ სპირალურ გალაქტიკას.</a:t>
            </a:r>
            <a:endParaRPr lang="en-US" dirty="0"/>
          </a:p>
        </p:txBody>
      </p:sp>
      <p:pic>
        <p:nvPicPr>
          <p:cNvPr id="8194" name="Picture 2" descr="C:\Users\user\Desktop\galaxy\spsp1.png"/>
          <p:cNvPicPr>
            <a:picLocks noChangeAspect="1" noChangeArrowheads="1"/>
          </p:cNvPicPr>
          <p:nvPr/>
        </p:nvPicPr>
        <p:blipFill>
          <a:blip r:embed="rId2"/>
          <a:srcRect/>
          <a:stretch>
            <a:fillRect/>
          </a:stretch>
        </p:blipFill>
        <p:spPr bwMode="auto">
          <a:xfrm>
            <a:off x="0" y="2362200"/>
            <a:ext cx="9144000" cy="3714006"/>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pic>
        <p:nvPicPr>
          <p:cNvPr id="9219" name="Picture 3" descr="C:\Users\user\Desktop\galaxy\daj.png"/>
          <p:cNvPicPr>
            <a:picLocks noChangeAspect="1" noChangeArrowheads="1"/>
          </p:cNvPicPr>
          <p:nvPr/>
        </p:nvPicPr>
        <p:blipFill>
          <a:blip r:embed="rId2"/>
          <a:srcRect/>
          <a:stretch>
            <a:fillRect/>
          </a:stretch>
        </p:blipFill>
        <p:spPr bwMode="auto">
          <a:xfrm>
            <a:off x="0" y="0"/>
            <a:ext cx="9143999" cy="4059962"/>
          </a:xfrm>
          <a:prstGeom prst="rect">
            <a:avLst/>
          </a:prstGeom>
          <a:noFill/>
        </p:spPr>
      </p:pic>
      <p:sp>
        <p:nvSpPr>
          <p:cNvPr id="3" name="Content Placeholder 2"/>
          <p:cNvSpPr>
            <a:spLocks noGrp="1"/>
          </p:cNvSpPr>
          <p:nvPr>
            <p:ph idx="1"/>
          </p:nvPr>
        </p:nvSpPr>
        <p:spPr>
          <a:xfrm>
            <a:off x="381000" y="1"/>
            <a:ext cx="8229600" cy="1523999"/>
          </a:xfrm>
        </p:spPr>
        <p:txBody>
          <a:bodyPr>
            <a:normAutofit fontScale="85000" lnSpcReduction="10000"/>
          </a:bodyPr>
          <a:lstStyle/>
          <a:p>
            <a:pPr>
              <a:buNone/>
            </a:pPr>
            <a:r>
              <a:rPr lang="ka-GE" dirty="0" smtClean="0">
                <a:solidFill>
                  <a:schemeClr val="bg1"/>
                </a:solidFill>
              </a:rPr>
              <a:t>    ასევე შესაძლებელია ელიფსური გალაქტიკის ჩამოყალიბება ორი სპირალური გალაქტიკის დაჯახების შედეგად</a:t>
            </a:r>
            <a:endParaRPr lang="en-US" dirty="0">
              <a:solidFill>
                <a:schemeClr val="bg1"/>
              </a:solidFill>
            </a:endParaRPr>
          </a:p>
        </p:txBody>
      </p:sp>
      <p:pic>
        <p:nvPicPr>
          <p:cNvPr id="9218" name="Picture 2" descr="C:\Users\user\Desktop\galaxy\dajdaj.png"/>
          <p:cNvPicPr>
            <a:picLocks noChangeAspect="1" noChangeArrowheads="1"/>
          </p:cNvPicPr>
          <p:nvPr/>
        </p:nvPicPr>
        <p:blipFill>
          <a:blip r:embed="rId3"/>
          <a:srcRect/>
          <a:stretch>
            <a:fillRect/>
          </a:stretch>
        </p:blipFill>
        <p:spPr bwMode="auto">
          <a:xfrm>
            <a:off x="-19050" y="4038600"/>
            <a:ext cx="9163050" cy="28194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3400" y="1600200"/>
            <a:ext cx="8229600" cy="1143000"/>
          </a:xfrm>
        </p:spPr>
        <p:txBody>
          <a:bodyPr>
            <a:normAutofit fontScale="90000"/>
          </a:bodyPr>
          <a:lstStyle/>
          <a:p>
            <a:r>
              <a:rPr lang="ka-GE" b="1" dirty="0" smtClean="0">
                <a:solidFill>
                  <a:schemeClr val="bg1"/>
                </a:solidFill>
              </a:rPr>
              <a:t>მადლობა ყურადღებისთვის</a:t>
            </a:r>
            <a:r>
              <a:rPr lang="en-US" b="1" dirty="0" smtClean="0">
                <a:solidFill>
                  <a:schemeClr val="bg1"/>
                </a:solidFill>
              </a:rPr>
              <a:t/>
            </a:r>
            <a:br>
              <a:rPr lang="en-US" b="1" dirty="0" smtClean="0">
                <a:solidFill>
                  <a:schemeClr val="bg1"/>
                </a:solidFill>
              </a:rPr>
            </a:b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232</TotalTime>
  <Words>341</Words>
  <Application>Microsoft Office PowerPoint</Application>
  <PresentationFormat>On-screen Show (4:3)</PresentationFormat>
  <Paragraphs>19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გალაქტიკა</vt:lpstr>
      <vt:lpstr>Slide 2</vt:lpstr>
      <vt:lpstr>Slide 3</vt:lpstr>
      <vt:lpstr>სპირალური გალაქტიკის სტრუქტრა: დისკი, ჰალო და ცენთრალური რეგიონი ბალჯი რომლის ცენტრშიც სავარაუდოდ მოთავსებული უნდა იყოს ცენტრალური სუპერმასიური (რამოდენიმე მილიარდი მზი მასის) შავი ხვრელი</vt:lpstr>
      <vt:lpstr>ელიფსური გალაქტიკის სტრუქტურა</vt:lpstr>
      <vt:lpstr>გალაქტიკების კლასიფიკაცია</vt:lpstr>
      <vt:lpstr>Slide 7</vt:lpstr>
      <vt:lpstr>Slide 8</vt:lpstr>
      <vt:lpstr>კოლაფსისას რა ტიპის გალაქტიკა ჩამოყალიბდება დამოკიდებულია გაზის ბრუნვის სიჩქარეზე (საწყის იმპულსის მომენტზე)</vt:lpstr>
      <vt:lpstr>Slide 10</vt:lpstr>
      <vt:lpstr>Slide 11</vt:lpstr>
      <vt:lpstr>მადლობა ყურადღებისთვის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გალაქტიკა</dc:title>
  <dc:creator>user</dc:creator>
  <cp:lastModifiedBy>user</cp:lastModifiedBy>
  <cp:revision>21</cp:revision>
  <dcterms:created xsi:type="dcterms:W3CDTF">2006-08-16T00:00:00Z</dcterms:created>
  <dcterms:modified xsi:type="dcterms:W3CDTF">2016-06-03T04:20:50Z</dcterms:modified>
</cp:coreProperties>
</file>