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81" r:id="rId4"/>
    <p:sldId id="282" r:id="rId5"/>
    <p:sldId id="262" r:id="rId6"/>
    <p:sldId id="263" r:id="rId7"/>
    <p:sldId id="283" r:id="rId8"/>
    <p:sldId id="264" r:id="rId9"/>
    <p:sldId id="285" r:id="rId10"/>
    <p:sldId id="260" r:id="rId11"/>
    <p:sldId id="268" r:id="rId12"/>
    <p:sldId id="272" r:id="rId13"/>
    <p:sldId id="276" r:id="rId14"/>
    <p:sldId id="278" r:id="rId15"/>
    <p:sldId id="284" r:id="rId16"/>
    <p:sldId id="271" r:id="rId17"/>
    <p:sldId id="273" r:id="rId18"/>
    <p:sldId id="275" r:id="rId19"/>
    <p:sldId id="280" r:id="rId20"/>
    <p:sldId id="28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39" autoAdjust="0"/>
    <p:restoredTop sz="94920" autoAdjust="0"/>
  </p:normalViewPr>
  <p:slideViewPr>
    <p:cSldViewPr snapToGrid="0">
      <p:cViewPr varScale="1">
        <p:scale>
          <a:sx n="87" d="100"/>
          <a:sy n="87" d="100"/>
        </p:scale>
        <p:origin x="27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65F47B-12F2-479D-B7B4-CB86FBCEBD5A}"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08BE01-6B2C-4234-AAE1-1C850A7DCCD9}"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1659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65F47B-12F2-479D-B7B4-CB86FBCEBD5A}"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3470793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65F47B-12F2-479D-B7B4-CB86FBCEBD5A}"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08BE01-6B2C-4234-AAE1-1C850A7DCCD9}"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6735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65F47B-12F2-479D-B7B4-CB86FBCEBD5A}"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661542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765F47B-12F2-479D-B7B4-CB86FBCEBD5A}" type="datetimeFigureOut">
              <a:rPr lang="en-US" smtClean="0"/>
              <a:t>5/31/2021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1046606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765F47B-12F2-479D-B7B4-CB86FBCEBD5A}" type="datetimeFigureOut">
              <a:rPr lang="en-US" smtClean="0"/>
              <a:t>5/31/2021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3989704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765F47B-12F2-479D-B7B4-CB86FBCEBD5A}" type="datetimeFigureOut">
              <a:rPr lang="en-US" smtClean="0"/>
              <a:t>5/31/2021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779341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765F47B-12F2-479D-B7B4-CB86FBCEBD5A}" type="datetimeFigureOut">
              <a:rPr lang="en-US" smtClean="0"/>
              <a:t>5/31/2021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608BE01-6B2C-4234-AAE1-1C850A7DCCD9}" type="slidenum">
              <a:rPr lang="en-US" smtClean="0"/>
              <a:t>‹#›</a:t>
            </a:fld>
            <a:endParaRPr lang="en-US"/>
          </a:p>
        </p:txBody>
      </p:sp>
    </p:spTree>
    <p:extLst>
      <p:ext uri="{BB962C8B-B14F-4D97-AF65-F5344CB8AC3E}">
        <p14:creationId xmlns:p14="http://schemas.microsoft.com/office/powerpoint/2010/main" val="1417032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65F47B-12F2-479D-B7B4-CB86FBCEBD5A}"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1422737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65F47B-12F2-479D-B7B4-CB86FBCEBD5A}"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663123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65F47B-12F2-479D-B7B4-CB86FBCEBD5A}"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08BE01-6B2C-4234-AAE1-1C850A7DCCD9}" type="slidenum">
              <a:rPr lang="en-US" smtClean="0"/>
              <a:t>‹#›</a:t>
            </a:fld>
            <a:endParaRPr lang="en-US"/>
          </a:p>
        </p:txBody>
      </p:sp>
    </p:spTree>
    <p:extLst>
      <p:ext uri="{BB962C8B-B14F-4D97-AF65-F5344CB8AC3E}">
        <p14:creationId xmlns:p14="http://schemas.microsoft.com/office/powerpoint/2010/main" val="2433629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765F47B-12F2-479D-B7B4-CB86FBCEBD5A}" type="datetimeFigureOut">
              <a:rPr lang="en-US" smtClean="0"/>
              <a:t>5/31/2021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608BE01-6B2C-4234-AAE1-1C850A7DCCD9}"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780937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9864503" cy="3295255"/>
          </a:xfrm>
        </p:spPr>
        <p:txBody>
          <a:bodyPr/>
          <a:lstStyle/>
          <a:p>
            <a:r>
              <a:rPr lang="en-US" altLang="zh-CN" dirty="0" smtClean="0">
                <a:latin typeface="Times New Roman" panose="02020603050405020304" pitchFamily="18" charset="0"/>
              </a:rPr>
              <a:t>    De </a:t>
            </a:r>
            <a:r>
              <a:rPr lang="en-US" altLang="zh-CN" dirty="0">
                <a:latin typeface="Times New Roman" panose="02020603050405020304" pitchFamily="18" charset="0"/>
              </a:rPr>
              <a:t>Sitter </a:t>
            </a:r>
            <a:r>
              <a:rPr lang="en-US" altLang="zh-CN" dirty="0" smtClean="0">
                <a:latin typeface="Times New Roman" panose="02020603050405020304" pitchFamily="18" charset="0"/>
              </a:rPr>
              <a:t>Space</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588739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contents</a:t>
            </a:r>
            <a:endParaRPr lang="en-US" dirty="0"/>
          </a:p>
        </p:txBody>
      </p:sp>
      <p:sp>
        <p:nvSpPr>
          <p:cNvPr id="3" name="Content Placeholder 2"/>
          <p:cNvSpPr>
            <a:spLocks noGrp="1"/>
          </p:cNvSpPr>
          <p:nvPr>
            <p:ph idx="1"/>
          </p:nvPr>
        </p:nvSpPr>
        <p:spPr/>
        <p:txBody>
          <a:bodyPr/>
          <a:lstStyle/>
          <a:p>
            <a:pPr>
              <a:buFontTx/>
              <a:buAutoNum type="alphaUcPeriod"/>
            </a:pPr>
            <a:r>
              <a:rPr lang="en-US" altLang="zh-CN" dirty="0"/>
              <a:t>What is de Sitter Space?</a:t>
            </a:r>
          </a:p>
          <a:p>
            <a:endParaRPr lang="en-US" altLang="zh-CN" dirty="0"/>
          </a:p>
          <a:p>
            <a:pPr>
              <a:buFontTx/>
              <a:buAutoNum type="alphaUcPeriod" startAt="2"/>
            </a:pPr>
            <a:r>
              <a:rPr lang="en-US" altLang="zh-CN" dirty="0"/>
              <a:t>Why de Sitter </a:t>
            </a:r>
            <a:r>
              <a:rPr lang="en-US" altLang="zh-CN" dirty="0" smtClean="0"/>
              <a:t>Space?</a:t>
            </a:r>
          </a:p>
          <a:p>
            <a:pPr>
              <a:buFontTx/>
              <a:buAutoNum type="alphaUcPeriod" startAt="2"/>
            </a:pPr>
            <a:endParaRPr lang="en-US" altLang="zh-CN" dirty="0"/>
          </a:p>
          <a:p>
            <a:pPr>
              <a:buFontTx/>
              <a:buAutoNum type="alphaUcPeriod" startAt="2"/>
            </a:pPr>
            <a:r>
              <a:rPr lang="en-US" altLang="zh-CN" dirty="0" smtClean="0"/>
              <a:t> different coordinate </a:t>
            </a:r>
            <a:r>
              <a:rPr lang="en-US" altLang="zh-CN" dirty="0" smtClean="0"/>
              <a:t>systems</a:t>
            </a:r>
          </a:p>
          <a:p>
            <a:pPr>
              <a:buFontTx/>
              <a:buAutoNum type="alphaUcPeriod" startAt="2"/>
            </a:pPr>
            <a:endParaRPr lang="en-US" altLang="zh-CN" dirty="0" smtClean="0"/>
          </a:p>
          <a:p>
            <a:pPr>
              <a:buFontTx/>
              <a:buAutoNum type="alphaUcPeriod" startAt="2"/>
            </a:pPr>
            <a:r>
              <a:rPr lang="en-US" altLang="zh-CN" dirty="0" smtClean="0"/>
              <a:t>Some </a:t>
            </a:r>
            <a:r>
              <a:rPr lang="en-US" altLang="zh-CN" dirty="0"/>
              <a:t>P</a:t>
            </a:r>
            <a:r>
              <a:rPr lang="en-US" altLang="zh-CN" dirty="0" smtClean="0"/>
              <a:t>enrose </a:t>
            </a:r>
            <a:r>
              <a:rPr lang="en-US" altLang="zh-CN" dirty="0" smtClean="0"/>
              <a:t>diagrams and its interpretation</a:t>
            </a:r>
            <a:endParaRPr lang="en-US" altLang="zh-CN" dirty="0"/>
          </a:p>
          <a:p>
            <a:endParaRPr lang="en-US" dirty="0"/>
          </a:p>
        </p:txBody>
      </p:sp>
    </p:spTree>
    <p:extLst>
      <p:ext uri="{BB962C8B-B14F-4D97-AF65-F5344CB8AC3E}">
        <p14:creationId xmlns:p14="http://schemas.microsoft.com/office/powerpoint/2010/main" val="36887875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What is de Sitter Space?</a:t>
            </a:r>
            <a:br>
              <a:rPr lang="en-US" altLang="zh-CN" dirty="0"/>
            </a:br>
            <a:endParaRPr lang="en-US" dirty="0"/>
          </a:p>
        </p:txBody>
      </p:sp>
      <p:sp>
        <p:nvSpPr>
          <p:cNvPr id="3" name="Content Placeholder 2"/>
          <p:cNvSpPr>
            <a:spLocks noGrp="1"/>
          </p:cNvSpPr>
          <p:nvPr>
            <p:ph idx="1"/>
          </p:nvPr>
        </p:nvSpPr>
        <p:spPr/>
        <p:txBody>
          <a:bodyPr/>
          <a:lstStyle/>
          <a:p>
            <a:r>
              <a:rPr lang="en-US" dirty="0"/>
              <a:t>The de Sitter universe is the second model of the universe just after the publications of the Einstein’s static and closed model. In 1917, Wilhelm de Sitter has developed this model which is a maximally symmetric solution of the Einstein field equation with zero density. </a:t>
            </a:r>
          </a:p>
          <a:p>
            <a:r>
              <a:rPr lang="en-US" dirty="0" smtClean="0"/>
              <a:t>It </a:t>
            </a:r>
            <a:r>
              <a:rPr lang="en-US" dirty="0"/>
              <a:t>models the universe as spatially flat and neglects ordinary matter, so the dynamics of the universe are dominated by the cosmological </a:t>
            </a:r>
            <a:r>
              <a:rPr lang="en-US" dirty="0" smtClean="0"/>
              <a:t>constant </a:t>
            </a:r>
            <a:endParaRPr lang="en-US" dirty="0"/>
          </a:p>
        </p:txBody>
      </p:sp>
    </p:spTree>
    <p:extLst>
      <p:ext uri="{BB962C8B-B14F-4D97-AF65-F5344CB8AC3E}">
        <p14:creationId xmlns:p14="http://schemas.microsoft.com/office/powerpoint/2010/main" val="22469984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Why de Sitter Space?</a:t>
            </a:r>
            <a:br>
              <a:rPr lang="en-US" altLang="zh-CN" dirty="0"/>
            </a:br>
            <a:endParaRPr lang="en-US" dirty="0"/>
          </a:p>
        </p:txBody>
      </p:sp>
      <p:sp>
        <p:nvSpPr>
          <p:cNvPr id="3" name="Content Placeholder 2"/>
          <p:cNvSpPr>
            <a:spLocks noGrp="1"/>
          </p:cNvSpPr>
          <p:nvPr>
            <p:ph idx="1"/>
          </p:nvPr>
        </p:nvSpPr>
        <p:spPr/>
        <p:txBody>
          <a:bodyPr/>
          <a:lstStyle/>
          <a:p>
            <a:r>
              <a:rPr lang="en-US" dirty="0"/>
              <a:t>The de Sitter model of the universe was an exciting, because he discussed the relation between gravity and inertia, and also on Ernst Mach’s hypothesis that the inertia of one body is caused by the presence of all </a:t>
            </a:r>
            <a:r>
              <a:rPr lang="en-US" dirty="0" smtClean="0"/>
              <a:t>others.</a:t>
            </a:r>
          </a:p>
          <a:p>
            <a:r>
              <a:rPr lang="en-US" dirty="0" smtClean="0"/>
              <a:t> </a:t>
            </a:r>
            <a:r>
              <a:rPr lang="en-US" dirty="0"/>
              <a:t>The equations of motion for the scale factor of the universe derived from Einstein’s theory of gravity always required the size of our universe to be dynamically changing. Einstein was very uncomfortable with the </a:t>
            </a:r>
            <a:r>
              <a:rPr lang="en-US" dirty="0" smtClean="0"/>
              <a:t>motion </a:t>
            </a:r>
            <a:r>
              <a:rPr lang="en-US" dirty="0"/>
              <a:t>of a dynamic universe as at that time no evidence indicated an expanding or contracting universe </a:t>
            </a:r>
            <a:r>
              <a:rPr lang="en-US" dirty="0"/>
              <a:t>.</a:t>
            </a:r>
            <a:endParaRPr lang="en-US" dirty="0"/>
          </a:p>
        </p:txBody>
      </p:sp>
    </p:spTree>
    <p:extLst>
      <p:ext uri="{BB962C8B-B14F-4D97-AF65-F5344CB8AC3E}">
        <p14:creationId xmlns:p14="http://schemas.microsoft.com/office/powerpoint/2010/main" val="21037976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Why de Sitter Space?</a:t>
            </a:r>
            <a:endParaRPr lang="en-US" dirty="0"/>
          </a:p>
        </p:txBody>
      </p:sp>
      <p:sp>
        <p:nvSpPr>
          <p:cNvPr id="3" name="Content Placeholder 2"/>
          <p:cNvSpPr>
            <a:spLocks noGrp="1"/>
          </p:cNvSpPr>
          <p:nvPr>
            <p:ph idx="1"/>
          </p:nvPr>
        </p:nvSpPr>
        <p:spPr/>
        <p:txBody>
          <a:bodyPr/>
          <a:lstStyle/>
          <a:p>
            <a:r>
              <a:rPr lang="en-US" dirty="0"/>
              <a:t>Because our Universe entered the Dark Energy Dominated </a:t>
            </a:r>
            <a:r>
              <a:rPr lang="en-US" dirty="0" smtClean="0"/>
              <a:t>Era</a:t>
            </a:r>
            <a:r>
              <a:rPr lang="en-US" dirty="0"/>
              <a:t> about five billion years ago, our universe is probably approaching a de Sitter universe in the infinite future. If the current </a:t>
            </a:r>
            <a:r>
              <a:rPr lang="en-US" dirty="0" smtClean="0"/>
              <a:t>acceleration</a:t>
            </a:r>
            <a:r>
              <a:rPr lang="en-US" dirty="0"/>
              <a:t> </a:t>
            </a:r>
            <a:r>
              <a:rPr lang="en-US" dirty="0" smtClean="0"/>
              <a:t>of </a:t>
            </a:r>
            <a:r>
              <a:rPr lang="en-US" dirty="0"/>
              <a:t>our universe is due to a cosmological constant then as the universe continues to expand all of the matter and radiation will be diluted. Eventually there will be almost nothing left but the vacuum energy, tiny thermal fluctuations, quantum </a:t>
            </a:r>
            <a:r>
              <a:rPr lang="en-US" dirty="0" smtClean="0"/>
              <a:t>fluctuations</a:t>
            </a:r>
            <a:r>
              <a:rPr lang="en-US" dirty="0"/>
              <a:t> </a:t>
            </a:r>
            <a:r>
              <a:rPr lang="en-US" dirty="0" smtClean="0"/>
              <a:t>and </a:t>
            </a:r>
            <a:r>
              <a:rPr lang="en-US" dirty="0"/>
              <a:t>our universe will have become a de Sitter universe</a:t>
            </a:r>
            <a:r>
              <a:rPr lang="en-US" dirty="0" smtClean="0"/>
              <a:t>.</a:t>
            </a:r>
          </a:p>
          <a:p>
            <a:r>
              <a:rPr lang="en-US" dirty="0" smtClean="0"/>
              <a:t>the </a:t>
            </a:r>
            <a:r>
              <a:rPr lang="en-US" dirty="0"/>
              <a:t>effect on curvature from it will approach zero, and the cosmological constant effect will be virtually the whole show. </a:t>
            </a:r>
            <a:r>
              <a:rPr lang="en-US" dirty="0" smtClean="0"/>
              <a:t>One </a:t>
            </a:r>
            <a:r>
              <a:rPr lang="en-US" dirty="0"/>
              <a:t>says our universe is asymptotically de Sitter.</a:t>
            </a:r>
          </a:p>
          <a:p>
            <a:endParaRPr lang="en-US" dirty="0"/>
          </a:p>
        </p:txBody>
      </p:sp>
    </p:spTree>
    <p:extLst>
      <p:ext uri="{BB962C8B-B14F-4D97-AF65-F5344CB8AC3E}">
        <p14:creationId xmlns:p14="http://schemas.microsoft.com/office/powerpoint/2010/main" val="12092781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Relative expansion</a:t>
            </a:r>
            <a:br>
              <a:rPr lang="en-US" dirty="0"/>
            </a:br>
            <a:endParaRPr lang="en-US" dirty="0"/>
          </a:p>
        </p:txBody>
      </p:sp>
      <p:sp>
        <p:nvSpPr>
          <p:cNvPr id="3" name="Content Placeholder 2"/>
          <p:cNvSpPr>
            <a:spLocks noGrp="1"/>
          </p:cNvSpPr>
          <p:nvPr>
            <p:ph idx="1"/>
          </p:nvPr>
        </p:nvSpPr>
        <p:spPr/>
        <p:txBody>
          <a:bodyPr/>
          <a:lstStyle/>
          <a:p>
            <a:r>
              <a:rPr lang="en-US" dirty="0"/>
              <a:t>The exponential expansion of the scale factor means that the physical distance between any two non-accelerating observers will eventually be growing faster than the speed of light. At this point those two observers will no longer be able to make contact. Therefore, any observer in a de Sitter universe would see event </a:t>
            </a:r>
            <a:r>
              <a:rPr lang="en-US" dirty="0" smtClean="0"/>
              <a:t>horizons</a:t>
            </a:r>
            <a:r>
              <a:rPr lang="en-US" dirty="0"/>
              <a:t> beyond which that observer can never see nor learn any information. If our universe is approaching a de Sitter universe then eventually we will not be able to observe any galaxies other than our own Milky </a:t>
            </a:r>
            <a:r>
              <a:rPr lang="en-US" dirty="0" smtClean="0"/>
              <a:t>Way</a:t>
            </a:r>
            <a:endParaRPr lang="en-US" dirty="0"/>
          </a:p>
        </p:txBody>
      </p:sp>
    </p:spTree>
    <p:extLst>
      <p:ext uri="{BB962C8B-B14F-4D97-AF65-F5344CB8AC3E}">
        <p14:creationId xmlns:p14="http://schemas.microsoft.com/office/powerpoint/2010/main" val="4985973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Why de Sitter Space?</a:t>
            </a:r>
            <a:endParaRPr lang="en-US" dirty="0"/>
          </a:p>
        </p:txBody>
      </p:sp>
      <p:sp>
        <p:nvSpPr>
          <p:cNvPr id="3" name="Content Placeholder 2"/>
          <p:cNvSpPr>
            <a:spLocks noGrp="1"/>
          </p:cNvSpPr>
          <p:nvPr>
            <p:ph idx="1"/>
          </p:nvPr>
        </p:nvSpPr>
        <p:spPr/>
        <p:txBody>
          <a:bodyPr/>
          <a:lstStyle/>
          <a:p>
            <a:r>
              <a:rPr lang="en-US" dirty="0"/>
              <a:t>In relativistic cosmology the de Sitter universe is perhaps the simplest model that allows for the possibility of a galactic redshift. It is curved but homogeneous and isotropic in space-time (Inomata 1968). The expanding half of de Sitter space-time is approximately the exponentially expanding universe in the inflationary model and our universe may be approaching the de Sitter space-time asymptotically. Hence, de Sitter space-time can be a model for our universe in its early expanding phase, and in its far future (Hawking and Ellis 1973).</a:t>
            </a:r>
          </a:p>
        </p:txBody>
      </p:sp>
    </p:spTree>
    <p:extLst>
      <p:ext uri="{BB962C8B-B14F-4D97-AF65-F5344CB8AC3E}">
        <p14:creationId xmlns:p14="http://schemas.microsoft.com/office/powerpoint/2010/main" val="7939665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Why de Sitter Space?</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Another application of de Sitter space is in the early universe during cosmic inflation. Many inflationary models are approximately de Sitter space and can be modelled by giving the Hubble parameter a mild time dependence. For simplicity, some calculations involving inflation in the early universe can be performed in de Sitter space rather than a more realistic inflationary universe. By using the de Sitter universe instead, where the expansion is truly exponential, there are many simplifications.</a:t>
            </a:r>
          </a:p>
        </p:txBody>
      </p:sp>
    </p:spTree>
    <p:extLst>
      <p:ext uri="{BB962C8B-B14F-4D97-AF65-F5344CB8AC3E}">
        <p14:creationId xmlns:p14="http://schemas.microsoft.com/office/powerpoint/2010/main" val="23235604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Geometrical viewpoint</a:t>
            </a:r>
            <a:endParaRPr lang="en-US" dirty="0"/>
          </a:p>
        </p:txBody>
      </p:sp>
      <p:sp>
        <p:nvSpPr>
          <p:cNvPr id="3" name="Content Placeholder 2"/>
          <p:cNvSpPr>
            <a:spLocks noGrp="1"/>
          </p:cNvSpPr>
          <p:nvPr>
            <p:ph idx="1"/>
          </p:nvPr>
        </p:nvSpPr>
        <p:spPr/>
        <p:txBody>
          <a:bodyPr>
            <a:normAutofit/>
          </a:bodyPr>
          <a:lstStyle/>
          <a:p>
            <a:endParaRPr lang="en-US" dirty="0" smtClean="0"/>
          </a:p>
          <a:p>
            <a:r>
              <a:rPr lang="en-US" dirty="0" smtClean="0"/>
              <a:t>From </a:t>
            </a:r>
            <a:r>
              <a:rPr lang="en-US" dirty="0"/>
              <a:t>the geometrical viewpoint, among the cousins of </a:t>
            </a:r>
            <a:r>
              <a:rPr lang="en-US" dirty="0" err="1"/>
              <a:t>Minkowski</a:t>
            </a:r>
            <a:r>
              <a:rPr lang="en-US" dirty="0"/>
              <a:t> </a:t>
            </a:r>
            <a:r>
              <a:rPr lang="en-US" dirty="0" err="1"/>
              <a:t>spacetime</a:t>
            </a:r>
            <a:r>
              <a:rPr lang="en-US" dirty="0"/>
              <a:t> (the class of </a:t>
            </a:r>
            <a:r>
              <a:rPr lang="en-US" dirty="0" err="1"/>
              <a:t>Lorentzian</a:t>
            </a:r>
            <a:r>
              <a:rPr lang="en-US" dirty="0"/>
              <a:t> manifolds) de Sitter and anti-de Sitter </a:t>
            </a:r>
            <a:r>
              <a:rPr lang="en-US" dirty="0" err="1"/>
              <a:t>spacetimes</a:t>
            </a:r>
            <a:r>
              <a:rPr lang="en-US" dirty="0"/>
              <a:t> are its closest relatives. Indeed, like the </a:t>
            </a:r>
            <a:r>
              <a:rPr lang="en-US" dirty="0" err="1"/>
              <a:t>Minkowski</a:t>
            </a:r>
            <a:r>
              <a:rPr lang="en-US" dirty="0"/>
              <a:t> </a:t>
            </a:r>
            <a:r>
              <a:rPr lang="en-US" dirty="0" err="1"/>
              <a:t>spacetime</a:t>
            </a:r>
            <a:r>
              <a:rPr lang="en-US" dirty="0"/>
              <a:t>, they are maximally symmetric, i.e. they admit kinematical symmetry groups having ten </a:t>
            </a:r>
            <a:r>
              <a:rPr lang="en-US" dirty="0" smtClean="0"/>
              <a:t>generators </a:t>
            </a:r>
            <a:r>
              <a:rPr lang="en-US" dirty="0"/>
              <a:t>. Maximal symmetry also implies that the curvature is constant (zero in the </a:t>
            </a:r>
            <a:r>
              <a:rPr lang="en-US" dirty="0" err="1"/>
              <a:t>Minkowski</a:t>
            </a:r>
            <a:r>
              <a:rPr lang="en-US" dirty="0"/>
              <a:t> case). </a:t>
            </a:r>
            <a:r>
              <a:rPr lang="en-US" dirty="0"/>
              <a:t>The de Sitter space-time universe has the topology </a:t>
            </a:r>
            <a:r>
              <a:rPr lang="en-US" dirty="0" smtClean="0"/>
              <a:t>(1 </a:t>
            </a:r>
            <a:r>
              <a:rPr lang="en-US" dirty="0"/>
              <a:t>,</a:t>
            </a:r>
            <a:r>
              <a:rPr lang="en-US" dirty="0" smtClean="0"/>
              <a:t>3) </a:t>
            </a:r>
            <a:r>
              <a:rPr lang="en-US" dirty="0"/>
              <a:t>R </a:t>
            </a:r>
            <a:r>
              <a:rPr lang="en-US" dirty="0">
                <a:sym typeface="Symbol" panose="05050102010706020507" pitchFamily="18" charset="2"/>
              </a:rPr>
              <a:t></a:t>
            </a:r>
            <a:r>
              <a:rPr lang="en-US" dirty="0"/>
              <a:t> S where, 1 R represents time and 3 S represents 3-dimensional space. </a:t>
            </a:r>
            <a:endParaRPr lang="en-US" dirty="0" smtClean="0"/>
          </a:p>
          <a:p>
            <a:endParaRPr lang="en-US" dirty="0"/>
          </a:p>
          <a:p>
            <a:pPr marL="0" indent="0">
              <a:buNone/>
            </a:pPr>
            <a:r>
              <a:rPr lang="en-US" dirty="0" smtClean="0"/>
              <a:t>four </a:t>
            </a:r>
            <a:r>
              <a:rPr lang="en-US" dirty="0"/>
              <a:t>dimensional Riemannian manifold has an </a:t>
            </a:r>
            <a:r>
              <a:rPr lang="en-US" dirty="0" err="1"/>
              <a:t>isometry</a:t>
            </a:r>
            <a:r>
              <a:rPr lang="en-US" dirty="0"/>
              <a:t> group with at most ten generators. In the </a:t>
            </a:r>
            <a:r>
              <a:rPr lang="en-US" dirty="0" err="1"/>
              <a:t>Minkowski</a:t>
            </a:r>
            <a:r>
              <a:rPr lang="en-US" dirty="0"/>
              <a:t> case the </a:t>
            </a:r>
            <a:r>
              <a:rPr lang="en-US" dirty="0" err="1"/>
              <a:t>isometry</a:t>
            </a:r>
            <a:r>
              <a:rPr lang="en-US" dirty="0"/>
              <a:t> group is the </a:t>
            </a:r>
            <a:r>
              <a:rPr lang="en-US" dirty="0" err="1"/>
              <a:t>Poincar´e</a:t>
            </a:r>
            <a:r>
              <a:rPr lang="en-US" dirty="0"/>
              <a:t> group and the ten independent transformations have a familiar physical interpretation: one time translation, three spatial translations, three rotations and three boosts.</a:t>
            </a:r>
          </a:p>
        </p:txBody>
      </p:sp>
    </p:spTree>
    <p:extLst>
      <p:ext uri="{BB962C8B-B14F-4D97-AF65-F5344CB8AC3E}">
        <p14:creationId xmlns:p14="http://schemas.microsoft.com/office/powerpoint/2010/main" val="1339339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8"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6651" y="2138616"/>
            <a:ext cx="2796199" cy="2580768"/>
          </a:xfrm>
          <a:prstGeom prst="rect">
            <a:avLst/>
          </a:prstGeom>
          <a:solidFill>
            <a:schemeClr val="bg1"/>
          </a:solidFill>
          <a:ln>
            <a:noFill/>
          </a:ln>
          <a:effectLst/>
          <a:extLs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2" name="Text Box 2"/>
          <p:cNvSpPr txBox="1">
            <a:spLocks noChangeArrowheads="1"/>
          </p:cNvSpPr>
          <p:nvPr/>
        </p:nvSpPr>
        <p:spPr bwMode="auto">
          <a:xfrm>
            <a:off x="1905000" y="457200"/>
            <a:ext cx="4301177"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457200" indent="-457200">
              <a:defRPr kumimoji="1" sz="2400">
                <a:solidFill>
                  <a:schemeClr val="tx1"/>
                </a:solidFill>
                <a:latin typeface="Times New Roman" panose="02020603050405020304" pitchFamily="18" charset="0"/>
                <a:ea typeface="宋体" panose="02010600030101010101" pitchFamily="2" charset="-122"/>
              </a:defRPr>
            </a:lvl1pPr>
            <a:lvl2pPr marL="914400" indent="-457200">
              <a:defRPr kumimoji="1" sz="2400">
                <a:solidFill>
                  <a:schemeClr val="tx1"/>
                </a:solidFill>
                <a:latin typeface="Times New Roman" panose="02020603050405020304" pitchFamily="18" charset="0"/>
                <a:ea typeface="宋体" panose="02010600030101010101" pitchFamily="2" charset="-122"/>
              </a:defRPr>
            </a:lvl2pPr>
            <a:lvl3pPr marL="1371600" indent="-457200">
              <a:defRPr kumimoji="1" sz="2400">
                <a:solidFill>
                  <a:schemeClr val="tx1"/>
                </a:solidFill>
                <a:latin typeface="Times New Roman" panose="02020603050405020304" pitchFamily="18" charset="0"/>
                <a:ea typeface="宋体" panose="02010600030101010101" pitchFamily="2" charset="-122"/>
              </a:defRPr>
            </a:lvl3pPr>
            <a:lvl4pPr marL="1828800" indent="-457200">
              <a:defRPr kumimoji="1" sz="2400">
                <a:solidFill>
                  <a:schemeClr val="tx1"/>
                </a:solidFill>
                <a:latin typeface="Times New Roman" panose="02020603050405020304" pitchFamily="18" charset="0"/>
                <a:ea typeface="宋体" panose="02010600030101010101" pitchFamily="2" charset="-122"/>
              </a:defRPr>
            </a:lvl4pPr>
            <a:lvl5pPr marL="2286000" indent="-457200">
              <a:defRPr kumimoji="1" sz="2400">
                <a:solidFill>
                  <a:schemeClr val="tx1"/>
                </a:solidFill>
                <a:latin typeface="Times New Roman" panose="02020603050405020304" pitchFamily="18" charset="0"/>
                <a:ea typeface="宋体" panose="02010600030101010101" pitchFamily="2" charset="-122"/>
              </a:defRPr>
            </a:lvl5pPr>
            <a:lvl6pPr marL="2743200" indent="-4572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3200400" indent="-4572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657600" indent="-4572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4114800" indent="-4572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marL="0" indent="0"/>
            <a:r>
              <a:rPr lang="en-US" altLang="zh-CN" sz="3200" u="sng" dirty="0"/>
              <a:t>What is  de Sitter Space?</a:t>
            </a:r>
          </a:p>
          <a:p>
            <a:r>
              <a:rPr lang="en-US" altLang="zh-CN" sz="3200" dirty="0"/>
              <a:t>                 </a:t>
            </a:r>
          </a:p>
        </p:txBody>
      </p:sp>
      <p:pic>
        <p:nvPicPr>
          <p:cNvPr id="5134" name="Picture 14" descr="Sitter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2807" y="1524000"/>
            <a:ext cx="2182813" cy="2801938"/>
          </a:xfrm>
          <a:prstGeom prst="rect">
            <a:avLst/>
          </a:prstGeom>
          <a:noFill/>
          <a:extLst>
            <a:ext uri="{909E8E84-426E-40DD-AFC4-6F175D3DCCD1}">
              <a14:hiddenFill xmlns:a14="http://schemas.microsoft.com/office/drawing/2010/main">
                <a:solidFill>
                  <a:srgbClr val="FFFFFF"/>
                </a:solidFill>
              </a14:hiddenFill>
            </a:ext>
          </a:extLst>
        </p:spPr>
      </p:pic>
      <p:sp>
        <p:nvSpPr>
          <p:cNvPr id="5135" name="Rectangle 15"/>
          <p:cNvSpPr>
            <a:spLocks noChangeArrowheads="1"/>
          </p:cNvSpPr>
          <p:nvPr/>
        </p:nvSpPr>
        <p:spPr bwMode="auto">
          <a:xfrm>
            <a:off x="8737447" y="4719384"/>
            <a:ext cx="26797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dirty="0">
                <a:latin typeface="Times New Roman" panose="02020603050405020304" pitchFamily="18" charset="0"/>
                <a:ea typeface="宋体" panose="02010600030101010101" pitchFamily="2" charset="-122"/>
              </a:rPr>
              <a:t>(Willem de Sitter,1872-1934)</a:t>
            </a:r>
          </a:p>
        </p:txBody>
      </p:sp>
      <p:sp>
        <p:nvSpPr>
          <p:cNvPr id="5136" name="Line 16"/>
          <p:cNvSpPr>
            <a:spLocks noChangeShapeType="1"/>
          </p:cNvSpPr>
          <p:nvPr/>
        </p:nvSpPr>
        <p:spPr bwMode="auto">
          <a:xfrm>
            <a:off x="4267200" y="2209800"/>
            <a:ext cx="0" cy="228600"/>
          </a:xfrm>
          <a:prstGeom prst="line">
            <a:avLst/>
          </a:prstGeom>
          <a:noFill/>
          <a:ln w="952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5137" name="Rectangle 17"/>
          <p:cNvSpPr>
            <a:spLocks noChangeArrowheads="1"/>
          </p:cNvSpPr>
          <p:nvPr/>
        </p:nvSpPr>
        <p:spPr bwMode="auto">
          <a:xfrm>
            <a:off x="1621315" y="2209800"/>
            <a:ext cx="4504064" cy="2446824"/>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p>
            <a:pPr>
              <a:spcBef>
                <a:spcPct val="50000"/>
              </a:spcBef>
            </a:pPr>
            <a:r>
              <a:rPr lang="en-US" altLang="en-US" dirty="0">
                <a:solidFill>
                  <a:schemeClr val="tx1"/>
                </a:solidFill>
                <a:latin typeface="Times New Roman" panose="02020603050405020304" pitchFamily="18" charset="0"/>
                <a:ea typeface="宋体" panose="02010600030101010101" pitchFamily="2" charset="-122"/>
              </a:rPr>
              <a:t>1) </a:t>
            </a:r>
            <a:r>
              <a:rPr lang="el-GR" altLang="en-US" dirty="0">
                <a:solidFill>
                  <a:schemeClr val="tx1"/>
                </a:solidFill>
                <a:latin typeface="Times New Roman" panose="02020603050405020304" pitchFamily="18" charset="0"/>
                <a:ea typeface="宋体" panose="02010600030101010101" pitchFamily="2" charset="-122"/>
              </a:rPr>
              <a:t>Λ</a:t>
            </a:r>
            <a:r>
              <a:rPr lang="en-US" altLang="en-US" dirty="0">
                <a:solidFill>
                  <a:schemeClr val="tx1"/>
                </a:solidFill>
                <a:latin typeface="Times New Roman" panose="02020603050405020304" pitchFamily="18" charset="0"/>
                <a:ea typeface="宋体" panose="02010600030101010101" pitchFamily="2" charset="-122"/>
              </a:rPr>
              <a:t>&lt;0   </a:t>
            </a:r>
          </a:p>
          <a:p>
            <a:pPr>
              <a:spcBef>
                <a:spcPct val="50000"/>
              </a:spcBef>
            </a:pPr>
            <a:r>
              <a:rPr lang="en-US" altLang="en-US" dirty="0">
                <a:solidFill>
                  <a:schemeClr val="tx1"/>
                </a:solidFill>
                <a:latin typeface="Times New Roman" panose="02020603050405020304" pitchFamily="18" charset="0"/>
                <a:ea typeface="宋体" panose="02010600030101010101" pitchFamily="2" charset="-122"/>
              </a:rPr>
              <a:t>anti-de Sitter</a:t>
            </a:r>
          </a:p>
          <a:p>
            <a:pPr>
              <a:spcBef>
                <a:spcPct val="50000"/>
              </a:spcBef>
            </a:pPr>
            <a:r>
              <a:rPr lang="en-US" altLang="en-US" dirty="0">
                <a:solidFill>
                  <a:schemeClr val="tx1"/>
                </a:solidFill>
                <a:latin typeface="Times New Roman" panose="02020603050405020304" pitchFamily="18" charset="0"/>
                <a:ea typeface="宋体" panose="02010600030101010101" pitchFamily="2" charset="-122"/>
              </a:rPr>
              <a:t>2) </a:t>
            </a:r>
            <a:r>
              <a:rPr lang="el-GR" altLang="en-US" dirty="0">
                <a:solidFill>
                  <a:schemeClr val="tx1"/>
                </a:solidFill>
                <a:latin typeface="Times New Roman" panose="02020603050405020304" pitchFamily="18" charset="0"/>
                <a:ea typeface="宋体" panose="02010600030101010101" pitchFamily="2" charset="-122"/>
              </a:rPr>
              <a:t>Λ</a:t>
            </a:r>
            <a:r>
              <a:rPr lang="en-US" altLang="en-US" dirty="0">
                <a:solidFill>
                  <a:schemeClr val="tx1"/>
                </a:solidFill>
                <a:latin typeface="Times New Roman" panose="02020603050405020304" pitchFamily="18" charset="0"/>
                <a:ea typeface="宋体" panose="02010600030101010101" pitchFamily="2" charset="-122"/>
              </a:rPr>
              <a:t>=0   </a:t>
            </a:r>
          </a:p>
          <a:p>
            <a:pPr>
              <a:spcBef>
                <a:spcPct val="50000"/>
              </a:spcBef>
            </a:pPr>
            <a:r>
              <a:rPr lang="en-US" altLang="en-US" dirty="0" err="1">
                <a:solidFill>
                  <a:schemeClr val="tx1"/>
                </a:solidFill>
                <a:latin typeface="Times New Roman" panose="02020603050405020304" pitchFamily="18" charset="0"/>
                <a:ea typeface="宋体" panose="02010600030101010101" pitchFamily="2" charset="-122"/>
              </a:rPr>
              <a:t>Minkowski</a:t>
            </a:r>
            <a:endParaRPr lang="en-US" altLang="en-US" dirty="0">
              <a:solidFill>
                <a:schemeClr val="tx1"/>
              </a:solidFill>
              <a:latin typeface="Times New Roman" panose="02020603050405020304" pitchFamily="18" charset="0"/>
              <a:ea typeface="宋体" panose="02010600030101010101" pitchFamily="2" charset="-122"/>
            </a:endParaRPr>
          </a:p>
          <a:p>
            <a:pPr>
              <a:spcBef>
                <a:spcPct val="50000"/>
              </a:spcBef>
            </a:pPr>
            <a:r>
              <a:rPr lang="en-US" altLang="en-US" dirty="0">
                <a:solidFill>
                  <a:schemeClr val="tx1"/>
                </a:solidFill>
                <a:latin typeface="Times New Roman" panose="02020603050405020304" pitchFamily="18" charset="0"/>
                <a:ea typeface="宋体" panose="02010600030101010101" pitchFamily="2" charset="-122"/>
              </a:rPr>
              <a:t>3) </a:t>
            </a:r>
            <a:r>
              <a:rPr lang="el-GR" altLang="en-US" dirty="0">
                <a:solidFill>
                  <a:schemeClr val="tx1"/>
                </a:solidFill>
                <a:latin typeface="Times New Roman" panose="02020603050405020304" pitchFamily="18" charset="0"/>
                <a:ea typeface="宋体" panose="02010600030101010101" pitchFamily="2" charset="-122"/>
              </a:rPr>
              <a:t>Λ</a:t>
            </a:r>
            <a:r>
              <a:rPr lang="en-US" altLang="en-US" dirty="0">
                <a:solidFill>
                  <a:schemeClr val="tx1"/>
                </a:solidFill>
                <a:latin typeface="Times New Roman" panose="02020603050405020304" pitchFamily="18" charset="0"/>
                <a:ea typeface="宋体" panose="02010600030101010101" pitchFamily="2" charset="-122"/>
              </a:rPr>
              <a:t>&gt;0 </a:t>
            </a:r>
          </a:p>
          <a:p>
            <a:pPr>
              <a:spcBef>
                <a:spcPct val="50000"/>
              </a:spcBef>
            </a:pPr>
            <a:r>
              <a:rPr lang="en-US" altLang="en-US" dirty="0">
                <a:solidFill>
                  <a:schemeClr val="tx1"/>
                </a:solidFill>
                <a:latin typeface="Times New Roman" panose="02020603050405020304" pitchFamily="18" charset="0"/>
                <a:ea typeface="宋体" panose="02010600030101010101" pitchFamily="2" charset="-122"/>
              </a:rPr>
              <a:t>de Sitter</a:t>
            </a:r>
          </a:p>
        </p:txBody>
      </p:sp>
      <p:sp>
        <p:nvSpPr>
          <p:cNvPr id="5139" name="Line 19"/>
          <p:cNvSpPr>
            <a:spLocks noChangeShapeType="1"/>
          </p:cNvSpPr>
          <p:nvPr/>
        </p:nvSpPr>
        <p:spPr bwMode="auto">
          <a:xfrm>
            <a:off x="4856651" y="3349128"/>
            <a:ext cx="914400" cy="0"/>
          </a:xfrm>
          <a:prstGeom prst="line">
            <a:avLst/>
          </a:prstGeom>
          <a:noFill/>
          <a:ln w="381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5140" name="Line 20"/>
          <p:cNvSpPr>
            <a:spLocks noChangeShapeType="1"/>
          </p:cNvSpPr>
          <p:nvPr/>
        </p:nvSpPr>
        <p:spPr bwMode="auto">
          <a:xfrm>
            <a:off x="4856651" y="2596308"/>
            <a:ext cx="914400" cy="0"/>
          </a:xfrm>
          <a:prstGeom prst="line">
            <a:avLst/>
          </a:prstGeom>
          <a:noFill/>
          <a:ln w="381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5141" name="Line 21"/>
          <p:cNvSpPr>
            <a:spLocks noChangeShapeType="1"/>
          </p:cNvSpPr>
          <p:nvPr/>
        </p:nvSpPr>
        <p:spPr bwMode="auto">
          <a:xfrm>
            <a:off x="4759287" y="4200181"/>
            <a:ext cx="914400" cy="0"/>
          </a:xfrm>
          <a:prstGeom prst="line">
            <a:avLst/>
          </a:prstGeom>
          <a:noFill/>
          <a:ln w="381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extLst>
      <p:ext uri="{BB962C8B-B14F-4D97-AF65-F5344CB8AC3E}">
        <p14:creationId xmlns:p14="http://schemas.microsoft.com/office/powerpoint/2010/main" val="2198980506"/>
      </p:ext>
    </p:extLst>
  </p:cSld>
  <p:clrMapOvr>
    <a:masterClrMapping/>
  </p:clrMapOvr>
  <p:transition>
    <p:cover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183" y="22699"/>
            <a:ext cx="10058400" cy="1450757"/>
          </a:xfrm>
        </p:spPr>
        <p:txBody>
          <a:bodyPr>
            <a:normAutofit/>
          </a:bodyPr>
          <a:lstStyle/>
          <a:p>
            <a:r>
              <a:rPr lang="en-US" dirty="0" smtClean="0"/>
              <a:t>.</a:t>
            </a:r>
            <a:endParaRPr lang="en-US" dirty="0"/>
          </a:p>
        </p:txBody>
      </p:sp>
      <p:pic>
        <p:nvPicPr>
          <p:cNvPr id="4"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834215" y="2148552"/>
            <a:ext cx="4938712" cy="2516843"/>
          </a:xfrm>
        </p:spPr>
      </p:pic>
      <p:sp>
        <p:nvSpPr>
          <p:cNvPr id="3" name="Content Placeholder 2"/>
          <p:cNvSpPr>
            <a:spLocks noGrp="1"/>
          </p:cNvSpPr>
          <p:nvPr>
            <p:ph sz="half" idx="2"/>
          </p:nvPr>
        </p:nvSpPr>
        <p:spPr>
          <a:xfrm>
            <a:off x="925418" y="451692"/>
            <a:ext cx="9694842" cy="1101686"/>
          </a:xfrm>
        </p:spPr>
        <p:txBody>
          <a:bodyPr>
            <a:normAutofit/>
          </a:bodyPr>
          <a:lstStyle/>
          <a:p>
            <a:r>
              <a:rPr lang="en-US" sz="3600" dirty="0"/>
              <a:t>Curvature of </a:t>
            </a:r>
            <a:r>
              <a:rPr lang="en-US" sz="3600" dirty="0" err="1"/>
              <a:t>Spacetime</a:t>
            </a:r>
            <a:r>
              <a:rPr lang="en-US" sz="3600" dirty="0"/>
              <a:t> by the Cosmological Constant</a:t>
            </a:r>
          </a:p>
        </p:txBody>
      </p:sp>
      <p:sp>
        <p:nvSpPr>
          <p:cNvPr id="5" name="Rectangle 4"/>
          <p:cNvSpPr/>
          <p:nvPr/>
        </p:nvSpPr>
        <p:spPr>
          <a:xfrm>
            <a:off x="623620" y="2357071"/>
            <a:ext cx="3430587" cy="2308324"/>
          </a:xfrm>
          <a:prstGeom prst="rect">
            <a:avLst/>
          </a:prstGeom>
        </p:spPr>
        <p:txBody>
          <a:bodyPr wrap="square">
            <a:spAutoFit/>
          </a:bodyPr>
          <a:lstStyle/>
          <a:p>
            <a:r>
              <a:rPr lang="en-US" dirty="0" smtClean="0"/>
              <a:t>Note </a:t>
            </a:r>
            <a:r>
              <a:rPr lang="en-US" dirty="0"/>
              <a:t>curvature is positive, and it is constant (at all points in 4D space and time). Thus, a positive cosmological constant (with no mass-energy) means </a:t>
            </a:r>
            <a:r>
              <a:rPr lang="en-US" dirty="0" err="1" smtClean="0"/>
              <a:t>spacetime</a:t>
            </a:r>
            <a:r>
              <a:rPr lang="en-US" dirty="0" smtClean="0"/>
              <a:t> </a:t>
            </a:r>
            <a:r>
              <a:rPr lang="en-US" dirty="0"/>
              <a:t>has positive curvature, and that curvature is the same everywhere, at all </a:t>
            </a:r>
            <a:r>
              <a:rPr lang="en-US" dirty="0" smtClean="0"/>
              <a:t>times.</a:t>
            </a:r>
            <a:endParaRPr lang="en-US" dirty="0"/>
          </a:p>
        </p:txBody>
      </p:sp>
    </p:spTree>
    <p:extLst>
      <p:ext uri="{BB962C8B-B14F-4D97-AF65-F5344CB8AC3E}">
        <p14:creationId xmlns:p14="http://schemas.microsoft.com/office/powerpoint/2010/main" val="7895234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562025"/>
            <a:ext cx="9787385" cy="1531180"/>
          </a:xfrm>
        </p:spPr>
        <p:txBody>
          <a:bodyPr>
            <a:normAutofit/>
          </a:bodyPr>
          <a:lstStyle/>
          <a:p>
            <a:r>
              <a:rPr lang="en-US" altLang="zh-CN" sz="2700" dirty="0">
                <a:latin typeface="Times New Roman" panose="02020603050405020304" pitchFamily="18" charset="0"/>
              </a:rPr>
              <a:t>A four dimensional de Sitter space is a </a:t>
            </a:r>
            <a:r>
              <a:rPr lang="en-US" altLang="zh-CN" sz="2700" dirty="0" smtClean="0">
                <a:latin typeface="Times New Roman" panose="02020603050405020304" pitchFamily="18" charset="0"/>
              </a:rPr>
              <a:t>hyperboloid  embedded </a:t>
            </a:r>
            <a:r>
              <a:rPr lang="en-US" altLang="zh-CN" sz="2700" dirty="0">
                <a:latin typeface="Times New Roman" panose="02020603050405020304" pitchFamily="18" charset="0"/>
              </a:rPr>
              <a:t>in a five dimensional </a:t>
            </a:r>
            <a:r>
              <a:rPr lang="en-US" altLang="zh-CN" sz="2700" dirty="0" err="1">
                <a:latin typeface="Times New Roman" panose="02020603050405020304" pitchFamily="18" charset="0"/>
              </a:rPr>
              <a:t>Minkowski</a:t>
            </a:r>
            <a:r>
              <a:rPr lang="en-US" altLang="zh-CN" sz="2700" dirty="0">
                <a:latin typeface="Times New Roman" panose="02020603050405020304" pitchFamily="18" charset="0"/>
              </a:rPr>
              <a:t> space!</a:t>
            </a:r>
            <a:r>
              <a:rPr lang="en-US" altLang="zh-CN" dirty="0">
                <a:latin typeface="Times New Roman" panose="02020603050405020304" pitchFamily="18" charset="0"/>
              </a:rPr>
              <a:t/>
            </a:r>
            <a:br>
              <a:rPr lang="en-US" altLang="zh-CN" dirty="0">
                <a:latin typeface="Times New Roman" panose="02020603050405020304" pitchFamily="18" charset="0"/>
              </a:rPr>
            </a:b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280" y="1960563"/>
            <a:ext cx="4038880" cy="4022725"/>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7245" y="2579370"/>
            <a:ext cx="7143750" cy="2019300"/>
          </a:xfrm>
          <a:prstGeom prst="rect">
            <a:avLst/>
          </a:prstGeom>
        </p:spPr>
      </p:pic>
    </p:spTree>
    <p:extLst>
      <p:ext uri="{BB962C8B-B14F-4D97-AF65-F5344CB8AC3E}">
        <p14:creationId xmlns:p14="http://schemas.microsoft.com/office/powerpoint/2010/main" val="6123666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9511963" cy="1379904"/>
          </a:xfrm>
        </p:spPr>
        <p:txBody>
          <a:bodyPr>
            <a:normAutofit/>
          </a:bodyPr>
          <a:lstStyle/>
          <a:p>
            <a:r>
              <a:rPr lang="en-US" dirty="0" smtClean="0"/>
              <a:t>The global coordinates</a:t>
            </a:r>
            <a:endParaRPr lang="en-US" dirty="0"/>
          </a:p>
        </p:txBody>
      </p:sp>
      <p:sp>
        <p:nvSpPr>
          <p:cNvPr id="3" name="Subtitle 2"/>
          <p:cNvSpPr>
            <a:spLocks noGrp="1"/>
          </p:cNvSpPr>
          <p:nvPr>
            <p:ph type="subTitle" idx="1"/>
          </p:nvPr>
        </p:nvSpPr>
        <p:spPr>
          <a:xfrm>
            <a:off x="1177170" y="3525398"/>
            <a:ext cx="2491447" cy="2170321"/>
          </a:xfrm>
        </p:spPr>
        <p:txBody>
          <a:bodyPr/>
          <a:lstStyle/>
          <a:p>
            <a:endParaRPr lang="en-US" dirty="0"/>
          </a:p>
        </p:txBody>
      </p:sp>
      <p:pic>
        <p:nvPicPr>
          <p:cNvPr id="7" name="Content Placeholder 6"/>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1097280" y="2953247"/>
            <a:ext cx="5961167" cy="2445017"/>
          </a:xfrm>
        </p:spPr>
      </p:pic>
      <p:pic>
        <p:nvPicPr>
          <p:cNvPr id="10" name="Content Placeholder 9"/>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6362509" y="3060412"/>
            <a:ext cx="4937125" cy="2076450"/>
          </a:xfrm>
        </p:spPr>
      </p:pic>
    </p:spTree>
    <p:extLst>
      <p:ext uri="{BB962C8B-B14F-4D97-AF65-F5344CB8AC3E}">
        <p14:creationId xmlns:p14="http://schemas.microsoft.com/office/powerpoint/2010/main" val="9788670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global coordinates</a:t>
            </a:r>
            <a:endParaRPr lang="en-US"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097280" y="2733711"/>
            <a:ext cx="4938712" cy="2776637"/>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358835" y="1846263"/>
            <a:ext cx="4655931" cy="4022725"/>
          </a:xfrm>
        </p:spPr>
      </p:pic>
    </p:spTree>
    <p:extLst>
      <p:ext uri="{BB962C8B-B14F-4D97-AF65-F5344CB8AC3E}">
        <p14:creationId xmlns:p14="http://schemas.microsoft.com/office/powerpoint/2010/main" val="9685038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Penrose diagram/covers full manifold </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7411" y="1937703"/>
            <a:ext cx="8922621" cy="396017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1505" y="1988978"/>
            <a:ext cx="8286750" cy="3857625"/>
          </a:xfrm>
          <a:prstGeom prst="rect">
            <a:avLst/>
          </a:prstGeom>
        </p:spPr>
      </p:pic>
    </p:spTree>
    <p:extLst>
      <p:ext uri="{BB962C8B-B14F-4D97-AF65-F5344CB8AC3E}">
        <p14:creationId xmlns:p14="http://schemas.microsoft.com/office/powerpoint/2010/main" val="5869747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Consider first the coordinates (t, x) defined </a:t>
            </a:r>
            <a:r>
              <a:rPr lang="en-US" dirty="0" smtClean="0"/>
              <a:t>by  planar coordinates</a:t>
            </a:r>
            <a:endParaRPr lang="en-US" dirty="0"/>
          </a:p>
        </p:txBody>
      </p:sp>
      <p:sp>
        <p:nvSpPr>
          <p:cNvPr id="7" name="Content Placeholder 6"/>
          <p:cNvSpPr>
            <a:spLocks noGrp="1"/>
          </p:cNvSpPr>
          <p:nvPr>
            <p:ph idx="1"/>
          </p:nvPr>
        </p:nvSpPr>
        <p:spPr>
          <a:xfrm>
            <a:off x="1097279" y="2354580"/>
            <a:ext cx="5436657" cy="3514514"/>
          </a:xfrm>
        </p:spPr>
        <p:txBody>
          <a:bodyPr>
            <a:normAutofit fontScale="85000" lnSpcReduction="20000"/>
          </a:bodyPr>
          <a:lstStyle/>
          <a:p>
            <a:r>
              <a:rPr lang="en-US" dirty="0"/>
              <a:t>which cover the half of the de Sitter </a:t>
            </a:r>
            <a:r>
              <a:rPr lang="en-US" dirty="0" smtClean="0"/>
              <a:t>manifold</a:t>
            </a:r>
          </a:p>
          <a:p>
            <a:endParaRPr lang="en-US" dirty="0"/>
          </a:p>
          <a:p>
            <a:endParaRPr lang="en-US" dirty="0" smtClean="0"/>
          </a:p>
          <a:p>
            <a:endParaRPr lang="en-US" dirty="0"/>
          </a:p>
          <a:p>
            <a:pPr marL="0" indent="0">
              <a:buNone/>
            </a:pPr>
            <a:r>
              <a:rPr lang="en-US" dirty="0" smtClean="0"/>
              <a:t>                   </a:t>
            </a:r>
          </a:p>
          <a:p>
            <a:pPr marL="0" indent="0">
              <a:buNone/>
            </a:pPr>
            <a:endParaRPr lang="en-US" dirty="0"/>
          </a:p>
          <a:p>
            <a:pPr marL="0" indent="0">
              <a:buNone/>
            </a:pPr>
            <a:r>
              <a:rPr lang="en-US" dirty="0" smtClean="0"/>
              <a:t>                      </a:t>
            </a:r>
          </a:p>
          <a:p>
            <a:pPr marL="0" indent="0">
              <a:buNone/>
            </a:pPr>
            <a:r>
              <a:rPr lang="en-US" dirty="0"/>
              <a:t> </a:t>
            </a:r>
            <a:r>
              <a:rPr lang="en-US" dirty="0" smtClean="0"/>
              <a:t>                                     </a:t>
            </a:r>
            <a:r>
              <a:rPr lang="en-US" dirty="0" smtClean="0"/>
              <a:t>Where </a:t>
            </a:r>
            <a:r>
              <a:rPr lang="en-US" dirty="0" smtClean="0"/>
              <a:t>is defined conformal time</a:t>
            </a:r>
          </a:p>
          <a:p>
            <a:pPr marL="0" indent="0">
              <a:buNone/>
            </a:pPr>
            <a:endParaRPr lang="en-US" dirty="0"/>
          </a:p>
          <a:p>
            <a:pPr marL="0" indent="0">
              <a:buNone/>
            </a:pPr>
            <a:r>
              <a:rPr lang="en-US" dirty="0" smtClean="0"/>
              <a:t>                                                  Line </a:t>
            </a:r>
            <a:r>
              <a:rPr lang="en-US" dirty="0" smtClean="0"/>
              <a:t>element becomes</a:t>
            </a: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7243" y="1737361"/>
            <a:ext cx="5118437" cy="4580940"/>
          </a:xfrm>
          <a:prstGeom prst="rect">
            <a:avLst/>
          </a:prstGeom>
        </p:spPr>
      </p:pic>
      <p:sp>
        <p:nvSpPr>
          <p:cNvPr id="5" name="Line 20"/>
          <p:cNvSpPr>
            <a:spLocks noChangeShapeType="1"/>
          </p:cNvSpPr>
          <p:nvPr/>
        </p:nvSpPr>
        <p:spPr bwMode="auto">
          <a:xfrm>
            <a:off x="6533936" y="5042052"/>
            <a:ext cx="914400" cy="0"/>
          </a:xfrm>
          <a:prstGeom prst="line">
            <a:avLst/>
          </a:prstGeom>
          <a:noFill/>
          <a:ln w="381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 name="Line 20"/>
          <p:cNvSpPr>
            <a:spLocks noChangeShapeType="1"/>
          </p:cNvSpPr>
          <p:nvPr/>
        </p:nvSpPr>
        <p:spPr bwMode="auto">
          <a:xfrm>
            <a:off x="6533936" y="5780183"/>
            <a:ext cx="914400" cy="0"/>
          </a:xfrm>
          <a:prstGeom prst="line">
            <a:avLst/>
          </a:prstGeom>
          <a:noFill/>
          <a:ln w="381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extLst>
      <p:ext uri="{BB962C8B-B14F-4D97-AF65-F5344CB8AC3E}">
        <p14:creationId xmlns:p14="http://schemas.microsoft.com/office/powerpoint/2010/main" val="23695929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280" y="2286000"/>
            <a:ext cx="3796837" cy="353726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5628" y="1479868"/>
            <a:ext cx="6231331" cy="4343400"/>
          </a:xfrm>
          <a:prstGeom prst="rect">
            <a:avLst/>
          </a:prstGeom>
        </p:spPr>
      </p:pic>
    </p:spTree>
    <p:extLst>
      <p:ext uri="{BB962C8B-B14F-4D97-AF65-F5344CB8AC3E}">
        <p14:creationId xmlns:p14="http://schemas.microsoft.com/office/powerpoint/2010/main" val="12516720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zh-CN" dirty="0">
                <a:latin typeface="Times New Roman" panose="02020603050405020304" pitchFamily="18" charset="0"/>
              </a:rPr>
              <a:t>The Penrose Diagram of de Sitter Space in the Planar Coordinates</a:t>
            </a:r>
            <a:br>
              <a:rPr lang="en-US" altLang="zh-CN" dirty="0">
                <a:latin typeface="Times New Roman" panose="02020603050405020304" pitchFamily="18" charset="0"/>
              </a:rPr>
            </a:br>
            <a:endParaRPr lang="en-US" dirty="0"/>
          </a:p>
        </p:txBody>
      </p:sp>
      <p:sp>
        <p:nvSpPr>
          <p:cNvPr id="4" name="Content Placeholder 3"/>
          <p:cNvSpPr>
            <a:spLocks noGrp="1"/>
          </p:cNvSpPr>
          <p:nvPr>
            <p:ph sz="half" idx="2"/>
          </p:nvPr>
        </p:nvSpPr>
        <p:spPr/>
        <p:txBody>
          <a:bodyPr/>
          <a:lstStyle/>
          <a:p>
            <a:endParaRPr lang="en-US"/>
          </a:p>
        </p:txBody>
      </p:sp>
      <p:pic>
        <p:nvPicPr>
          <p:cNvPr id="5" name="Picture 3"/>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485366" y="2104781"/>
            <a:ext cx="4161905" cy="3505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54581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Static coordinates</a:t>
            </a: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96963" y="2555276"/>
            <a:ext cx="4938712" cy="2604698"/>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18238" y="2165837"/>
            <a:ext cx="4937125" cy="3383576"/>
          </a:xfrm>
        </p:spPr>
      </p:pic>
    </p:spTree>
    <p:extLst>
      <p:ext uri="{BB962C8B-B14F-4D97-AF65-F5344CB8AC3E}">
        <p14:creationId xmlns:p14="http://schemas.microsoft.com/office/powerpoint/2010/main" val="42867740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Thank you!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Tree>
    <p:extLst>
      <p:ext uri="{BB962C8B-B14F-4D97-AF65-F5344CB8AC3E}">
        <p14:creationId xmlns:p14="http://schemas.microsoft.com/office/powerpoint/2010/main" val="179397732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565</TotalTime>
  <Words>663</Words>
  <Application>Microsoft Office PowerPoint</Application>
  <PresentationFormat>Widescreen</PresentationFormat>
  <Paragraphs>59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宋体</vt:lpstr>
      <vt:lpstr>Calibri</vt:lpstr>
      <vt:lpstr>Calibri Light</vt:lpstr>
      <vt:lpstr>Symbol</vt:lpstr>
      <vt:lpstr>Times New Roman</vt:lpstr>
      <vt:lpstr>Retrospect</vt:lpstr>
      <vt:lpstr>    De Sitter Space</vt:lpstr>
      <vt:lpstr>contents</vt:lpstr>
      <vt:lpstr>What is de Sitter Space? </vt:lpstr>
      <vt:lpstr>Why de Sitter Space? </vt:lpstr>
      <vt:lpstr>Why de Sitter Space?</vt:lpstr>
      <vt:lpstr>Relative expansion </vt:lpstr>
      <vt:lpstr>Why de Sitter Space?</vt:lpstr>
      <vt:lpstr>Why de Sitter Space? </vt:lpstr>
      <vt:lpstr>Geometrical viewpoint</vt:lpstr>
      <vt:lpstr>PowerPoint Presentation</vt:lpstr>
      <vt:lpstr>.</vt:lpstr>
      <vt:lpstr>A four dimensional de Sitter space is a hyperboloid  embedded in a five dimensional Minkowski space! </vt:lpstr>
      <vt:lpstr>The global coordinates</vt:lpstr>
      <vt:lpstr>The global coordinates</vt:lpstr>
      <vt:lpstr>Penrose diagram/covers full manifold </vt:lpstr>
      <vt:lpstr>Consider first the coordinates (t, x) defined by  planar coordinates</vt:lpstr>
      <vt:lpstr>PowerPoint Presentation</vt:lpstr>
      <vt:lpstr>The Penrose Diagram of de Sitter Space in the Planar Coordinates </vt:lpstr>
      <vt:lpstr>Static coordinates</vt:lpstr>
      <vt:lpstr>                           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Sitter Space and Some Related Matters </dc:title>
  <dc:creator>TATIA</dc:creator>
  <cp:lastModifiedBy>TATIA</cp:lastModifiedBy>
  <cp:revision>36</cp:revision>
  <dcterms:created xsi:type="dcterms:W3CDTF">2021-05-29T19:12:54Z</dcterms:created>
  <dcterms:modified xsi:type="dcterms:W3CDTF">2021-05-31T00:53:18Z</dcterms:modified>
</cp:coreProperties>
</file>