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82" r:id="rId5"/>
    <p:sldId id="261" r:id="rId6"/>
    <p:sldId id="260" r:id="rId7"/>
    <p:sldId id="284" r:id="rId8"/>
    <p:sldId id="278" r:id="rId9"/>
    <p:sldId id="283" r:id="rId10"/>
    <p:sldId id="264" r:id="rId11"/>
    <p:sldId id="262" r:id="rId12"/>
    <p:sldId id="263" r:id="rId13"/>
    <p:sldId id="272" r:id="rId14"/>
    <p:sldId id="271" r:id="rId15"/>
    <p:sldId id="273" r:id="rId16"/>
    <p:sldId id="266" r:id="rId17"/>
    <p:sldId id="270"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88" autoAdjust="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41B22121-9329-47BD-A99F-A7278DCE5515}" type="datetimeFigureOut">
              <a:rPr lang="en-US" smtClean="0"/>
              <a:pPr/>
              <a:t>6/3/2016</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75A6AFD-FD62-49DF-B546-A80DFCD9CF30}" type="slidenum">
              <a:rPr lang="en-US" smtClean="0"/>
              <a:pPr/>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41B22121-9329-47BD-A99F-A7278DCE5515}" type="datetimeFigureOut">
              <a:rPr lang="en-US" smtClean="0"/>
              <a:pPr/>
              <a:t>6/3/2016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B75A6AFD-FD62-49DF-B546-A80DFCD9CF30}" type="slidenum">
              <a:rPr lang="en-US" smtClean="0"/>
              <a:pPr/>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41B22121-9329-47BD-A99F-A7278DCE5515}" type="datetimeFigureOut">
              <a:rPr lang="en-US" smtClean="0"/>
              <a:pPr/>
              <a:t>6/3/2016</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75A6AFD-FD62-49DF-B546-A80DFCD9CF30}" type="slidenum">
              <a:rPr lang="en-US" smtClean="0"/>
              <a:pPr/>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41B22121-9329-47BD-A99F-A7278DCE5515}" type="datetimeFigureOut">
              <a:rPr lang="en-US" smtClean="0"/>
              <a:pPr/>
              <a:t>6/3/2016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5A6AFD-FD62-49DF-B546-A80DFCD9CF30}" type="slidenum">
              <a:rPr lang="en-US" smtClean="0"/>
              <a:pPr/>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41B22121-9329-47BD-A99F-A7278DCE5515}" type="datetimeFigureOut">
              <a:rPr lang="en-US" smtClean="0"/>
              <a:pPr/>
              <a:t>6/3/2016</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B75A6AFD-FD62-49DF-B546-A80DFCD9CF30}" type="slidenum">
              <a:rPr lang="en-US" smtClean="0"/>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1B22121-9329-47BD-A99F-A7278DCE5515}" type="datetimeFigureOut">
              <a:rPr lang="en-US" smtClean="0"/>
              <a:pPr/>
              <a:t>6/3/2016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B75A6AFD-FD62-49DF-B546-A80DFCD9CF3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41B22121-9329-47BD-A99F-A7278DCE5515}" type="datetimeFigureOut">
              <a:rPr lang="en-US" smtClean="0"/>
              <a:pPr/>
              <a:t>6/3/2016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B75A6AFD-FD62-49DF-B546-A80DFCD9CF3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B75A6AFD-FD62-49DF-B546-A80DFCD9CF30}" type="slidenum">
              <a:rPr lang="en-US" smtClean="0"/>
              <a:pPr/>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41B22121-9329-47BD-A99F-A7278DCE5515}" type="datetimeFigureOut">
              <a:rPr lang="en-US" smtClean="0"/>
              <a:pPr/>
              <a:t>6/3/2016</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B75A6AFD-FD62-49DF-B546-A80DFCD9CF30}" type="slidenum">
              <a:rPr lang="en-US" smtClean="0"/>
              <a:pPr/>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41B22121-9329-47BD-A99F-A7278DCE5515}" type="datetimeFigureOut">
              <a:rPr lang="en-US" smtClean="0"/>
              <a:pPr/>
              <a:t>6/3/2016</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1B22121-9329-47BD-A99F-A7278DCE5515}" type="datetimeFigureOut">
              <a:rPr lang="en-US" smtClean="0"/>
              <a:pPr/>
              <a:t>6/3/2016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5A6AFD-FD62-49DF-B546-A80DFCD9CF30}"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B75A6AFD-FD62-49DF-B546-A80DFCD9CF30}" type="slidenum">
              <a:rPr lang="en-US" smtClean="0"/>
              <a:pPr/>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1B22121-9329-47BD-A99F-A7278DCE5515}" type="datetimeFigureOut">
              <a:rPr lang="en-US" smtClean="0"/>
              <a:pPr/>
              <a:t>6/3/2016</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41B22121-9329-47BD-A99F-A7278DCE5515}" type="datetimeFigureOut">
              <a:rPr lang="en-US" smtClean="0"/>
              <a:pPr/>
              <a:t>6/3/2016</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B75A6AFD-FD62-49DF-B546-A80DFCD9CF30}" type="slidenum">
              <a:rPr lang="en-US" smtClean="0"/>
              <a:pPr/>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video" Target="file:///C:\Users\MAGDA\Desktop\The%20Sun,%20Solar%20Wind%20and%20Aurora%20Borealis%20(Northern%20Lights).mov"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emf"/><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85728"/>
            <a:ext cx="7815290" cy="4286280"/>
          </a:xfrm>
        </p:spPr>
        <p:txBody>
          <a:bodyPr>
            <a:normAutofit/>
          </a:bodyPr>
          <a:lstStyle/>
          <a:p>
            <a:r>
              <a:rPr lang="ka-GE" sz="1600" dirty="0" smtClean="0">
                <a:solidFill>
                  <a:schemeClr val="tx1"/>
                </a:solidFill>
              </a:rPr>
              <a:t>ივ. ჯავახიშვილის სახელობის თბილისის სახელმწიფო უნივერსიტეტი</a:t>
            </a:r>
            <a:br>
              <a:rPr lang="ka-GE" sz="1600" dirty="0" smtClean="0">
                <a:solidFill>
                  <a:schemeClr val="tx1"/>
                </a:solidFill>
              </a:rPr>
            </a:br>
            <a:r>
              <a:rPr lang="ka-GE" sz="1600" dirty="0" smtClean="0">
                <a:solidFill>
                  <a:schemeClr val="tx1"/>
                </a:solidFill>
              </a:rPr>
              <a:t/>
            </a:r>
            <a:br>
              <a:rPr lang="ka-GE" sz="1600" dirty="0" smtClean="0">
                <a:solidFill>
                  <a:schemeClr val="tx1"/>
                </a:solidFill>
              </a:rPr>
            </a:br>
            <a:r>
              <a:rPr lang="ka-GE" sz="1600" dirty="0" smtClean="0">
                <a:solidFill>
                  <a:schemeClr val="tx1"/>
                </a:solidFill>
              </a:rPr>
              <a:t>ზუსტ და საბუნებისმეტყველო მეცნიერებათა ფაკულტეტი</a:t>
            </a:r>
            <a:br>
              <a:rPr lang="ka-GE" sz="1600" dirty="0" smtClean="0">
                <a:solidFill>
                  <a:schemeClr val="tx1"/>
                </a:solidFill>
              </a:rPr>
            </a:br>
            <a:r>
              <a:rPr lang="ka-GE" sz="1600" dirty="0" smtClean="0">
                <a:solidFill>
                  <a:schemeClr val="tx1"/>
                </a:solidFill>
              </a:rPr>
              <a:t>თემის დასახელება : </a:t>
            </a:r>
            <a:r>
              <a:rPr lang="ka-GE" sz="1600" dirty="0" smtClean="0">
                <a:solidFill>
                  <a:schemeClr val="tx1"/>
                </a:solidFill>
              </a:rPr>
              <a:t>“პოლარული ნათება</a:t>
            </a:r>
            <a:r>
              <a:rPr lang="ka-GE" sz="1800" dirty="0" smtClean="0">
                <a:solidFill>
                  <a:schemeClr val="tx1"/>
                </a:solidFill>
              </a:rPr>
              <a:t>”</a:t>
            </a:r>
            <a:br>
              <a:rPr lang="ka-GE" sz="1800" dirty="0" smtClean="0">
                <a:solidFill>
                  <a:schemeClr val="tx1"/>
                </a:solidFill>
              </a:rPr>
            </a:br>
            <a:r>
              <a:rPr lang="ka-GE" sz="1800" dirty="0" smtClean="0">
                <a:solidFill>
                  <a:schemeClr val="tx1"/>
                </a:solidFill>
              </a:rPr>
              <a:t/>
            </a:r>
            <a:br>
              <a:rPr lang="ka-GE" sz="1800" dirty="0" smtClean="0">
                <a:solidFill>
                  <a:schemeClr val="tx1"/>
                </a:solidFill>
              </a:rPr>
            </a:br>
            <a:r>
              <a:rPr lang="ka-GE" sz="1800" dirty="0" smtClean="0">
                <a:solidFill>
                  <a:schemeClr val="tx1"/>
                </a:solidFill>
              </a:rPr>
              <a:t/>
            </a:r>
            <a:br>
              <a:rPr lang="ka-GE" sz="1800" dirty="0" smtClean="0">
                <a:solidFill>
                  <a:schemeClr val="tx1"/>
                </a:solidFill>
              </a:rPr>
            </a:br>
            <a:r>
              <a:rPr lang="ka-GE" sz="1800" dirty="0" smtClean="0">
                <a:solidFill>
                  <a:schemeClr val="tx1"/>
                </a:solidFill>
              </a:rPr>
              <a:t/>
            </a:r>
            <a:br>
              <a:rPr lang="ka-GE" sz="1800" dirty="0" smtClean="0">
                <a:solidFill>
                  <a:schemeClr val="tx1"/>
                </a:solidFill>
              </a:rPr>
            </a:br>
            <a:r>
              <a:rPr lang="ka-GE" sz="1600" dirty="0" smtClean="0">
                <a:solidFill>
                  <a:schemeClr val="tx1"/>
                </a:solidFill>
              </a:rPr>
              <a:t>მომხსენებელი: მაგდა სვანიძე</a:t>
            </a:r>
            <a:br>
              <a:rPr lang="ka-GE" sz="1600" dirty="0" smtClean="0">
                <a:solidFill>
                  <a:schemeClr val="tx1"/>
                </a:solidFill>
              </a:rPr>
            </a:br>
            <a:r>
              <a:rPr lang="ka-GE" sz="1600" dirty="0" smtClean="0">
                <a:solidFill>
                  <a:schemeClr val="tx1"/>
                </a:solidFill>
              </a:rPr>
              <a:t> პროფესორი: მერაბ გოგბერაშვილი</a:t>
            </a:r>
            <a:br>
              <a:rPr lang="ka-GE" sz="1600" dirty="0" smtClean="0">
                <a:solidFill>
                  <a:schemeClr val="tx1"/>
                </a:solidFill>
              </a:rPr>
            </a:br>
            <a:r>
              <a:rPr lang="ka-GE" sz="1600" dirty="0" smtClean="0">
                <a:solidFill>
                  <a:schemeClr val="tx1"/>
                </a:solidFill>
              </a:rPr>
              <a:t>თბილისი</a:t>
            </a:r>
            <a:br>
              <a:rPr lang="ka-GE" sz="1600" dirty="0" smtClean="0">
                <a:solidFill>
                  <a:schemeClr val="tx1"/>
                </a:solidFill>
              </a:rPr>
            </a:br>
            <a:r>
              <a:rPr lang="ka-GE" sz="1600" dirty="0" smtClean="0">
                <a:solidFill>
                  <a:schemeClr val="tx1"/>
                </a:solidFill>
              </a:rPr>
              <a:t>2016 წ.</a:t>
            </a:r>
            <a:r>
              <a:rPr lang="ka-GE" sz="1800" dirty="0" smtClean="0">
                <a:solidFill>
                  <a:schemeClr val="tx1"/>
                </a:solidFill>
              </a:rPr>
              <a:t/>
            </a:r>
            <a:br>
              <a:rPr lang="ka-GE" sz="1800" dirty="0" smtClean="0">
                <a:solidFill>
                  <a:schemeClr val="tx1"/>
                </a:solidFill>
              </a:rPr>
            </a:br>
            <a:r>
              <a:rPr lang="ka-GE" sz="1800" dirty="0" smtClean="0">
                <a:solidFill>
                  <a:schemeClr val="tx1"/>
                </a:solidFill>
              </a:rPr>
              <a:t/>
            </a:r>
            <a:br>
              <a:rPr lang="ka-GE" sz="1800" dirty="0" smtClean="0">
                <a:solidFill>
                  <a:schemeClr val="tx1"/>
                </a:solidFill>
              </a:rPr>
            </a:br>
            <a:r>
              <a:rPr lang="ka-GE" sz="1800" dirty="0" smtClean="0">
                <a:solidFill>
                  <a:schemeClr val="tx1"/>
                </a:solidFill>
              </a:rPr>
              <a:t/>
            </a:r>
            <a:br>
              <a:rPr lang="ka-GE" sz="1800" dirty="0" smtClean="0">
                <a:solidFill>
                  <a:schemeClr val="tx1"/>
                </a:solidFill>
              </a:rPr>
            </a:br>
            <a:r>
              <a:rPr lang="ka-GE" sz="1800" dirty="0" smtClean="0">
                <a:solidFill>
                  <a:schemeClr val="tx1"/>
                </a:solidFill>
              </a:rPr>
              <a:t>2016 წელი</a:t>
            </a:r>
            <a:endParaRPr lang="en-US" sz="1800" dirty="0">
              <a:solidFill>
                <a:schemeClr val="tx1"/>
              </a:solidFill>
            </a:endParaRPr>
          </a:p>
        </p:txBody>
      </p:sp>
      <p:pic>
        <p:nvPicPr>
          <p:cNvPr id="15362" name="Picture 2" descr="C:\Users\MAGDA\Desktop\18651337589030 (1).jpg"/>
          <p:cNvPicPr>
            <a:picLocks noChangeAspect="1" noChangeArrowheads="1"/>
          </p:cNvPicPr>
          <p:nvPr/>
        </p:nvPicPr>
        <p:blipFill>
          <a:blip r:embed="rId2"/>
          <a:srcRect/>
          <a:stretch>
            <a:fillRect/>
          </a:stretch>
        </p:blipFill>
        <p:spPr bwMode="auto">
          <a:xfrm>
            <a:off x="1428728" y="3857628"/>
            <a:ext cx="6072230" cy="280035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თემის მიზანი:</a:t>
            </a:r>
            <a:endParaRPr lang="en-US" dirty="0"/>
          </a:p>
        </p:txBody>
      </p:sp>
      <p:sp>
        <p:nvSpPr>
          <p:cNvPr id="3" name="Content Placeholder 2"/>
          <p:cNvSpPr>
            <a:spLocks noGrp="1"/>
          </p:cNvSpPr>
          <p:nvPr>
            <p:ph sz="quarter" idx="1"/>
          </p:nvPr>
        </p:nvSpPr>
        <p:spPr/>
        <p:txBody>
          <a:bodyPr/>
          <a:lstStyle/>
          <a:p>
            <a:r>
              <a:rPr lang="ka-GE" dirty="0" smtClean="0"/>
              <a:t>ჩემი მიზანია, რომ ავხსნა ავრორალური(პოლარული) ნათება შტიორმერის თეორიის მიხედვით და ვაჩვენო მუხტის მოძრაობა მისი შედეგების საფუძველზე.</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solidFill>
                  <a:srgbClr val="0070C0"/>
                </a:solidFill>
              </a:rPr>
              <a:t>პოლარული ნათება</a:t>
            </a:r>
            <a:endParaRPr lang="en-US" dirty="0">
              <a:solidFill>
                <a:srgbClr val="0070C0"/>
              </a:solidFill>
            </a:endParaRPr>
          </a:p>
        </p:txBody>
      </p:sp>
      <p:sp>
        <p:nvSpPr>
          <p:cNvPr id="3" name="Content Placeholder 2"/>
          <p:cNvSpPr>
            <a:spLocks noGrp="1"/>
          </p:cNvSpPr>
          <p:nvPr>
            <p:ph sz="quarter" idx="1"/>
          </p:nvPr>
        </p:nvSpPr>
        <p:spPr/>
        <p:txBody>
          <a:bodyPr>
            <a:normAutofit/>
          </a:bodyPr>
          <a:lstStyle/>
          <a:p>
            <a:r>
              <a:rPr lang="ka-GE" sz="1600" dirty="0" smtClean="0"/>
              <a:t>პოლარულ ნათებათა მიზეზად, შტიორმერის მიხედვით, შეიძლება წარმოვიდგინოთ მუხტების მოძრაობა ატმოსფეროს მაღალ ფენებში დედამიწის მაგნიტური ველის ზემოქმედების პირობებში.</a:t>
            </a:r>
            <a:endParaRPr lang="en-US" sz="1600" dirty="0"/>
          </a:p>
        </p:txBody>
      </p:sp>
      <p:pic>
        <p:nvPicPr>
          <p:cNvPr id="1026" name="Picture 2" descr="C:\Users\MAGDA\Desktop\solarwind.jpg"/>
          <p:cNvPicPr>
            <a:picLocks noChangeAspect="1" noChangeArrowheads="1"/>
          </p:cNvPicPr>
          <p:nvPr/>
        </p:nvPicPr>
        <p:blipFill>
          <a:blip r:embed="rId2"/>
          <a:srcRect/>
          <a:stretch>
            <a:fillRect/>
          </a:stretch>
        </p:blipFill>
        <p:spPr bwMode="auto">
          <a:xfrm>
            <a:off x="357158" y="2428868"/>
            <a:ext cx="8501122" cy="4143404"/>
          </a:xfrm>
          <a:prstGeom prst="rect">
            <a:avLst/>
          </a:prstGeom>
          <a:noFill/>
        </p:spPr>
      </p:pic>
    </p:spTree>
  </p:cSld>
  <p:clrMapOvr>
    <a:masterClrMapping/>
  </p:clrMapOvr>
  <p:transition>
    <p:wedg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solidFill>
                  <a:srgbClr val="00B0F0"/>
                </a:solidFill>
              </a:rPr>
              <a:t>დედამიწის მაგნიტოსფერო</a:t>
            </a:r>
            <a:endParaRPr lang="en-US" dirty="0">
              <a:solidFill>
                <a:srgbClr val="00B0F0"/>
              </a:solidFill>
            </a:endParaRPr>
          </a:p>
        </p:txBody>
      </p:sp>
      <p:sp>
        <p:nvSpPr>
          <p:cNvPr id="3" name="Content Placeholder 2"/>
          <p:cNvSpPr>
            <a:spLocks noGrp="1"/>
          </p:cNvSpPr>
          <p:nvPr>
            <p:ph sz="quarter" idx="1"/>
          </p:nvPr>
        </p:nvSpPr>
        <p:spPr/>
        <p:txBody>
          <a:bodyPr/>
          <a:lstStyle/>
          <a:p>
            <a:endParaRPr lang="en-US"/>
          </a:p>
        </p:txBody>
      </p:sp>
      <p:pic>
        <p:nvPicPr>
          <p:cNvPr id="1026" name="Picture 2" descr="C:\Users\MAGDA\Desktop\magnetic-field.jpg"/>
          <p:cNvPicPr>
            <a:picLocks noChangeAspect="1" noChangeArrowheads="1"/>
          </p:cNvPicPr>
          <p:nvPr/>
        </p:nvPicPr>
        <p:blipFill>
          <a:blip r:embed="rId2"/>
          <a:srcRect/>
          <a:stretch>
            <a:fillRect/>
          </a:stretch>
        </p:blipFill>
        <p:spPr bwMode="auto">
          <a:xfrm>
            <a:off x="1214414" y="1571612"/>
            <a:ext cx="6692920" cy="4733938"/>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1752" y="2714620"/>
            <a:ext cx="7127768" cy="3429024"/>
          </a:xfrm>
        </p:spPr>
        <p:txBody>
          <a:bodyPr>
            <a:normAutofit fontScale="92500" lnSpcReduction="10000"/>
          </a:bodyPr>
          <a:lstStyle/>
          <a:p>
            <a:endParaRPr lang="ka-GE" sz="2000" dirty="0" smtClean="0"/>
          </a:p>
          <a:p>
            <a:endParaRPr lang="ka-GE" sz="2000" dirty="0" smtClean="0"/>
          </a:p>
          <a:p>
            <a:r>
              <a:rPr lang="en-US" sz="2000" dirty="0" err="1" smtClean="0"/>
              <a:t>მზეზე</a:t>
            </a:r>
            <a:r>
              <a:rPr lang="en-US" sz="2000" dirty="0" smtClean="0"/>
              <a:t> </a:t>
            </a:r>
            <a:r>
              <a:rPr lang="en-US" sz="2000" dirty="0" err="1" smtClean="0"/>
              <a:t>წყალბადის</a:t>
            </a:r>
            <a:r>
              <a:rPr lang="en-US" sz="2000" dirty="0" smtClean="0"/>
              <a:t> </a:t>
            </a:r>
            <a:r>
              <a:rPr lang="en-US" sz="2000" dirty="0" err="1" smtClean="0"/>
              <a:t>ჰელიუმად</a:t>
            </a:r>
            <a:r>
              <a:rPr lang="en-US" sz="2000" dirty="0" smtClean="0"/>
              <a:t> </a:t>
            </a:r>
            <a:r>
              <a:rPr lang="en-US" sz="2000" dirty="0" err="1" smtClean="0"/>
              <a:t>გარდაქმნის</a:t>
            </a:r>
            <a:r>
              <a:rPr lang="en-US" sz="2000" dirty="0" smtClean="0"/>
              <a:t> </a:t>
            </a:r>
            <a:r>
              <a:rPr lang="en-US" sz="2000" dirty="0" err="1" smtClean="0"/>
              <a:t>შედეგად</a:t>
            </a:r>
            <a:r>
              <a:rPr lang="en-US" sz="2000" dirty="0" smtClean="0"/>
              <a:t> </a:t>
            </a:r>
            <a:r>
              <a:rPr lang="en-US" sz="2000" dirty="0" err="1" smtClean="0"/>
              <a:t>მზე</a:t>
            </a:r>
            <a:r>
              <a:rPr lang="en-US" sz="2000" dirty="0" smtClean="0"/>
              <a:t> </a:t>
            </a:r>
            <a:r>
              <a:rPr lang="en-US" sz="2000" dirty="0" err="1" smtClean="0"/>
              <a:t>გარემო</a:t>
            </a:r>
            <a:r>
              <a:rPr lang="en-US" sz="2000" dirty="0" smtClean="0"/>
              <a:t> </a:t>
            </a:r>
            <a:r>
              <a:rPr lang="en-US" sz="2000" dirty="0" err="1" smtClean="0"/>
              <a:t>სივრცეში</a:t>
            </a:r>
            <a:r>
              <a:rPr lang="en-US" sz="2000" dirty="0" smtClean="0"/>
              <a:t> </a:t>
            </a:r>
            <a:r>
              <a:rPr lang="en-US" sz="2000" dirty="0" err="1" smtClean="0"/>
              <a:t>დიდი</a:t>
            </a:r>
            <a:r>
              <a:rPr lang="en-US" sz="2000" dirty="0" smtClean="0"/>
              <a:t> </a:t>
            </a:r>
            <a:r>
              <a:rPr lang="en-US" sz="2000" dirty="0" err="1" smtClean="0"/>
              <a:t>სისწრაფით</a:t>
            </a:r>
            <a:r>
              <a:rPr lang="en-US" sz="2000" dirty="0" smtClean="0"/>
              <a:t> </a:t>
            </a:r>
            <a:r>
              <a:rPr lang="en-US" sz="2000" dirty="0" err="1" smtClean="0"/>
              <a:t>გამოსტყორცნის</a:t>
            </a:r>
            <a:r>
              <a:rPr lang="en-US" sz="2000" dirty="0" smtClean="0"/>
              <a:t> </a:t>
            </a:r>
            <a:r>
              <a:rPr lang="en-US" sz="2000" dirty="0" err="1" smtClean="0"/>
              <a:t>ელქტრონების</a:t>
            </a:r>
            <a:r>
              <a:rPr lang="en-US" sz="2000" dirty="0" smtClean="0"/>
              <a:t> </a:t>
            </a:r>
            <a:r>
              <a:rPr lang="en-US" sz="2000" dirty="0" err="1" smtClean="0"/>
              <a:t>მძლავრ</a:t>
            </a:r>
            <a:r>
              <a:rPr lang="en-US" sz="2000" dirty="0" smtClean="0"/>
              <a:t> </a:t>
            </a:r>
            <a:r>
              <a:rPr lang="en-US" sz="2000" dirty="0" err="1" smtClean="0"/>
              <a:t>ნაკადს</a:t>
            </a:r>
            <a:r>
              <a:rPr lang="en-US" sz="2000" dirty="0" smtClean="0"/>
              <a:t>. </a:t>
            </a:r>
            <a:r>
              <a:rPr lang="en-US" sz="2000" dirty="0" err="1" smtClean="0"/>
              <a:t>ეს</a:t>
            </a:r>
            <a:r>
              <a:rPr lang="en-US" sz="2000" dirty="0" smtClean="0"/>
              <a:t> </a:t>
            </a:r>
            <a:r>
              <a:rPr lang="en-US" sz="2000" dirty="0" err="1" smtClean="0"/>
              <a:t>ელექტრონები</a:t>
            </a:r>
            <a:r>
              <a:rPr lang="en-US" sz="2000" dirty="0" smtClean="0"/>
              <a:t> </a:t>
            </a:r>
            <a:r>
              <a:rPr lang="en-US" sz="2000" dirty="0" err="1" smtClean="0"/>
              <a:t>შემოიჭრებიან</a:t>
            </a:r>
            <a:r>
              <a:rPr lang="en-US" sz="2000" dirty="0" smtClean="0"/>
              <a:t> </a:t>
            </a:r>
            <a:r>
              <a:rPr lang="en-US" sz="2000" dirty="0" err="1" smtClean="0"/>
              <a:t>რა</a:t>
            </a:r>
            <a:r>
              <a:rPr lang="en-US" sz="2000" dirty="0" smtClean="0"/>
              <a:t> </a:t>
            </a:r>
            <a:r>
              <a:rPr lang="en-US" sz="2000" dirty="0" err="1" smtClean="0"/>
              <a:t>დედამიწის</a:t>
            </a:r>
            <a:r>
              <a:rPr lang="en-US" sz="2000" dirty="0" smtClean="0"/>
              <a:t> </a:t>
            </a:r>
            <a:r>
              <a:rPr lang="en-US" sz="2000" dirty="0" err="1" smtClean="0"/>
              <a:t>ატმოსფეროს</a:t>
            </a:r>
            <a:r>
              <a:rPr lang="en-US" sz="2000" dirty="0" smtClean="0"/>
              <a:t> </a:t>
            </a:r>
            <a:r>
              <a:rPr lang="en-US" sz="2000" dirty="0" err="1" smtClean="0"/>
              <a:t>მაღალ</a:t>
            </a:r>
            <a:r>
              <a:rPr lang="en-US" sz="2000" dirty="0" smtClean="0"/>
              <a:t> </a:t>
            </a:r>
            <a:r>
              <a:rPr lang="en-US" sz="2000" dirty="0" err="1" smtClean="0"/>
              <a:t>ფენებში</a:t>
            </a:r>
            <a:r>
              <a:rPr lang="en-US" sz="2000" dirty="0" smtClean="0"/>
              <a:t>, </a:t>
            </a:r>
            <a:r>
              <a:rPr lang="en-US" sz="2000" dirty="0" err="1" smtClean="0"/>
              <a:t>სადაც</a:t>
            </a:r>
            <a:r>
              <a:rPr lang="en-US" sz="2000" dirty="0" smtClean="0"/>
              <a:t> </a:t>
            </a:r>
            <a:r>
              <a:rPr lang="en-US" sz="2000" dirty="0" err="1" smtClean="0"/>
              <a:t>ჰაერი</a:t>
            </a:r>
            <a:r>
              <a:rPr lang="en-US" sz="2000" dirty="0" smtClean="0"/>
              <a:t> </a:t>
            </a:r>
            <a:r>
              <a:rPr lang="en-US" sz="2000" dirty="0" err="1" smtClean="0"/>
              <a:t>ძლიერ</a:t>
            </a:r>
            <a:r>
              <a:rPr lang="en-US" sz="2000" dirty="0" smtClean="0"/>
              <a:t> </a:t>
            </a:r>
            <a:r>
              <a:rPr lang="en-US" sz="2000" dirty="0" err="1" smtClean="0"/>
              <a:t>გაიშვიათებულია</a:t>
            </a:r>
            <a:r>
              <a:rPr lang="en-US" sz="2000" dirty="0" smtClean="0"/>
              <a:t>, </a:t>
            </a:r>
            <a:r>
              <a:rPr lang="en-US" sz="2000" dirty="0" err="1" smtClean="0"/>
              <a:t>სხვადასხვა</a:t>
            </a:r>
            <a:r>
              <a:rPr lang="en-US" sz="2000" dirty="0" smtClean="0"/>
              <a:t> </a:t>
            </a:r>
            <a:r>
              <a:rPr lang="en-US" sz="2000" dirty="0" err="1" smtClean="0"/>
              <a:t>გაზის</a:t>
            </a:r>
            <a:r>
              <a:rPr lang="en-US" sz="2000" dirty="0" smtClean="0"/>
              <a:t> </a:t>
            </a:r>
            <a:r>
              <a:rPr lang="en-US" sz="2000" dirty="0" err="1" smtClean="0"/>
              <a:t>მოლეკულებთან</a:t>
            </a:r>
            <a:r>
              <a:rPr lang="en-US" sz="2000" dirty="0" smtClean="0"/>
              <a:t> </a:t>
            </a:r>
            <a:r>
              <a:rPr lang="en-US" sz="2000" dirty="0" err="1" smtClean="0"/>
              <a:t>დაჯახებით</a:t>
            </a:r>
            <a:r>
              <a:rPr lang="en-US" sz="2000" dirty="0" smtClean="0"/>
              <a:t> </a:t>
            </a:r>
            <a:r>
              <a:rPr lang="en-US" sz="2000" dirty="0" err="1" smtClean="0"/>
              <a:t>წარმოშობენ</a:t>
            </a:r>
            <a:r>
              <a:rPr lang="en-US" sz="2000" dirty="0" smtClean="0"/>
              <a:t> </a:t>
            </a:r>
            <a:r>
              <a:rPr lang="en-US" sz="2000" dirty="0" err="1" smtClean="0"/>
              <a:t>პოლარულ</a:t>
            </a:r>
            <a:r>
              <a:rPr lang="en-US" sz="2000" dirty="0" smtClean="0"/>
              <a:t> </a:t>
            </a:r>
            <a:r>
              <a:rPr lang="en-US" sz="2000" dirty="0" err="1" smtClean="0"/>
              <a:t>ნათებას</a:t>
            </a:r>
            <a:r>
              <a:rPr lang="en-US" sz="2000" dirty="0" smtClean="0"/>
              <a:t>. </a:t>
            </a:r>
            <a:r>
              <a:rPr lang="en-US" sz="2000" dirty="0" err="1" smtClean="0"/>
              <a:t>დედამიწის</a:t>
            </a:r>
            <a:r>
              <a:rPr lang="en-US" sz="2000" dirty="0" smtClean="0"/>
              <a:t> </a:t>
            </a:r>
            <a:r>
              <a:rPr lang="en-US" sz="2000" dirty="0" err="1" smtClean="0"/>
              <a:t>მაგნიტური</a:t>
            </a:r>
            <a:r>
              <a:rPr lang="en-US" sz="2000" dirty="0" smtClean="0"/>
              <a:t> </a:t>
            </a:r>
            <a:r>
              <a:rPr lang="en-US" sz="2000" dirty="0" err="1" smtClean="0"/>
              <a:t>ველი</a:t>
            </a:r>
            <a:r>
              <a:rPr lang="en-US" sz="2000" dirty="0" smtClean="0"/>
              <a:t> </a:t>
            </a:r>
            <a:r>
              <a:rPr lang="en-US" sz="2000" dirty="0" err="1" smtClean="0"/>
              <a:t>იჭერს</a:t>
            </a:r>
            <a:r>
              <a:rPr lang="en-US" sz="2000" dirty="0" smtClean="0"/>
              <a:t> </a:t>
            </a:r>
            <a:r>
              <a:rPr lang="en-US" sz="2000" dirty="0" err="1" smtClean="0"/>
              <a:t>მზიდან</a:t>
            </a:r>
            <a:r>
              <a:rPr lang="en-US" sz="2000" dirty="0" smtClean="0"/>
              <a:t> </a:t>
            </a:r>
            <a:r>
              <a:rPr lang="en-US" sz="2000" dirty="0" err="1" smtClean="0"/>
              <a:t>გამოტყორცნილ</a:t>
            </a:r>
            <a:r>
              <a:rPr lang="en-US" sz="2000" dirty="0" smtClean="0"/>
              <a:t> </a:t>
            </a:r>
            <a:r>
              <a:rPr lang="en-US" sz="2000" dirty="0" err="1" smtClean="0"/>
              <a:t>ნაკადს</a:t>
            </a:r>
            <a:r>
              <a:rPr lang="en-US" sz="2000" dirty="0" smtClean="0"/>
              <a:t> </a:t>
            </a:r>
            <a:r>
              <a:rPr lang="en-US" sz="2000" dirty="0" err="1" smtClean="0"/>
              <a:t>და</a:t>
            </a:r>
            <a:r>
              <a:rPr lang="en-US" sz="2000" dirty="0" smtClean="0"/>
              <a:t> </a:t>
            </a:r>
            <a:r>
              <a:rPr lang="en-US" sz="2000" dirty="0" err="1" smtClean="0"/>
              <a:t>პოლუსებისკენ</a:t>
            </a:r>
            <a:r>
              <a:rPr lang="en-US" sz="2000" dirty="0" smtClean="0"/>
              <a:t> </a:t>
            </a:r>
            <a:r>
              <a:rPr lang="en-US" sz="2000" dirty="0" err="1" smtClean="0"/>
              <a:t>აჩქარებს</a:t>
            </a:r>
            <a:r>
              <a:rPr lang="en-US" sz="2000" dirty="0" smtClean="0"/>
              <a:t>. </a:t>
            </a:r>
            <a:r>
              <a:rPr lang="en-US" sz="2000" dirty="0" err="1" smtClean="0"/>
              <a:t>აქ</a:t>
            </a:r>
            <a:r>
              <a:rPr lang="en-US" sz="2000" dirty="0" smtClean="0"/>
              <a:t> </a:t>
            </a:r>
            <a:r>
              <a:rPr lang="en-US" sz="2000" dirty="0" err="1" smtClean="0"/>
              <a:t>ისინი</a:t>
            </a:r>
            <a:r>
              <a:rPr lang="en-US" sz="2000" dirty="0" smtClean="0"/>
              <a:t> </a:t>
            </a:r>
            <a:r>
              <a:rPr lang="en-US" sz="2000" dirty="0" err="1" smtClean="0"/>
              <a:t>ეჯახებიან</a:t>
            </a:r>
            <a:r>
              <a:rPr lang="en-US" sz="2000" dirty="0" smtClean="0"/>
              <a:t> </a:t>
            </a:r>
            <a:r>
              <a:rPr lang="en-US" sz="2000" dirty="0" err="1" smtClean="0"/>
              <a:t>ატმოსფეროში</a:t>
            </a:r>
            <a:r>
              <a:rPr lang="en-US" sz="2000" dirty="0" smtClean="0"/>
              <a:t> </a:t>
            </a:r>
            <a:r>
              <a:rPr lang="en-US" sz="2000" dirty="0" err="1" smtClean="0"/>
              <a:t>არსებულ</a:t>
            </a:r>
            <a:r>
              <a:rPr lang="en-US" sz="2000" dirty="0" smtClean="0"/>
              <a:t> </a:t>
            </a:r>
            <a:r>
              <a:rPr lang="en-US" sz="2000" dirty="0" err="1" smtClean="0"/>
              <a:t>გაზებს</a:t>
            </a:r>
            <a:r>
              <a:rPr lang="en-US" sz="2000" dirty="0" smtClean="0"/>
              <a:t> </a:t>
            </a:r>
            <a:r>
              <a:rPr lang="en-US" sz="2000" dirty="0" err="1" smtClean="0"/>
              <a:t>და</a:t>
            </a:r>
            <a:r>
              <a:rPr lang="en-US" sz="2000" dirty="0" smtClean="0"/>
              <a:t> </a:t>
            </a:r>
            <a:r>
              <a:rPr lang="en-US" sz="2000" dirty="0" err="1" smtClean="0"/>
              <a:t>შედეგად</a:t>
            </a:r>
            <a:r>
              <a:rPr lang="en-US" sz="2000" dirty="0" smtClean="0"/>
              <a:t> </a:t>
            </a:r>
            <a:r>
              <a:rPr lang="en-US" sz="2000" dirty="0" err="1" smtClean="0"/>
              <a:t>ხდება</a:t>
            </a:r>
            <a:r>
              <a:rPr lang="en-US" sz="2000" dirty="0" smtClean="0"/>
              <a:t> </a:t>
            </a:r>
            <a:r>
              <a:rPr lang="en-US" sz="2000" dirty="0" err="1" smtClean="0"/>
              <a:t>ნათება</a:t>
            </a:r>
            <a:r>
              <a:rPr lang="en-US" sz="2000" dirty="0" smtClean="0"/>
              <a:t>.</a:t>
            </a:r>
            <a:endParaRPr lang="en-US" sz="2000" dirty="0"/>
          </a:p>
        </p:txBody>
      </p:sp>
      <p:pic>
        <p:nvPicPr>
          <p:cNvPr id="2050" name="Picture 2" descr="C:\Users\MAGDA\Desktop\aurora-2.jpg"/>
          <p:cNvPicPr>
            <a:picLocks noChangeAspect="1" noChangeArrowheads="1"/>
          </p:cNvPicPr>
          <p:nvPr/>
        </p:nvPicPr>
        <p:blipFill>
          <a:blip r:embed="rId2"/>
          <a:srcRect/>
          <a:stretch>
            <a:fillRect/>
          </a:stretch>
        </p:blipFill>
        <p:spPr bwMode="auto">
          <a:xfrm>
            <a:off x="0" y="142852"/>
            <a:ext cx="4214842" cy="3000372"/>
          </a:xfrm>
          <a:prstGeom prst="rect">
            <a:avLst/>
          </a:prstGeom>
          <a:noFill/>
        </p:spPr>
      </p:pic>
      <p:pic>
        <p:nvPicPr>
          <p:cNvPr id="2051" name="Picture 3" descr="C:\Users\MAGDA\Desktop\images.jpg"/>
          <p:cNvPicPr>
            <a:picLocks noChangeAspect="1" noChangeArrowheads="1"/>
          </p:cNvPicPr>
          <p:nvPr/>
        </p:nvPicPr>
        <p:blipFill>
          <a:blip r:embed="rId3"/>
          <a:srcRect/>
          <a:stretch>
            <a:fillRect/>
          </a:stretch>
        </p:blipFill>
        <p:spPr bwMode="auto">
          <a:xfrm>
            <a:off x="4929190" y="142852"/>
            <a:ext cx="4214810" cy="3000396"/>
          </a:xfrm>
          <a:prstGeom prst="rect">
            <a:avLst/>
          </a:prstGeom>
          <a:noFill/>
        </p:spPr>
      </p:pic>
    </p:spTree>
  </p:cSld>
  <p:clrMapOvr>
    <a:masterClrMapping/>
  </p:clrMapOvr>
  <p:transition>
    <p:wedg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solidFill>
                  <a:srgbClr val="0070C0"/>
                </a:solidFill>
              </a:rPr>
              <a:t>პოლარული ციალი-ვიდეო</a:t>
            </a:r>
            <a:endParaRPr lang="en-US" dirty="0">
              <a:solidFill>
                <a:srgbClr val="0070C0"/>
              </a:solidFill>
            </a:endParaRPr>
          </a:p>
        </p:txBody>
      </p:sp>
      <p:pic>
        <p:nvPicPr>
          <p:cNvPr id="6" name="The Sun, Solar Wind and Aurora Borealis (Northern Lights).mov">
            <a:hlinkClick r:id="" action="ppaction://media"/>
          </p:cNvPr>
          <p:cNvPicPr>
            <a:picLocks noGrp="1" noRot="1" noChangeAspect="1"/>
          </p:cNvPicPr>
          <p:nvPr>
            <p:ph sz="quarter" idx="1"/>
            <a:videoFile r:link="rId1"/>
          </p:nvPr>
        </p:nvPicPr>
        <p:blipFill>
          <a:blip r:embed="rId3"/>
          <a:stretch>
            <a:fillRect/>
          </a:stretch>
        </p:blipFill>
        <p:spPr>
          <a:xfrm>
            <a:off x="3030538" y="2670175"/>
            <a:ext cx="3048000" cy="22860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fullScrn="1">
              <p:cMediaNode mute="1">
                <p:cTn id="7" fill="hold" display="0">
                  <p:stCondLst>
                    <p:cond delay="indefinite"/>
                  </p:stCondLst>
                  <p:endCondLst>
                    <p:cond evt="onNext" delay="0">
                      <p:tgtEl>
                        <p:sldTgt/>
                      </p:tgtEl>
                    </p:cond>
                    <p:cond evt="onPrev" delay="0">
                      <p:tgtEl>
                        <p:sldTgt/>
                      </p:tgtEl>
                    </p:cond>
                  </p:endCondLst>
                </p:cTn>
                <p:tgtEl>
                  <p:spTgt spid="6"/>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sz="quarter" idx="1"/>
          </p:nvPr>
        </p:nvSpPr>
        <p:spPr>
          <a:xfrm>
            <a:off x="5000628" y="1527048"/>
            <a:ext cx="3857652" cy="4572000"/>
          </a:xfrm>
        </p:spPr>
        <p:txBody>
          <a:bodyPr>
            <a:normAutofit lnSpcReduction="10000"/>
          </a:bodyPr>
          <a:lstStyle/>
          <a:p>
            <a:r>
              <a:rPr lang="ka-GE" sz="2000" dirty="0" smtClean="0"/>
              <a:t>პოლარული ნათება დაიკვირვება ჩრდილო და სამხრეთ ნახევარსფეროების პოლარულ სარტყელებში. ნათების ფერი, სიკაშკაშე და ფორმა სწრაფად იცვლება. პირველად ნათების მეცნიერული ახსნა მოგვცა რუსმა მეცნიერმა ლომონოსოვმა, მან დაადგინა რომ ეს მოვლენა ატმოსფეროს მაღალ ფენებში დედამიწის ზედაპირიდან 150 კმ-ზე, ძლიერ გაიშვიათებულ ფენებში წარმოიშვება. </a:t>
            </a:r>
            <a:endParaRPr lang="en-US" sz="2000" dirty="0"/>
          </a:p>
        </p:txBody>
      </p:sp>
      <p:pic>
        <p:nvPicPr>
          <p:cNvPr id="3079" name="Picture 7" descr="C:\Users\MAGDA\Desktop\M.V._Lomonosov_by_L.Miropolskiy_after_G.C.Prenner_(1787,_RAN).jpg"/>
          <p:cNvPicPr>
            <a:picLocks noChangeAspect="1" noChangeArrowheads="1"/>
          </p:cNvPicPr>
          <p:nvPr/>
        </p:nvPicPr>
        <p:blipFill>
          <a:blip r:embed="rId2"/>
          <a:srcRect/>
          <a:stretch>
            <a:fillRect/>
          </a:stretch>
        </p:blipFill>
        <p:spPr bwMode="auto">
          <a:xfrm>
            <a:off x="571472" y="1643050"/>
            <a:ext cx="3071834" cy="4114063"/>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ka-GE" sz="2800" dirty="0" smtClean="0">
                <a:solidFill>
                  <a:srgbClr val="0070C0"/>
                </a:solidFill>
              </a:rPr>
              <a:t>რა იწვევს ნათებას?</a:t>
            </a:r>
            <a:endParaRPr lang="en-US" sz="2800" dirty="0">
              <a:solidFill>
                <a:srgbClr val="0070C0"/>
              </a:solidFill>
            </a:endParaRPr>
          </a:p>
        </p:txBody>
      </p:sp>
      <p:sp>
        <p:nvSpPr>
          <p:cNvPr id="3" name="Content Placeholder 2"/>
          <p:cNvSpPr>
            <a:spLocks noGrp="1"/>
          </p:cNvSpPr>
          <p:nvPr>
            <p:ph sz="quarter" idx="1"/>
          </p:nvPr>
        </p:nvSpPr>
        <p:spPr>
          <a:xfrm>
            <a:off x="301752" y="1527048"/>
            <a:ext cx="4698876" cy="4572000"/>
          </a:xfrm>
        </p:spPr>
        <p:txBody>
          <a:bodyPr>
            <a:normAutofit/>
          </a:bodyPr>
          <a:lstStyle/>
          <a:p>
            <a:r>
              <a:rPr lang="ka-GE" sz="2000" dirty="0" smtClean="0"/>
              <a:t>პლაზმური ფენის ენერგეტიკური ნაწილაკების ატმოსფეროს ზედა ფენებთან შეჯახებით, ხდება მისი შემადგენელი გაზების ატომების და მოლეკულების აგზნება. სწორედ აგზნებული ატომების ხილულ დიაპაზონში გამოსხივებაა პოლარული ნათება. </a:t>
            </a:r>
            <a:endParaRPr lang="en-US" sz="2000" dirty="0"/>
          </a:p>
        </p:txBody>
      </p:sp>
      <p:pic>
        <p:nvPicPr>
          <p:cNvPr id="32771" name="Picture 3" descr="C:\Users\MAGDA\Desktop\northernlights.jpg"/>
          <p:cNvPicPr>
            <a:picLocks noChangeAspect="1" noChangeArrowheads="1"/>
          </p:cNvPicPr>
          <p:nvPr/>
        </p:nvPicPr>
        <p:blipFill>
          <a:blip r:embed="rId2"/>
          <a:srcRect/>
          <a:stretch>
            <a:fillRect/>
          </a:stretch>
        </p:blipFill>
        <p:spPr bwMode="auto">
          <a:xfrm>
            <a:off x="5000628" y="1285860"/>
            <a:ext cx="3990975" cy="5429264"/>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solidFill>
                  <a:srgbClr val="00B0F0"/>
                </a:solidFill>
              </a:rPr>
              <a:t>პოლარულ ნათებათა სპექტრები</a:t>
            </a:r>
            <a:endParaRPr lang="en-US" dirty="0">
              <a:solidFill>
                <a:srgbClr val="00B0F0"/>
              </a:solidFill>
            </a:endParaRPr>
          </a:p>
        </p:txBody>
      </p:sp>
      <p:sp>
        <p:nvSpPr>
          <p:cNvPr id="3" name="Content Placeholder 2"/>
          <p:cNvSpPr>
            <a:spLocks noGrp="1"/>
          </p:cNvSpPr>
          <p:nvPr>
            <p:ph sz="quarter" idx="1"/>
          </p:nvPr>
        </p:nvSpPr>
        <p:spPr>
          <a:xfrm>
            <a:off x="301752" y="1527048"/>
            <a:ext cx="3484430" cy="4572000"/>
          </a:xfrm>
        </p:spPr>
        <p:txBody>
          <a:bodyPr>
            <a:noAutofit/>
          </a:bodyPr>
          <a:lstStyle/>
          <a:p>
            <a:r>
              <a:rPr lang="ka-GE" sz="1800" dirty="0" smtClean="0"/>
              <a:t>ამ ნათების სპექტრი დამოკიდებულია პლანეტის ატმოსფეროზე. დედამიწისთვის ყველაზე ელვარე ჟანგბადისა და აზოტის ატომების ხილული დიაპაზონის გამოსხივებაა. ატმოსფეროში სხვა და სხვა გაზი სხვა და სხვა ფერის ნათებას იწვევს. მაგ : ნეონი და აზოტი- </a:t>
            </a:r>
            <a:r>
              <a:rPr lang="ka-GE" sz="1800" dirty="0" smtClean="0"/>
              <a:t>წითელ ფერს </a:t>
            </a:r>
            <a:r>
              <a:rPr lang="ka-GE" sz="1800" dirty="0" smtClean="0"/>
              <a:t>ასხივებს, ხოლო ატომური ჟანგბადი- </a:t>
            </a:r>
            <a:r>
              <a:rPr lang="ka-GE" sz="1800" dirty="0" smtClean="0"/>
              <a:t>მწვანეს. </a:t>
            </a:r>
            <a:endParaRPr lang="en-US" sz="1800" dirty="0"/>
          </a:p>
        </p:txBody>
      </p:sp>
      <p:pic>
        <p:nvPicPr>
          <p:cNvPr id="2050" name="Picture 2" descr="C:\Users\MAGDA\Desktop\tumblr_luosbj0qfh1qdtf82o1_500.jpg"/>
          <p:cNvPicPr>
            <a:picLocks noChangeAspect="1" noChangeArrowheads="1"/>
          </p:cNvPicPr>
          <p:nvPr/>
        </p:nvPicPr>
        <p:blipFill>
          <a:blip r:embed="rId2"/>
          <a:srcRect/>
          <a:stretch>
            <a:fillRect/>
          </a:stretch>
        </p:blipFill>
        <p:spPr bwMode="auto">
          <a:xfrm>
            <a:off x="4092584" y="1000108"/>
            <a:ext cx="4908572" cy="4191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ka-GE" dirty="0" smtClean="0">
                <a:solidFill>
                  <a:srgbClr val="0070C0"/>
                </a:solidFill>
              </a:rPr>
              <a:t>ნაწილაკის მოძრაობა გემოაგნიტურ ვერლში</a:t>
            </a:r>
            <a:endParaRPr lang="en-US" dirty="0">
              <a:solidFill>
                <a:srgbClr val="0070C0"/>
              </a:solidFill>
            </a:endParaRPr>
          </a:p>
        </p:txBody>
      </p:sp>
      <p:sp>
        <p:nvSpPr>
          <p:cNvPr id="3" name="Content Placeholder 2"/>
          <p:cNvSpPr>
            <a:spLocks noGrp="1"/>
          </p:cNvSpPr>
          <p:nvPr>
            <p:ph sz="quarter" idx="1"/>
          </p:nvPr>
        </p:nvSpPr>
        <p:spPr>
          <a:xfrm>
            <a:off x="214282" y="1500174"/>
            <a:ext cx="8929718" cy="4786346"/>
          </a:xfrm>
        </p:spPr>
        <p:txBody>
          <a:bodyPr>
            <a:normAutofit/>
          </a:bodyPr>
          <a:lstStyle/>
          <a:p>
            <a:r>
              <a:rPr lang="ka-GE" sz="1600" dirty="0" smtClean="0"/>
              <a:t>დამუხტულ ნაწილაკებს მაგნიტურ ველში მოძრაობისას ძალიან რთული ხასიათი აქვთ, განსაკუთრებით დაბალი ენერგიებისთვის. განვიხილოთ ენერგიების მიხედვით ნაწილაკის მოძრაობა მაგნიტურ ველში. ნახაზზე ნაჩვენებია ნაწილაკების წყვილი და მათი მოძრაობათა ტრაექტორიები, როცა მათი ენერგიები ოდნავ განსხვავდება.</a:t>
            </a:r>
            <a:endParaRPr lang="en-US" sz="1600" dirty="0" smtClean="0"/>
          </a:p>
          <a:p>
            <a:r>
              <a:rPr lang="ka-GE" sz="1600" dirty="0" smtClean="0"/>
              <a:t>თუმცა წითელი ნაწილაკის ტრაექტორია მოხვდა დედამიწაზე, მეორე ნაწილაკის(მწვანე) ტრაექტორია მიდის მაგნიტოსფეროს საზღვრისკენ. ნახაზებზე განხილულია ნაწილაკების მოძრაობის ტრაექტორიები სამი შემთხვევისთვის, როდესაც ენერგიას შეესაბამება შემდეგი მნიშვნელობები -12 (მევ); 9 (მევ); 2.6 </a:t>
            </a:r>
            <a:r>
              <a:rPr lang="ka-GE" sz="1800" dirty="0" smtClean="0"/>
              <a:t>(მევ). </a:t>
            </a:r>
            <a:endParaRPr lang="en-US" sz="1800" dirty="0" smtClean="0"/>
          </a:p>
          <a:p>
            <a:endParaRPr lang="en-US" sz="1800" dirty="0"/>
          </a:p>
        </p:txBody>
      </p:sp>
      <p:pic>
        <p:nvPicPr>
          <p:cNvPr id="4" name="Рисунок 8" descr="C:\Users\Nino\Desktop\kio.gif"/>
          <p:cNvPicPr/>
          <p:nvPr/>
        </p:nvPicPr>
        <p:blipFill>
          <a:blip r:embed="rId2"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15="http://schemas.microsoft.com/office/word/2012/wordml" xmlns:wpg="http://schemas.microsoft.com/office/word/2010/wordprocessingGroup" xmlns:wpi="http://schemas.microsoft.com/office/word/2010/wordprocessingInk"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0" y="3714752"/>
            <a:ext cx="3643306" cy="3143248"/>
          </a:xfrm>
          <a:prstGeom prst="rect">
            <a:avLst/>
          </a:prstGeom>
          <a:noFill/>
          <a:ln>
            <a:noFill/>
          </a:ln>
        </p:spPr>
      </p:pic>
      <p:pic>
        <p:nvPicPr>
          <p:cNvPr id="5" name="Рисунок 7" descr="C:\Users\Nino\Desktop\iuhbn.gif"/>
          <p:cNvPicPr/>
          <p:nvPr/>
        </p:nvPicPr>
        <p:blipFill>
          <a:blip r:embed="rId3"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15="http://schemas.microsoft.com/office/word/2012/wordml" xmlns:wpg="http://schemas.microsoft.com/office/word/2010/wordprocessingGroup" xmlns:wpi="http://schemas.microsoft.com/office/word/2010/wordprocessingInk"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3643306" y="3714752"/>
            <a:ext cx="5500694" cy="3143248"/>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solidFill>
                  <a:srgbClr val="0070C0"/>
                </a:solidFill>
              </a:rPr>
              <a:t>შტიორმერის თეორიის ძირითადი არსი</a:t>
            </a:r>
            <a:endParaRPr lang="en-US" dirty="0">
              <a:solidFill>
                <a:srgbClr val="0070C0"/>
              </a:solidFill>
            </a:endParaRPr>
          </a:p>
        </p:txBody>
      </p:sp>
      <p:sp>
        <p:nvSpPr>
          <p:cNvPr id="3" name="Content Placeholder 2"/>
          <p:cNvSpPr>
            <a:spLocks noGrp="1"/>
          </p:cNvSpPr>
          <p:nvPr>
            <p:ph sz="quarter" idx="1"/>
          </p:nvPr>
        </p:nvSpPr>
        <p:spPr>
          <a:xfrm>
            <a:off x="301752" y="1527048"/>
            <a:ext cx="8503920" cy="4402282"/>
          </a:xfrm>
        </p:spPr>
        <p:txBody>
          <a:bodyPr>
            <a:normAutofit/>
          </a:bodyPr>
          <a:lstStyle/>
          <a:p>
            <a:r>
              <a:rPr lang="en-US" sz="1800" dirty="0" smtClean="0"/>
              <a:t> </a:t>
            </a:r>
            <a:r>
              <a:rPr lang="ka-GE" sz="1800" dirty="0" smtClean="0"/>
              <a:t>განვიხილოთ m მასისა და e მუხტის მქონე ნაწილაკი, რომელიც v სიჩქარით მოძრაობს დიპოლურ მაგნიტურ ველში. დავწეროთ ამ შემთხვევისთვის მოძრაობის განტოლება.</a:t>
            </a:r>
          </a:p>
          <a:p>
            <a:endParaRPr lang="ka-GE" sz="1800" dirty="0" smtClean="0"/>
          </a:p>
          <a:p>
            <a:endParaRPr lang="ka-GE" sz="1800" dirty="0" smtClean="0"/>
          </a:p>
          <a:p>
            <a:endParaRPr lang="ka-GE" sz="1800" dirty="0" smtClean="0"/>
          </a:p>
          <a:p>
            <a:pPr>
              <a:buNone/>
            </a:pPr>
            <a:endParaRPr lang="ka-GE" sz="1800" dirty="0" smtClean="0"/>
          </a:p>
          <a:p>
            <a:pPr>
              <a:buNone/>
            </a:pPr>
            <a:r>
              <a:rPr lang="ka-GE" sz="1800" dirty="0" smtClean="0"/>
              <a:t>მაგნიტურ ველში მოძრაობისას ძალა(ლორენცის) რომელიც მუხტზე მოქმდებს არის მისი გადაადგილების მათობული. ამიტომ მისი </a:t>
            </a:r>
            <a:r>
              <a:rPr lang="en-US" sz="1800" i="1" dirty="0" smtClean="0"/>
              <a:t>E </a:t>
            </a:r>
            <a:r>
              <a:rPr lang="ka-GE" sz="1800" i="1" dirty="0" smtClean="0"/>
              <a:t>კ.=</a:t>
            </a:r>
            <a:r>
              <a:rPr lang="en-US" sz="1800" i="1" dirty="0" smtClean="0"/>
              <a:t>0 </a:t>
            </a:r>
            <a:r>
              <a:rPr lang="ka-GE" sz="1800" i="1" dirty="0" smtClean="0"/>
              <a:t>ს, შესაბამისად </a:t>
            </a:r>
            <a:r>
              <a:rPr lang="en-US" sz="1800" dirty="0" smtClean="0"/>
              <a:t>V=const</a:t>
            </a:r>
            <a:r>
              <a:rPr lang="ka-GE" sz="1800" dirty="0" smtClean="0"/>
              <a:t>,      ჩავთვალოთ რომ </a:t>
            </a:r>
            <a:endParaRPr lang="en-US" sz="1800" dirty="0"/>
          </a:p>
        </p:txBody>
      </p:sp>
      <p:sp>
        <p:nvSpPr>
          <p:cNvPr id="5131" name="Rectangle 1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132" name="Rectangle 12"/>
          <p:cNvSpPr>
            <a:spLocks noChangeArrowheads="1"/>
          </p:cNvSpPr>
          <p:nvPr/>
        </p:nvSpPr>
        <p:spPr bwMode="auto">
          <a:xfrm>
            <a:off x="0" y="1266825"/>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34" name="Rectangle 1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133" name="Picture 13"/>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714612" y="2786058"/>
            <a:ext cx="2838450" cy="876300"/>
          </a:xfrm>
          <a:prstGeom prst="rect">
            <a:avLst/>
          </a:prstGeom>
          <a:noFill/>
        </p:spPr>
      </p:pic>
      <p:sp>
        <p:nvSpPr>
          <p:cNvPr id="5135" name="Rectangle 15"/>
          <p:cNvSpPr>
            <a:spLocks noChangeArrowheads="1"/>
          </p:cNvSpPr>
          <p:nvPr/>
        </p:nvSpPr>
        <p:spPr bwMode="auto">
          <a:xfrm>
            <a:off x="0" y="13335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42" name="Rectangle 2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141" name="Picture 21"/>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42910" y="4714884"/>
            <a:ext cx="1162050" cy="314325"/>
          </a:xfrm>
          <a:prstGeom prst="rect">
            <a:avLst/>
          </a:prstGeom>
          <a:noFill/>
        </p:spPr>
      </p:pic>
      <p:sp>
        <p:nvSpPr>
          <p:cNvPr id="5144" name="Rectangle 2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143" name="Picture 23"/>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4000496" y="4500570"/>
            <a:ext cx="1438275" cy="876300"/>
          </a:xfrm>
          <a:prstGeom prst="rect">
            <a:avLst/>
          </a:prstGeom>
          <a:noFill/>
        </p:spPr>
      </p:pic>
      <p:sp>
        <p:nvSpPr>
          <p:cNvPr id="5145" name="Rectangle 25"/>
          <p:cNvSpPr>
            <a:spLocks noChangeArrowheads="1"/>
          </p:cNvSpPr>
          <p:nvPr/>
        </p:nvSpPr>
        <p:spPr bwMode="auto">
          <a:xfrm>
            <a:off x="0" y="13335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solidFill>
                  <a:srgbClr val="0070C0"/>
                </a:solidFill>
              </a:rPr>
              <a:t>ცილინდრულ კოორდინატებზე გადასვლა</a:t>
            </a:r>
            <a:endParaRPr lang="en-US" dirty="0">
              <a:solidFill>
                <a:srgbClr val="0070C0"/>
              </a:solidFill>
            </a:endParaRPr>
          </a:p>
        </p:txBody>
      </p:sp>
      <p:sp>
        <p:nvSpPr>
          <p:cNvPr id="3" name="Content Placeholder 2"/>
          <p:cNvSpPr>
            <a:spLocks noGrp="1"/>
          </p:cNvSpPr>
          <p:nvPr>
            <p:ph sz="quarter" idx="1"/>
          </p:nvPr>
        </p:nvSpPr>
        <p:spPr/>
        <p:txBody>
          <a:bodyPr>
            <a:normAutofit/>
          </a:bodyPr>
          <a:lstStyle/>
          <a:p>
            <a:pPr>
              <a:buNone/>
            </a:pPr>
            <a:r>
              <a:rPr lang="ka-GE" sz="2000" dirty="0" smtClean="0"/>
              <a:t> </a:t>
            </a:r>
          </a:p>
          <a:p>
            <a:pPr>
              <a:buNone/>
            </a:pPr>
            <a:r>
              <a:rPr lang="ka-GE" sz="2000" dirty="0" smtClean="0"/>
              <a:t>სიჩქარის მდგენელებია </a:t>
            </a:r>
          </a:p>
          <a:p>
            <a:pPr>
              <a:buNone/>
            </a:pPr>
            <a:endParaRPr lang="ka-GE" sz="2000" dirty="0" smtClean="0"/>
          </a:p>
          <a:p>
            <a:pPr>
              <a:buNone/>
            </a:pPr>
            <a:r>
              <a:rPr lang="ka-GE" sz="2000" dirty="0" smtClean="0"/>
              <a:t>თუ                      მაშინ სიჩქარის კვარდატისთვის გვექნება, ახალი                  ც                                                         ცვლადებით </a:t>
            </a:r>
          </a:p>
          <a:p>
            <a:pPr>
              <a:buNone/>
            </a:pPr>
            <a:r>
              <a:rPr lang="ka-GE" sz="2000" dirty="0" smtClean="0"/>
              <a:t>                                                                 </a:t>
            </a:r>
          </a:p>
          <a:p>
            <a:pPr>
              <a:buNone/>
            </a:pPr>
            <a:endParaRPr lang="ka-GE" sz="2000" dirty="0" smtClean="0"/>
          </a:p>
          <a:p>
            <a:pPr>
              <a:buNone/>
            </a:pPr>
            <a:endParaRPr lang="ka-GE" sz="2000" dirty="0" smtClean="0"/>
          </a:p>
          <a:p>
            <a:pPr>
              <a:buNone/>
            </a:pPr>
            <a:r>
              <a:rPr lang="ka-GE" sz="2000" dirty="0" smtClean="0"/>
              <a:t>                                                               </a:t>
            </a:r>
          </a:p>
          <a:p>
            <a:pPr>
              <a:buNone/>
            </a:pPr>
            <a:endParaRPr lang="ka-GE" sz="2000" dirty="0" smtClean="0"/>
          </a:p>
          <a:p>
            <a:pPr>
              <a:buNone/>
            </a:pPr>
            <a:r>
              <a:rPr lang="ka-GE" sz="2000" dirty="0" smtClean="0"/>
              <a:t>                                               </a:t>
            </a:r>
            <a:endParaRPr lang="en-US" sz="2000" dirty="0" smtClean="0"/>
          </a:p>
        </p:txBody>
      </p:sp>
      <p:sp>
        <p:nvSpPr>
          <p:cNvPr id="4098"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099" name="Rectangle 3"/>
          <p:cNvSpPr>
            <a:spLocks noChangeArrowheads="1"/>
          </p:cNvSpPr>
          <p:nvPr/>
        </p:nvSpPr>
        <p:spPr bwMode="auto">
          <a:xfrm>
            <a:off x="0" y="9429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04" name="Rectangle 8"/>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103" name="Picture 7"/>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3214678" y="1785926"/>
            <a:ext cx="1181100" cy="619125"/>
          </a:xfrm>
          <a:prstGeom prst="rect">
            <a:avLst/>
          </a:prstGeom>
          <a:noFill/>
        </p:spPr>
      </p:pic>
      <p:sp>
        <p:nvSpPr>
          <p:cNvPr id="4105" name="Rectangle 9"/>
          <p:cNvSpPr>
            <a:spLocks noChangeArrowheads="1"/>
          </p:cNvSpPr>
          <p:nvPr/>
        </p:nvSpPr>
        <p:spPr bwMode="auto">
          <a:xfrm>
            <a:off x="0" y="10763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07" name="Rectangle 1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539580" bIns="45720" numCol="1" anchor="ctr" anchorCtr="0" compatLnSpc="1">
            <a:prstTxWarp prst="textNoShape">
              <a:avLst/>
            </a:prstTxWarp>
            <a:spAutoFit/>
          </a:bodyPr>
          <a:lstStyle/>
          <a:p>
            <a:endParaRPr lang="en-US"/>
          </a:p>
        </p:txBody>
      </p:sp>
      <p:sp>
        <p:nvSpPr>
          <p:cNvPr id="4108" name="Rectangle 12"/>
          <p:cNvSpPr>
            <a:spLocks noChangeArrowheads="1"/>
          </p:cNvSpPr>
          <p:nvPr/>
        </p:nvSpPr>
        <p:spPr bwMode="auto">
          <a:xfrm>
            <a:off x="0" y="8096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pic>
        <p:nvPicPr>
          <p:cNvPr id="16" name="Picture 15"/>
          <p:cNvPicPr/>
          <p:nvPr/>
        </p:nvPicPr>
        <p:blipFill>
          <a:blip r:embed="rId3" cstate="print"/>
          <a:srcRect/>
          <a:stretch>
            <a:fillRect/>
          </a:stretch>
        </p:blipFill>
        <p:spPr bwMode="auto">
          <a:xfrm>
            <a:off x="0" y="3071810"/>
            <a:ext cx="3500430" cy="3786190"/>
          </a:xfrm>
          <a:prstGeom prst="rect">
            <a:avLst/>
          </a:prstGeom>
          <a:noFill/>
          <a:ln w="9525">
            <a:noFill/>
            <a:miter lim="800000"/>
            <a:headEnd/>
            <a:tailEnd/>
          </a:ln>
        </p:spPr>
      </p:pic>
      <p:sp>
        <p:nvSpPr>
          <p:cNvPr id="4110" name="Rectangle 1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109" name="Picture 13"/>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785786" y="2643182"/>
            <a:ext cx="1219200" cy="352425"/>
          </a:xfrm>
          <a:prstGeom prst="rect">
            <a:avLst/>
          </a:prstGeom>
          <a:noFill/>
        </p:spPr>
      </p:pic>
      <p:sp>
        <p:nvSpPr>
          <p:cNvPr id="4111" name="Rectangle 15"/>
          <p:cNvSpPr>
            <a:spLocks noChangeArrowheads="1"/>
          </p:cNvSpPr>
          <p:nvPr/>
        </p:nvSpPr>
        <p:spPr bwMode="auto">
          <a:xfrm>
            <a:off x="0" y="8096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13" name="Rectangle 17"/>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114" name="Rectangle 18"/>
          <p:cNvSpPr>
            <a:spLocks noChangeArrowheads="1"/>
          </p:cNvSpPr>
          <p:nvPr/>
        </p:nvSpPr>
        <p:spPr bwMode="auto">
          <a:xfrm>
            <a:off x="0" y="11525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16" name="Rectangle 2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115" name="Picture 19"/>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4143372" y="4143380"/>
            <a:ext cx="3800475" cy="695325"/>
          </a:xfrm>
          <a:prstGeom prst="rect">
            <a:avLst/>
          </a:prstGeom>
          <a:noFill/>
        </p:spPr>
      </p:pic>
      <p:sp>
        <p:nvSpPr>
          <p:cNvPr id="4118" name="Rectangle 2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117" name="Picture 21"/>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000760" y="3000372"/>
            <a:ext cx="142875" cy="342900"/>
          </a:xfrm>
          <a:prstGeom prst="rect">
            <a:avLst/>
          </a:prstGeom>
          <a:noFill/>
        </p:spPr>
      </p:pic>
      <p:sp>
        <p:nvSpPr>
          <p:cNvPr id="4120" name="Rectangle 2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119" name="Picture 23"/>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6429388" y="3000372"/>
            <a:ext cx="180975" cy="342900"/>
          </a:xfrm>
          <a:prstGeom prst="rect">
            <a:avLst/>
          </a:prstGeom>
          <a:noFill/>
        </p:spPr>
      </p:pic>
      <p:sp>
        <p:nvSpPr>
          <p:cNvPr id="4122" name="Rectangle 2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4121" name="Picture 25"/>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6929454" y="3000372"/>
            <a:ext cx="152400" cy="342900"/>
          </a:xfrm>
          <a:prstGeom prst="rect">
            <a:avLst/>
          </a:prstGeom>
          <a:noFill/>
        </p:spPr>
      </p:pic>
      <p:sp>
        <p:nvSpPr>
          <p:cNvPr id="4124" name="Rectangle 28"/>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539580" bIns="45720" numCol="1" anchor="ctr" anchorCtr="0" compatLnSpc="1">
            <a:prstTxWarp prst="textNoShape">
              <a:avLst/>
            </a:prstTxWarp>
            <a:spAutoFit/>
          </a:bodyPr>
          <a:lstStyle/>
          <a:p>
            <a:endParaRPr lang="en-US"/>
          </a:p>
        </p:txBody>
      </p:sp>
      <p:sp>
        <p:nvSpPr>
          <p:cNvPr id="4125" name="Rectangle 29"/>
          <p:cNvSpPr>
            <a:spLocks noChangeArrowheads="1"/>
          </p:cNvSpPr>
          <p:nvPr/>
        </p:nvSpPr>
        <p:spPr bwMode="auto">
          <a:xfrm>
            <a:off x="0" y="11430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819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8196"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8195" name="Picture 3"/>
          <p:cNvPicPr>
            <a:picLocks noChangeAspect="1" noChangeArrowheads="1"/>
          </p:cNvPicPr>
          <p:nvPr/>
        </p:nvPicPr>
        <p:blipFill>
          <a:blip r:embed="rId9">
            <a:clrChange>
              <a:clrFrom>
                <a:srgbClr val="FFFFFF"/>
              </a:clrFrom>
              <a:clrTo>
                <a:srgbClr val="FFFFFF">
                  <a:alpha val="0"/>
                </a:srgbClr>
              </a:clrTo>
            </a:clrChange>
          </a:blip>
          <a:srcRect/>
          <a:stretch>
            <a:fillRect/>
          </a:stretch>
        </p:blipFill>
        <p:spPr bwMode="auto">
          <a:xfrm>
            <a:off x="4071934" y="5143512"/>
            <a:ext cx="4314825" cy="676275"/>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solidFill>
                  <a:srgbClr val="0070C0"/>
                </a:solidFill>
              </a:rPr>
              <a:t>შტიორმერის რადიუსი</a:t>
            </a:r>
            <a:endParaRPr lang="en-US" dirty="0">
              <a:solidFill>
                <a:srgbClr val="0070C0"/>
              </a:solidFill>
            </a:endParaRPr>
          </a:p>
        </p:txBody>
      </p:sp>
      <p:sp>
        <p:nvSpPr>
          <p:cNvPr id="3" name="Content Placeholder 2"/>
          <p:cNvSpPr>
            <a:spLocks noGrp="1"/>
          </p:cNvSpPr>
          <p:nvPr>
            <p:ph sz="quarter" idx="1"/>
          </p:nvPr>
        </p:nvSpPr>
        <p:spPr/>
        <p:txBody>
          <a:bodyPr>
            <a:normAutofit/>
          </a:bodyPr>
          <a:lstStyle/>
          <a:p>
            <a:r>
              <a:rPr lang="ka-GE" sz="2000" dirty="0" smtClean="0"/>
              <a:t>ამ თეორიაში ყველაფერი მოცემულია სწორედ ამ რადიუსის ერთეულებში   </a:t>
            </a:r>
          </a:p>
          <a:p>
            <a:endParaRPr lang="ka-GE" sz="2000" dirty="0" smtClean="0"/>
          </a:p>
          <a:p>
            <a:endParaRPr lang="ka-GE" sz="2000" dirty="0" smtClean="0"/>
          </a:p>
          <a:p>
            <a:r>
              <a:rPr lang="ka-GE" sz="2000" dirty="0" smtClean="0"/>
              <a:t>შემოვიტანოთ აღნიშნვნა  (უგანზ. მანძ.)</a:t>
            </a:r>
          </a:p>
          <a:p>
            <a:endParaRPr lang="ka-GE" sz="2000" dirty="0" smtClean="0"/>
          </a:p>
          <a:p>
            <a:endParaRPr lang="ka-GE" sz="2000" dirty="0" smtClean="0"/>
          </a:p>
          <a:p>
            <a:endParaRPr lang="ka-GE" sz="2000" dirty="0" smtClean="0"/>
          </a:p>
          <a:p>
            <a:r>
              <a:rPr lang="ka-GE" sz="2000" dirty="0" smtClean="0"/>
              <a:t>გავყავით </a:t>
            </a:r>
            <a:r>
              <a:rPr lang="en-US" sz="2000" dirty="0" err="1" smtClean="0"/>
              <a:t>Cst</a:t>
            </a:r>
            <a:r>
              <a:rPr lang="en-US" sz="2000" dirty="0" smtClean="0"/>
              <a:t>-</a:t>
            </a:r>
            <a:r>
              <a:rPr lang="ka-GE" sz="2000" dirty="0" smtClean="0"/>
              <a:t>ზე, სადაც გამა რაღაც მუდმივი სიდიდეა. </a:t>
            </a:r>
            <a:endParaRPr lang="en-US" sz="2000" dirty="0"/>
          </a:p>
        </p:txBody>
      </p:sp>
      <p:sp>
        <p:nvSpPr>
          <p:cNvPr id="2867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8673"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3000364" y="1928802"/>
            <a:ext cx="1381125" cy="942975"/>
          </a:xfrm>
          <a:prstGeom prst="rect">
            <a:avLst/>
          </a:prstGeom>
          <a:noFill/>
        </p:spPr>
      </p:pic>
      <p:sp>
        <p:nvSpPr>
          <p:cNvPr id="28676"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8675" name="Picture 3"/>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5572132" y="2857496"/>
            <a:ext cx="885825" cy="619125"/>
          </a:xfrm>
          <a:prstGeom prst="rect">
            <a:avLst/>
          </a:prstGeom>
          <a:noFill/>
        </p:spPr>
      </p:pic>
      <p:sp>
        <p:nvSpPr>
          <p:cNvPr id="28678" name="Rectangle 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8677" name="Picture 5"/>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2928926" y="3571876"/>
            <a:ext cx="2809875" cy="704850"/>
          </a:xfrm>
          <a:prstGeom prst="rect">
            <a:avLst/>
          </a:prstGeom>
          <a:noFill/>
        </p:spPr>
      </p:pic>
      <p:sp>
        <p:nvSpPr>
          <p:cNvPr id="28680" name="Rectangle 8"/>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8679" name="Picture 7"/>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3071802" y="4857760"/>
            <a:ext cx="1809750" cy="666750"/>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solidFill>
                  <a:srgbClr val="0070C0"/>
                </a:solidFill>
              </a:rPr>
              <a:t>უგანზომილებო ცვლადებზე გადასვლა</a:t>
            </a:r>
            <a:endParaRPr lang="en-US" dirty="0">
              <a:solidFill>
                <a:srgbClr val="0070C0"/>
              </a:solidFill>
            </a:endParaRPr>
          </a:p>
        </p:txBody>
      </p:sp>
      <p:sp>
        <p:nvSpPr>
          <p:cNvPr id="3" name="Content Placeholder 2"/>
          <p:cNvSpPr>
            <a:spLocks noGrp="1"/>
          </p:cNvSpPr>
          <p:nvPr>
            <p:ph sz="quarter" idx="1"/>
          </p:nvPr>
        </p:nvSpPr>
        <p:spPr/>
        <p:txBody>
          <a:bodyPr>
            <a:normAutofit/>
          </a:bodyPr>
          <a:lstStyle/>
          <a:p>
            <a:r>
              <a:rPr lang="ka-GE" sz="2000" dirty="0" smtClean="0"/>
              <a:t>შტიორმერმა შემოიტანა ახალი ცვლადი - </a:t>
            </a:r>
          </a:p>
          <a:p>
            <a:endParaRPr lang="ka-GE" sz="2000" dirty="0" smtClean="0"/>
          </a:p>
          <a:p>
            <a:endParaRPr lang="ka-GE" sz="2000" dirty="0" smtClean="0"/>
          </a:p>
          <a:p>
            <a:r>
              <a:rPr lang="ka-GE" sz="2000" dirty="0" smtClean="0"/>
              <a:t>(*) - გამოსახულებაში გადავიდეთ უგანზომილებო ცვლადებზე გავყოთ </a:t>
            </a:r>
            <a:r>
              <a:rPr lang="en-US" sz="2000" dirty="0" smtClean="0"/>
              <a:t>m-</a:t>
            </a:r>
            <a:r>
              <a:rPr lang="ka-GE" sz="2000" dirty="0" smtClean="0"/>
              <a:t>ზე და</a:t>
            </a:r>
            <a:r>
              <a:rPr lang="en-US" sz="2000" dirty="0" smtClean="0"/>
              <a:t> v </a:t>
            </a:r>
            <a:r>
              <a:rPr lang="ka-GE" sz="2000" dirty="0" smtClean="0"/>
              <a:t>-ზე. მივიღებთ </a:t>
            </a:r>
          </a:p>
          <a:p>
            <a:endParaRPr lang="ka-GE" sz="2000" dirty="0" smtClean="0"/>
          </a:p>
          <a:p>
            <a:endParaRPr lang="ka-GE" sz="2000" dirty="0" smtClean="0"/>
          </a:p>
          <a:p>
            <a:endParaRPr lang="ka-GE" sz="2000" dirty="0" smtClean="0"/>
          </a:p>
          <a:p>
            <a:r>
              <a:rPr lang="ka-GE" sz="2000" dirty="0" smtClean="0"/>
              <a:t>იმიტომ გავდივართ უგანზომილებო ცვლადებზე, რომ მივიღოთ ის გამოსახულება რომლის მოდელირებაც გვინდა.</a:t>
            </a:r>
            <a:r>
              <a:rPr lang="en-US" sz="2000" dirty="0" smtClean="0"/>
              <a:t> </a:t>
            </a:r>
          </a:p>
          <a:p>
            <a:pPr>
              <a:buNone/>
            </a:pPr>
            <a:endParaRPr lang="ka-GE" sz="2000" dirty="0" smtClean="0"/>
          </a:p>
          <a:p>
            <a:endParaRPr lang="ka-GE" sz="2000" dirty="0" smtClean="0"/>
          </a:p>
        </p:txBody>
      </p:sp>
      <p:sp>
        <p:nvSpPr>
          <p:cNvPr id="1026" name="Rectangle 2"/>
          <p:cNvSpPr>
            <a:spLocks noChangeArrowheads="1"/>
          </p:cNvSpPr>
          <p:nvPr/>
        </p:nvSpPr>
        <p:spPr bwMode="auto">
          <a:xfrm flipV="1">
            <a:off x="0" y="369332"/>
            <a:ext cx="914400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pic>
        <p:nvPicPr>
          <p:cNvPr id="1025"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5500694" y="1571612"/>
            <a:ext cx="990600" cy="342900"/>
          </a:xfrm>
          <a:prstGeom prst="rect">
            <a:avLst/>
          </a:prstGeom>
          <a:noFill/>
        </p:spPr>
      </p:pic>
      <p:pic>
        <p:nvPicPr>
          <p:cNvPr id="6" name="Picture 27"/>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571736" y="2000240"/>
            <a:ext cx="3267075" cy="685800"/>
          </a:xfrm>
          <a:prstGeom prst="rect">
            <a:avLst/>
          </a:prstGeom>
          <a:noFill/>
        </p:spPr>
      </p:pic>
      <p:sp>
        <p:nvSpPr>
          <p:cNvPr id="1028"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027" name="Picture 3"/>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2643174" y="3571876"/>
            <a:ext cx="2676525" cy="666750"/>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ka-GE" dirty="0" smtClean="0">
                <a:solidFill>
                  <a:srgbClr val="0070C0"/>
                </a:solidFill>
              </a:rPr>
              <a:t>ენერგიის ფორმულა</a:t>
            </a:r>
            <a:endParaRPr lang="en-US" dirty="0">
              <a:solidFill>
                <a:srgbClr val="0070C0"/>
              </a:solidFill>
            </a:endParaRPr>
          </a:p>
        </p:txBody>
      </p:sp>
      <p:sp>
        <p:nvSpPr>
          <p:cNvPr id="3" name="Content Placeholder 2"/>
          <p:cNvSpPr>
            <a:spLocks noGrp="1"/>
          </p:cNvSpPr>
          <p:nvPr>
            <p:ph sz="quarter" idx="1"/>
          </p:nvPr>
        </p:nvSpPr>
        <p:spPr/>
        <p:txBody>
          <a:bodyPr>
            <a:normAutofit/>
          </a:bodyPr>
          <a:lstStyle/>
          <a:p>
            <a:r>
              <a:rPr lang="ka-GE" sz="2000" dirty="0" smtClean="0"/>
              <a:t>შემოვიტანოთ აღნიშვნა : </a:t>
            </a:r>
          </a:p>
          <a:p>
            <a:endParaRPr lang="ka-GE" sz="2000" dirty="0" smtClean="0"/>
          </a:p>
          <a:p>
            <a:r>
              <a:rPr lang="ka-GE" sz="2000" dirty="0" smtClean="0"/>
              <a:t>(1) -დან გამომდინარე ამ აღნიშვნის გათვალისწინებით შეგვიძლია დავწეროთ</a:t>
            </a:r>
            <a:endParaRPr lang="en-US" sz="2000" dirty="0" smtClean="0"/>
          </a:p>
          <a:p>
            <a:endParaRPr lang="ka-GE" sz="2000" dirty="0" smtClean="0"/>
          </a:p>
          <a:p>
            <a:r>
              <a:rPr lang="ka-GE" sz="2000" dirty="0" smtClean="0"/>
              <a:t> ეს ყველაფერი </a:t>
            </a:r>
          </a:p>
          <a:p>
            <a:pPr>
              <a:buNone/>
            </a:pPr>
            <a:r>
              <a:rPr lang="ka-GE" sz="2000" dirty="0" smtClean="0"/>
              <a:t>ავღნიშნოთ </a:t>
            </a:r>
            <a:r>
              <a:rPr lang="en-US" sz="2000" dirty="0" smtClean="0"/>
              <a:t>Q-</a:t>
            </a:r>
            <a:r>
              <a:rPr lang="ka-GE" sz="2000" dirty="0" smtClean="0"/>
              <a:t>თი. რომელიც არის </a:t>
            </a:r>
            <a:r>
              <a:rPr lang="en-US" sz="2000" dirty="0" smtClean="0"/>
              <a:t>E</a:t>
            </a:r>
            <a:r>
              <a:rPr lang="ka-GE" sz="2000" dirty="0" smtClean="0"/>
              <a:t>კ.-ენერგია.  (....) სისტემის ამოხსნის შემდეგ მივიღებთ საბოლო ფორმულას ენერგიისათვის. </a:t>
            </a:r>
            <a:r>
              <a:rPr lang="en-US" sz="2000" dirty="0" smtClean="0"/>
              <a:t> </a:t>
            </a:r>
            <a:r>
              <a:rPr lang="ka-GE" sz="2000" dirty="0" smtClean="0"/>
              <a:t>ამ განტოლებას ვხსნით ანალიზურად მათლაბში.    </a:t>
            </a:r>
            <a:r>
              <a:rPr lang="en-US" sz="2000" dirty="0" smtClean="0"/>
              <a:t>-</a:t>
            </a:r>
            <a:r>
              <a:rPr lang="ka-GE" sz="2000" dirty="0" smtClean="0"/>
              <a:t>ს შეცვლით იცვლება</a:t>
            </a:r>
            <a:r>
              <a:rPr lang="en-US" sz="2000" dirty="0" smtClean="0"/>
              <a:t> Q</a:t>
            </a:r>
            <a:r>
              <a:rPr lang="ka-GE" sz="2000" dirty="0" smtClean="0"/>
              <a:t>კ. ენერგიაც </a:t>
            </a:r>
          </a:p>
          <a:p>
            <a:pPr>
              <a:buNone/>
            </a:pPr>
            <a:r>
              <a:rPr lang="ka-GE" sz="2000" dirty="0" smtClean="0"/>
              <a:t> </a:t>
            </a:r>
          </a:p>
          <a:p>
            <a:pPr>
              <a:buNone/>
            </a:pPr>
            <a:endParaRPr lang="ka-GE" sz="2000" dirty="0" smtClean="0"/>
          </a:p>
          <a:p>
            <a:pPr>
              <a:buNone/>
            </a:pPr>
            <a:endParaRPr lang="ka-GE" sz="2000" dirty="0" smtClean="0"/>
          </a:p>
          <a:p>
            <a:pPr>
              <a:buNone/>
            </a:pPr>
            <a:endParaRPr lang="ka-GE" sz="2000" dirty="0" smtClean="0"/>
          </a:p>
          <a:p>
            <a:pPr>
              <a:buNone/>
            </a:pPr>
            <a:endParaRPr lang="ka-GE" sz="2000" dirty="0" smtClean="0"/>
          </a:p>
          <a:p>
            <a:pPr>
              <a:buNone/>
            </a:pPr>
            <a:endParaRPr lang="en-US" sz="2000" dirty="0" smtClean="0"/>
          </a:p>
          <a:p>
            <a:pPr>
              <a:buNone/>
            </a:pPr>
            <a:endParaRPr lang="en-US" sz="2000" dirty="0" smtClean="0"/>
          </a:p>
        </p:txBody>
      </p:sp>
      <p:sp>
        <p:nvSpPr>
          <p:cNvPr id="29698"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9697"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3857620" y="1571612"/>
            <a:ext cx="1352550" cy="657225"/>
          </a:xfrm>
          <a:prstGeom prst="rect">
            <a:avLst/>
          </a:prstGeom>
          <a:noFill/>
        </p:spPr>
      </p:pic>
      <p:sp>
        <p:nvSpPr>
          <p:cNvPr id="29700"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9699" name="Picture 3"/>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928926" y="2714620"/>
            <a:ext cx="2524125" cy="685800"/>
          </a:xfrm>
          <a:prstGeom prst="rect">
            <a:avLst/>
          </a:prstGeom>
          <a:noFill/>
        </p:spPr>
      </p:pic>
      <p:pic>
        <p:nvPicPr>
          <p:cNvPr id="8" name="Picture 1"/>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3071802" y="5000636"/>
            <a:ext cx="2181225" cy="723900"/>
          </a:xfrm>
          <a:prstGeom prst="rect">
            <a:avLst/>
          </a:prstGeom>
          <a:noFill/>
        </p:spPr>
      </p:pic>
      <p:sp>
        <p:nvSpPr>
          <p:cNvPr id="2970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1" name="Picture 5"/>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6143636" y="4357694"/>
            <a:ext cx="142875" cy="342900"/>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3"/>
          <p:cNvPicPr>
            <a:picLocks noGrp="1"/>
          </p:cNvPicPr>
          <p:nvPr>
            <p:ph sz="quarter" idx="1"/>
          </p:nvPr>
        </p:nvPicPr>
        <p:blipFill>
          <a:blip r:embed="rId2" cstate="print"/>
          <a:srcRect/>
          <a:stretch>
            <a:fillRect/>
          </a:stretch>
        </p:blipFill>
        <p:spPr bwMode="auto">
          <a:xfrm>
            <a:off x="0" y="0"/>
            <a:ext cx="5286380" cy="6858000"/>
          </a:xfrm>
          <a:prstGeom prst="rect">
            <a:avLst/>
          </a:prstGeom>
          <a:noFill/>
          <a:ln w="9525">
            <a:noFill/>
            <a:miter lim="800000"/>
            <a:headEnd/>
            <a:tailEnd/>
          </a:ln>
        </p:spPr>
      </p:pic>
      <p:sp>
        <p:nvSpPr>
          <p:cNvPr id="6" name="Content Placeholder 5"/>
          <p:cNvSpPr>
            <a:spLocks noGrp="1"/>
          </p:cNvSpPr>
          <p:nvPr>
            <p:ph sz="quarter" idx="1"/>
          </p:nvPr>
        </p:nvSpPr>
        <p:spPr>
          <a:xfrm>
            <a:off x="5072066" y="857232"/>
            <a:ext cx="3733606" cy="5500726"/>
          </a:xfrm>
        </p:spPr>
        <p:txBody>
          <a:bodyPr>
            <a:normAutofit/>
          </a:bodyPr>
          <a:lstStyle/>
          <a:p>
            <a:pPr>
              <a:buNone/>
            </a:pPr>
            <a:endParaRPr lang="ka-GE" sz="2000" dirty="0" smtClean="0"/>
          </a:p>
          <a:p>
            <a:endParaRPr lang="ka-GE" sz="2000" dirty="0" smtClean="0"/>
          </a:p>
          <a:p>
            <a:r>
              <a:rPr lang="ka-GE" sz="2000" dirty="0" smtClean="0"/>
              <a:t>ნახაზზე ნაჩვენებია შტიორმერის აკრძალული და ნებადართული ზონები დამუხტული ნაწილაკებისათვის, რომლებიც დიპოლურ მაგნიტურ ველში </a:t>
            </a:r>
            <a:r>
              <a:rPr lang="en-US" sz="2000" dirty="0" smtClean="0"/>
              <a:t> </a:t>
            </a:r>
            <a:r>
              <a:rPr lang="ka-GE" sz="2000" dirty="0" smtClean="0"/>
              <a:t>მოძრაობენ სხვადასხვა      -სთვის.</a:t>
            </a:r>
            <a:endParaRPr lang="en-US" sz="2000" dirty="0"/>
          </a:p>
        </p:txBody>
      </p:sp>
      <p:pic>
        <p:nvPicPr>
          <p:cNvPr id="4" name="Picture 5"/>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8215338" y="3786190"/>
            <a:ext cx="142875" cy="342900"/>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1414450"/>
          </a:xfrm>
        </p:spPr>
        <p:txBody>
          <a:bodyPr>
            <a:normAutofit/>
          </a:bodyPr>
          <a:lstStyle/>
          <a:p>
            <a:r>
              <a:rPr lang="ka-GE" sz="4000" dirty="0" smtClean="0"/>
              <a:t> </a:t>
            </a:r>
            <a:r>
              <a:rPr lang="ka-GE" sz="3600" dirty="0" smtClean="0">
                <a:solidFill>
                  <a:srgbClr val="0070C0"/>
                </a:solidFill>
              </a:rPr>
              <a:t>გმადლობთ</a:t>
            </a:r>
            <a:r>
              <a:rPr lang="ka-GE" sz="3600" dirty="0" smtClean="0">
                <a:solidFill>
                  <a:srgbClr val="00B0F0"/>
                </a:solidFill>
              </a:rPr>
              <a:t> </a:t>
            </a:r>
            <a:r>
              <a:rPr lang="ka-GE" sz="3600" dirty="0" smtClean="0">
                <a:solidFill>
                  <a:srgbClr val="0070C0"/>
                </a:solidFill>
              </a:rPr>
              <a:t>ყურადღებისთვის!</a:t>
            </a:r>
            <a:r>
              <a:rPr lang="en-US" sz="3600" dirty="0" smtClean="0">
                <a:solidFill>
                  <a:srgbClr val="0070C0"/>
                </a:solidFill>
              </a:rPr>
              <a:t/>
            </a:r>
            <a:br>
              <a:rPr lang="en-US" sz="3600" dirty="0" smtClean="0">
                <a:solidFill>
                  <a:srgbClr val="0070C0"/>
                </a:solidFill>
              </a:rPr>
            </a:br>
            <a:endParaRPr lang="en-US" dirty="0"/>
          </a:p>
        </p:txBody>
      </p:sp>
      <p:pic>
        <p:nvPicPr>
          <p:cNvPr id="4098" name="Picture 2" descr="C:\Users\MAGDA\Desktop\c23f20e4c4ea42e83fcb3780b1f43232.jpg"/>
          <p:cNvPicPr>
            <a:picLocks noGrp="1" noChangeAspect="1" noChangeArrowheads="1"/>
          </p:cNvPicPr>
          <p:nvPr>
            <p:ph sz="quarter" idx="1"/>
          </p:nvPr>
        </p:nvPicPr>
        <p:blipFill>
          <a:blip r:embed="rId2"/>
          <a:srcRect/>
          <a:stretch>
            <a:fillRect/>
          </a:stretch>
        </p:blipFill>
        <p:spPr bwMode="auto">
          <a:xfrm>
            <a:off x="2500298" y="1571612"/>
            <a:ext cx="4143404" cy="4786346"/>
          </a:xfrm>
          <a:prstGeom prst="rect">
            <a:avLst/>
          </a:prstGeom>
          <a:noFill/>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372</TotalTime>
  <Words>533</Words>
  <Application>Microsoft Office PowerPoint</Application>
  <PresentationFormat>On-screen Show (4:3)</PresentationFormat>
  <Paragraphs>71</Paragraphs>
  <Slides>17</Slides>
  <Notes>0</Notes>
  <HiddenSlides>0</HiddenSlides>
  <MMClips>1</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Civic</vt:lpstr>
      <vt:lpstr>ივ. ჯავახიშვილის სახელობის თბილისის სახელმწიფო უნივერსიტეტი  ზუსტ და საბუნებისმეტყველო მეცნიერებათა ფაკულტეტი თემის დასახელება : “პოლარული ნათება”    მომხსენებელი: მაგდა სვანიძე  პროფესორი: მერაბ გოგბერაშვილი თბილისი 2016 წ.   2016 წელი</vt:lpstr>
      <vt:lpstr>თემის მიზანი:</vt:lpstr>
      <vt:lpstr>პოლარული ნათება</vt:lpstr>
      <vt:lpstr>დედამიწის მაგნიტოსფერო</vt:lpstr>
      <vt:lpstr>Slide 5</vt:lpstr>
      <vt:lpstr>პოლარული ციალი-ვიდეო</vt:lpstr>
      <vt:lpstr>Slide 7</vt:lpstr>
      <vt:lpstr>რა იწვევს ნათებას?</vt:lpstr>
      <vt:lpstr>პოლარულ ნათებათა სპექტრები</vt:lpstr>
      <vt:lpstr>ნაწილაკის მოძრაობა გემოაგნიტურ ვერლში</vt:lpstr>
      <vt:lpstr>შტიორმერის თეორიის ძირითადი არსი</vt:lpstr>
      <vt:lpstr>ცილინდრულ კოორდინატებზე გადასვლა</vt:lpstr>
      <vt:lpstr>შტიორმერის რადიუსი</vt:lpstr>
      <vt:lpstr>უგანზომილებო ცვლადებზე გადასვლა</vt:lpstr>
      <vt:lpstr>ენერგიის ფორმულა</vt:lpstr>
      <vt:lpstr>Slide 16</vt:lpstr>
      <vt:lpstr> გმადლობთ ყურადღებისთვის!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ივ. ჯავახიშვილის სახელობის თბილისის სახელმწიფო უნივერსიტეტი   ზუსტ და საბუნებისმეტყველო მეცნიერებათა ფაკულტეტი   თემა: “მუხტის მოძრაობის მოდელირება გეომაგნიტურ ველში”    მომხსენებელი: მაგდა სვანიძე   ხელმძღვანელი: ოლეგ ხარშილაძე   2016 წელი</dc:title>
  <dc:creator>MAGDA</dc:creator>
  <cp:lastModifiedBy>MAGDA</cp:lastModifiedBy>
  <cp:revision>58</cp:revision>
  <dcterms:created xsi:type="dcterms:W3CDTF">2016-05-31T20:09:32Z</dcterms:created>
  <dcterms:modified xsi:type="dcterms:W3CDTF">2016-06-03T07:08:31Z</dcterms:modified>
</cp:coreProperties>
</file>