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5"/>
  </p:notesMasterIdLst>
  <p:sldIdLst>
    <p:sldId id="256" r:id="rId2"/>
    <p:sldId id="257" r:id="rId3"/>
    <p:sldId id="258" r:id="rId4"/>
    <p:sldId id="259" r:id="rId5"/>
    <p:sldId id="260" r:id="rId6"/>
    <p:sldId id="263" r:id="rId7"/>
    <p:sldId id="261" r:id="rId8"/>
    <p:sldId id="262" r:id="rId9"/>
    <p:sldId id="270" r:id="rId10"/>
    <p:sldId id="265" r:id="rId11"/>
    <p:sldId id="269" r:id="rId12"/>
    <p:sldId id="264" r:id="rId13"/>
    <p:sldId id="268" r:id="rId14"/>
    <p:sldId id="266" r:id="rId15"/>
    <p:sldId id="267" r:id="rId16"/>
    <p:sldId id="294" r:id="rId17"/>
    <p:sldId id="296" r:id="rId18"/>
    <p:sldId id="297" r:id="rId19"/>
    <p:sldId id="292" r:id="rId20"/>
    <p:sldId id="288" r:id="rId21"/>
    <p:sldId id="289" r:id="rId22"/>
    <p:sldId id="295" r:id="rId23"/>
    <p:sldId id="293"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247A"/>
    <a:srgbClr val="4B7BCA"/>
    <a:srgbClr val="426FBD"/>
    <a:srgbClr val="5883D4"/>
    <a:srgbClr val="CCE1FD"/>
    <a:srgbClr val="4CE937"/>
    <a:srgbClr val="AD20B0"/>
    <a:srgbClr val="DE0000"/>
    <a:srgbClr val="7726C8"/>
    <a:srgbClr val="059A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60"/>
  </p:normalViewPr>
  <p:slideViewPr>
    <p:cSldViewPr snapToGrid="0">
      <p:cViewPr varScale="1">
        <p:scale>
          <a:sx n="81" d="100"/>
          <a:sy n="81" d="100"/>
        </p:scale>
        <p:origin x="72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6-02T08:47:43.529"/>
    </inkml:context>
    <inkml:brush xml:id="br0">
      <inkml:brushProperty name="width" value="0.035" units="cm"/>
      <inkml:brushProperty name="height" value="0.03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6-02T08:48:07.983"/>
    </inkml:context>
    <inkml:brush xml:id="br0">
      <inkml:brushProperty name="width" value="0.035" units="cm"/>
      <inkml:brushProperty name="height" value="0.035" units="cm"/>
      <inkml:brushProperty name="ignorePressure" value="1"/>
    </inkml:brush>
  </inkml:definitions>
  <inkml:trace contextRef="#ctx0" brushRef="#br0">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001"/>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C6665C-4665-40F9-9AFB-8900B58FE452}" type="datetimeFigureOut">
              <a:rPr lang="en-001" smtClean="0"/>
              <a:t>02/06/2024</a:t>
            </a:fld>
            <a:endParaRPr lang="en-001"/>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001"/>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001"/>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001"/>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581788-9650-46A2-A9ED-D8070754B70C}" type="slidenum">
              <a:rPr lang="en-001" smtClean="0"/>
              <a:t>‹#›</a:t>
            </a:fld>
            <a:endParaRPr lang="en-001"/>
          </a:p>
        </p:txBody>
      </p:sp>
    </p:spTree>
    <p:extLst>
      <p:ext uri="{BB962C8B-B14F-4D97-AF65-F5344CB8AC3E}">
        <p14:creationId xmlns:p14="http://schemas.microsoft.com/office/powerpoint/2010/main" val="378636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001" dirty="0"/>
          </a:p>
        </p:txBody>
      </p:sp>
      <p:sp>
        <p:nvSpPr>
          <p:cNvPr id="4" name="Slide Number Placeholder 3"/>
          <p:cNvSpPr>
            <a:spLocks noGrp="1"/>
          </p:cNvSpPr>
          <p:nvPr>
            <p:ph type="sldNum" sz="quarter" idx="5"/>
          </p:nvPr>
        </p:nvSpPr>
        <p:spPr/>
        <p:txBody>
          <a:bodyPr/>
          <a:lstStyle/>
          <a:p>
            <a:fld id="{4C581788-9650-46A2-A9ED-D8070754B70C}" type="slidenum">
              <a:rPr lang="en-001" smtClean="0"/>
              <a:t>1</a:t>
            </a:fld>
            <a:endParaRPr lang="en-001"/>
          </a:p>
        </p:txBody>
      </p:sp>
    </p:spTree>
    <p:extLst>
      <p:ext uri="{BB962C8B-B14F-4D97-AF65-F5344CB8AC3E}">
        <p14:creationId xmlns:p14="http://schemas.microsoft.com/office/powerpoint/2010/main" val="32348397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ka-GE" noProof="1"/>
              <a:t>ცდის ჩატარების იდეა 1916 წელს მოუვიდათ, როცა ნახეს 1915ში გამოცემული აინშტაინის ნაშრომი. დასაკვირვებლად, მათ აირჩიეს 1919 წლის მზის დაბნელება ბრაზილიაში, რადგან ამ დროს მზე ჩაუვლიდა შედარებით კაშკაშა ვარსკვლავთა ჯგუფს და ისინი ადვილი დასანახი იქნებოდნენ მზის კორონის მიღმა.</a:t>
            </a:r>
          </a:p>
        </p:txBody>
      </p:sp>
      <p:sp>
        <p:nvSpPr>
          <p:cNvPr id="4" name="Slide Number Placeholder 3"/>
          <p:cNvSpPr>
            <a:spLocks noGrp="1"/>
          </p:cNvSpPr>
          <p:nvPr>
            <p:ph type="sldNum" sz="quarter" idx="5"/>
          </p:nvPr>
        </p:nvSpPr>
        <p:spPr/>
        <p:txBody>
          <a:bodyPr/>
          <a:lstStyle/>
          <a:p>
            <a:fld id="{4C581788-9650-46A2-A9ED-D8070754B70C}" type="slidenum">
              <a:rPr lang="en-001" smtClean="0"/>
              <a:t>5</a:t>
            </a:fld>
            <a:endParaRPr lang="en-001"/>
          </a:p>
        </p:txBody>
      </p:sp>
    </p:spTree>
    <p:extLst>
      <p:ext uri="{BB962C8B-B14F-4D97-AF65-F5344CB8AC3E}">
        <p14:creationId xmlns:p14="http://schemas.microsoft.com/office/powerpoint/2010/main" val="1602637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ka-GE" dirty="0"/>
              <a:t>ჩვენსა და მას შორის მყოფი გალაქტის გამო, მოხდა სუპერნოვის გამოსახულების „აინშტაინის ჯვარად“ ქცევა. აფეთქებიდან 1 წლის თავზე მისი მე5 გამოსახულება გამოჩნდა.</a:t>
            </a:r>
          </a:p>
        </p:txBody>
      </p:sp>
      <p:sp>
        <p:nvSpPr>
          <p:cNvPr id="4" name="Slide Number Placeholder 3"/>
          <p:cNvSpPr>
            <a:spLocks noGrp="1"/>
          </p:cNvSpPr>
          <p:nvPr>
            <p:ph type="sldNum" sz="quarter" idx="5"/>
          </p:nvPr>
        </p:nvSpPr>
        <p:spPr/>
        <p:txBody>
          <a:bodyPr/>
          <a:lstStyle/>
          <a:p>
            <a:fld id="{4C581788-9650-46A2-A9ED-D8070754B70C}" type="slidenum">
              <a:rPr lang="en-001" smtClean="0"/>
              <a:t>12</a:t>
            </a:fld>
            <a:endParaRPr lang="en-001"/>
          </a:p>
        </p:txBody>
      </p:sp>
    </p:spTree>
    <p:extLst>
      <p:ext uri="{BB962C8B-B14F-4D97-AF65-F5344CB8AC3E}">
        <p14:creationId xmlns:p14="http://schemas.microsoft.com/office/powerpoint/2010/main" val="16571765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6/2/2024</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6/2/2024</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1.png"/><Relationship Id="rId5" Type="http://schemas.microsoft.com/office/2007/relationships/hdphoto" Target="../media/hdphoto2.wdp"/><Relationship Id="rId4" Type="http://schemas.openxmlformats.org/officeDocument/2006/relationships/image" Target="../media/image10.png"/><Relationship Id="rId9" Type="http://schemas.microsoft.com/office/2007/relationships/hdphoto" Target="../media/hdphoto4.wdp"/></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2.mp4"/><Relationship Id="rId1" Type="http://schemas.openxmlformats.org/officeDocument/2006/relationships/video" Target="NULL" TargetMode="Externa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22.jpeg"/><Relationship Id="rId7" Type="http://schemas.openxmlformats.org/officeDocument/2006/relationships/image" Target="../media/image23.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customXml" Target="../ink/ink2.xml"/><Relationship Id="rId5" Type="http://schemas.openxmlformats.org/officeDocument/2006/relationships/image" Target="../media/image23.png"/><Relationship Id="rId4" Type="http://schemas.openxmlformats.org/officeDocument/2006/relationships/customXml" Target="../ink/ink1.xml"/></Relationships>
</file>

<file path=ppt/slides/_rels/slide13.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A5529316-696D-EB11-32FC-7E15AF7BB2C7}"/>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857622" y="-2"/>
            <a:ext cx="8334377" cy="6858000"/>
          </a:xfrm>
          <a:prstGeom prst="rect">
            <a:avLst/>
          </a:prstGeom>
        </p:spPr>
      </p:pic>
      <p:pic>
        <p:nvPicPr>
          <p:cNvPr id="5" name="A black hole bends light behind it. This is called Gravitational Lensing. space (online-video-cutter.com) (1)">
            <a:hlinkClick r:id="" action="ppaction://media"/>
            <a:extLst>
              <a:ext uri="{FF2B5EF4-FFF2-40B4-BE49-F238E27FC236}">
                <a16:creationId xmlns:a16="http://schemas.microsoft.com/office/drawing/2014/main" id="{FB0B5DCA-4077-D564-D055-C6DB51F848C9}"/>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6"/>
          <a:srcRect l="5055" t="4481"/>
          <a:stretch/>
        </p:blipFill>
        <p:spPr>
          <a:xfrm rot="5400000">
            <a:off x="-1500190" y="1500187"/>
            <a:ext cx="6858000" cy="3857623"/>
          </a:xfrm>
          <a:prstGeom prst="rect">
            <a:avLst/>
          </a:prstGeom>
        </p:spPr>
      </p:pic>
      <p:sp>
        <p:nvSpPr>
          <p:cNvPr id="3" name="Subtitle 2">
            <a:extLst>
              <a:ext uri="{FF2B5EF4-FFF2-40B4-BE49-F238E27FC236}">
                <a16:creationId xmlns:a16="http://schemas.microsoft.com/office/drawing/2014/main" id="{8DDCEAAF-A682-0B66-3AAD-162A8F8CF79A}"/>
              </a:ext>
            </a:extLst>
          </p:cNvPr>
          <p:cNvSpPr>
            <a:spLocks noGrp="1"/>
          </p:cNvSpPr>
          <p:nvPr>
            <p:ph type="subTitle" idx="1"/>
          </p:nvPr>
        </p:nvSpPr>
        <p:spPr>
          <a:xfrm>
            <a:off x="8334373" y="6322142"/>
            <a:ext cx="3857626" cy="535858"/>
          </a:xfrm>
        </p:spPr>
        <p:txBody>
          <a:bodyPr>
            <a:normAutofit lnSpcReduction="10000"/>
          </a:bodyPr>
          <a:lstStyle/>
          <a:p>
            <a:r>
              <a:rPr lang="ka-GE" sz="3200" dirty="0"/>
              <a:t>ზაქრო ხერკელაძე</a:t>
            </a:r>
            <a:endParaRPr lang="en-001" sz="3200" dirty="0"/>
          </a:p>
        </p:txBody>
      </p:sp>
      <p:sp>
        <p:nvSpPr>
          <p:cNvPr id="2" name="Title 1">
            <a:extLst>
              <a:ext uri="{FF2B5EF4-FFF2-40B4-BE49-F238E27FC236}">
                <a16:creationId xmlns:a16="http://schemas.microsoft.com/office/drawing/2014/main" id="{9F63F405-A22F-42B9-C1A2-BF9BA82E9B78}"/>
              </a:ext>
            </a:extLst>
          </p:cNvPr>
          <p:cNvSpPr>
            <a:spLocks noGrp="1"/>
          </p:cNvSpPr>
          <p:nvPr>
            <p:ph type="ctrTitle"/>
          </p:nvPr>
        </p:nvSpPr>
        <p:spPr>
          <a:xfrm>
            <a:off x="-2" y="-4"/>
            <a:ext cx="12191999" cy="2849884"/>
          </a:xfrm>
        </p:spPr>
        <p:txBody>
          <a:bodyPr>
            <a:normAutofit/>
          </a:bodyPr>
          <a:lstStyle/>
          <a:p>
            <a:pPr algn="ctr"/>
            <a:r>
              <a:rPr lang="ka-GE" sz="8800" b="1" dirty="0">
                <a:solidFill>
                  <a:schemeClr val="bg2"/>
                </a:solidFill>
                <a:effectLst>
                  <a:glow rad="127000">
                    <a:srgbClr val="FFFF00">
                      <a:alpha val="90000"/>
                    </a:srgbClr>
                  </a:glow>
                </a:effectLst>
              </a:rPr>
              <a:t>გრავიტაციული </a:t>
            </a:r>
            <a:br>
              <a:rPr lang="ka-GE" sz="8800" b="1" dirty="0">
                <a:solidFill>
                  <a:schemeClr val="bg2"/>
                </a:solidFill>
                <a:effectLst>
                  <a:glow rad="127000">
                    <a:srgbClr val="FFFF00">
                      <a:alpha val="90000"/>
                    </a:srgbClr>
                  </a:glow>
                </a:effectLst>
              </a:rPr>
            </a:br>
            <a:r>
              <a:rPr lang="ka-GE" sz="8800" b="1" dirty="0">
                <a:solidFill>
                  <a:schemeClr val="bg2"/>
                </a:solidFill>
                <a:effectLst>
                  <a:glow rad="127000">
                    <a:srgbClr val="FFFF00">
                      <a:alpha val="90000"/>
                    </a:srgbClr>
                  </a:glow>
                </a:effectLst>
              </a:rPr>
              <a:t>ლინზირება</a:t>
            </a:r>
            <a:endParaRPr lang="en-001" sz="8800" b="1" dirty="0">
              <a:solidFill>
                <a:schemeClr val="bg2"/>
              </a:solidFill>
              <a:effectLst>
                <a:glow rad="127000">
                  <a:srgbClr val="FFFF00">
                    <a:alpha val="90000"/>
                  </a:srgbClr>
                </a:glow>
              </a:effectLst>
            </a:endParaRPr>
          </a:p>
        </p:txBody>
      </p:sp>
    </p:spTree>
    <p:extLst>
      <p:ext uri="{BB962C8B-B14F-4D97-AF65-F5344CB8AC3E}">
        <p14:creationId xmlns:p14="http://schemas.microsoft.com/office/powerpoint/2010/main" val="1932547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0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2" descr="A diagram showing how massive objects in space distort space-time to cause gravitational lensing.">
            <a:extLst>
              <a:ext uri="{FF2B5EF4-FFF2-40B4-BE49-F238E27FC236}">
                <a16:creationId xmlns:a16="http://schemas.microsoft.com/office/drawing/2014/main" id="{B693D212-8BBE-7C77-366D-6579C3F215BF}"/>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0287000" y="0"/>
            <a:ext cx="1905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A diagram showing how massive objects in space distort space-time to cause gravitational lensing.">
            <a:extLst>
              <a:ext uri="{FF2B5EF4-FFF2-40B4-BE49-F238E27FC236}">
                <a16:creationId xmlns:a16="http://schemas.microsoft.com/office/drawing/2014/main" id="{4941A225-4B11-DA16-1462-4E11C9816D6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10287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B0C815F-E2B3-CAC5-DBF2-51BB733CED8F}"/>
              </a:ext>
            </a:extLst>
          </p:cNvPr>
          <p:cNvSpPr txBox="1"/>
          <p:nvPr/>
        </p:nvSpPr>
        <p:spPr>
          <a:xfrm>
            <a:off x="5241304" y="1"/>
            <a:ext cx="6950696" cy="1446550"/>
          </a:xfrm>
          <a:prstGeom prst="rect">
            <a:avLst/>
          </a:prstGeom>
          <a:noFill/>
        </p:spPr>
        <p:txBody>
          <a:bodyPr wrap="square" rtlCol="0">
            <a:spAutoFit/>
          </a:bodyPr>
          <a:lstStyle/>
          <a:p>
            <a:pPr algn="ctr"/>
            <a:r>
              <a:rPr lang="ka-GE" sz="4400" b="1" dirty="0"/>
              <a:t>რა არის გრავიტაციული ლინზირება?</a:t>
            </a:r>
            <a:endParaRPr lang="en-001" sz="4400" b="1" dirty="0"/>
          </a:p>
        </p:txBody>
      </p:sp>
      <p:sp>
        <p:nvSpPr>
          <p:cNvPr id="7" name="TextBox 6">
            <a:extLst>
              <a:ext uri="{FF2B5EF4-FFF2-40B4-BE49-F238E27FC236}">
                <a16:creationId xmlns:a16="http://schemas.microsoft.com/office/drawing/2014/main" id="{D03A4316-9282-C9F2-94D2-5BEFBE5C2CCF}"/>
              </a:ext>
            </a:extLst>
          </p:cNvPr>
          <p:cNvSpPr txBox="1"/>
          <p:nvPr/>
        </p:nvSpPr>
        <p:spPr>
          <a:xfrm>
            <a:off x="8502977" y="3072347"/>
            <a:ext cx="3689023" cy="3785652"/>
          </a:xfrm>
          <a:prstGeom prst="rect">
            <a:avLst/>
          </a:prstGeom>
          <a:noFill/>
        </p:spPr>
        <p:txBody>
          <a:bodyPr wrap="square" rtlCol="0">
            <a:spAutoFit/>
          </a:bodyPr>
          <a:lstStyle/>
          <a:p>
            <a:r>
              <a:rPr lang="el-GR" sz="2400" dirty="0">
                <a:latin typeface="Sylfaen" panose="010A0502050306030303" pitchFamily="18" charset="0"/>
              </a:rPr>
              <a:t>დიდ</a:t>
            </a:r>
            <a:r>
              <a:rPr lang="ka-GE" sz="2400" dirty="0">
                <a:latin typeface="Sylfaen" panose="010A0502050306030303" pitchFamily="18" charset="0"/>
              </a:rPr>
              <a:t>ი</a:t>
            </a:r>
            <a:r>
              <a:rPr lang="el-GR" sz="2400" dirty="0">
                <a:latin typeface="Sylfaen" panose="010A0502050306030303" pitchFamily="18" charset="0"/>
              </a:rPr>
              <a:t> მას</a:t>
            </a:r>
            <a:r>
              <a:rPr lang="ka-GE" sz="2400" dirty="0">
                <a:latin typeface="Sylfaen" panose="010A0502050306030303" pitchFamily="18" charset="0"/>
              </a:rPr>
              <a:t>ის ობიექტს (ვარსკვლავს, გალაქტიკას და ა.შ.)</a:t>
            </a:r>
            <a:r>
              <a:rPr lang="el-GR" sz="2400" dirty="0">
                <a:latin typeface="Sylfaen" panose="010A0502050306030303" pitchFamily="18" charset="0"/>
              </a:rPr>
              <a:t> შეუძლია</a:t>
            </a:r>
            <a:r>
              <a:rPr lang="ka-GE" sz="2400" dirty="0">
                <a:latin typeface="Sylfaen" panose="010A0502050306030303" pitchFamily="18" charset="0"/>
              </a:rPr>
              <a:t> სივრცე-დროის გამრუდება. როდესაც სინათლის სხივი გაივლის ამ გამრუდებულ სივრცე-დროში დეფორმირდება მისი ტრაექტორია.</a:t>
            </a:r>
            <a:endParaRPr lang="el-GR" sz="2400" dirty="0">
              <a:latin typeface="Sylfaen" panose="010A0502050306030303" pitchFamily="18" charset="0"/>
            </a:endParaRPr>
          </a:p>
        </p:txBody>
      </p:sp>
    </p:spTree>
    <p:extLst>
      <p:ext uri="{BB962C8B-B14F-4D97-AF65-F5344CB8AC3E}">
        <p14:creationId xmlns:p14="http://schemas.microsoft.com/office/powerpoint/2010/main" val="3876276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B17AB4F-D246-DBE2-3053-6F4B8864C39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2672499"/>
            <a:ext cx="12189880" cy="3242821"/>
          </a:xfrm>
          <a:prstGeom prst="rect">
            <a:avLst/>
          </a:prstGeom>
        </p:spPr>
      </p:pic>
      <p:sp>
        <p:nvSpPr>
          <p:cNvPr id="8" name="TextBox 7">
            <a:extLst>
              <a:ext uri="{FF2B5EF4-FFF2-40B4-BE49-F238E27FC236}">
                <a16:creationId xmlns:a16="http://schemas.microsoft.com/office/drawing/2014/main" id="{9B91E001-8339-6BCF-E453-3C3B598CCFBD}"/>
              </a:ext>
            </a:extLst>
          </p:cNvPr>
          <p:cNvSpPr txBox="1"/>
          <p:nvPr/>
        </p:nvSpPr>
        <p:spPr>
          <a:xfrm>
            <a:off x="0" y="735290"/>
            <a:ext cx="12189880" cy="1200329"/>
          </a:xfrm>
          <a:prstGeom prst="rect">
            <a:avLst/>
          </a:prstGeom>
          <a:noFill/>
        </p:spPr>
        <p:txBody>
          <a:bodyPr wrap="square" rtlCol="0">
            <a:spAutoFit/>
          </a:bodyPr>
          <a:lstStyle/>
          <a:p>
            <a:pPr algn="ctr"/>
            <a:r>
              <a:rPr lang="ka-GE" sz="2400" dirty="0"/>
              <a:t>ჩვეულებრივი ლინზისაგან განსხვავებით, გრავიტაციულ ლინზას არ აქვს ერთი ფოკუსური მანძილი, მაგრამ ამის ნაცვლად აქვს ფოკუსური ხაზი. ამ ფოკუსური ხაზის სხვადასხვა წერტილში გამოსახულება ჩანს როგორც „აინშტაინის რგოლი“</a:t>
            </a:r>
            <a:endParaRPr lang="en-001" sz="2400" dirty="0"/>
          </a:p>
        </p:txBody>
      </p:sp>
    </p:spTree>
    <p:extLst>
      <p:ext uri="{BB962C8B-B14F-4D97-AF65-F5344CB8AC3E}">
        <p14:creationId xmlns:p14="http://schemas.microsoft.com/office/powerpoint/2010/main" val="2009719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2D40D2-63CA-4917-13F9-B88BB86DCAE2}"/>
              </a:ext>
            </a:extLst>
          </p:cNvPr>
          <p:cNvSpPr txBox="1"/>
          <p:nvPr/>
        </p:nvSpPr>
        <p:spPr>
          <a:xfrm>
            <a:off x="0" y="0"/>
            <a:ext cx="4223208" cy="5355312"/>
          </a:xfrm>
          <a:prstGeom prst="rect">
            <a:avLst/>
          </a:prstGeom>
          <a:noFill/>
        </p:spPr>
        <p:txBody>
          <a:bodyPr wrap="square" rtlCol="0">
            <a:spAutoFit/>
          </a:bodyPr>
          <a:lstStyle/>
          <a:p>
            <a:pPr algn="ctr"/>
            <a:endParaRPr lang="ka-GE" dirty="0"/>
          </a:p>
          <a:p>
            <a:pPr algn="ctr"/>
            <a:endParaRPr lang="ka-GE" dirty="0"/>
          </a:p>
          <a:p>
            <a:pPr algn="ctr"/>
            <a:endParaRPr lang="ka-GE" dirty="0"/>
          </a:p>
          <a:p>
            <a:pPr algn="ctr"/>
            <a:endParaRPr lang="ka-GE" dirty="0"/>
          </a:p>
          <a:p>
            <a:pPr algn="ctr"/>
            <a:endParaRPr lang="ka-GE" dirty="0"/>
          </a:p>
          <a:p>
            <a:pPr algn="ctr"/>
            <a:r>
              <a:rPr lang="ka-GE" dirty="0"/>
              <a:t>1784ში კავენდიშმა და 1801ში ზოლდნერმა აღნიშნეს რომ გრავიტაციის ნიუტონისეული წარმოდგენით (1704) შესაძლებელია სინათლის სხივის ტრაექტორიის დეფორმაცია მასიური ობიექტის გარშემო. </a:t>
            </a:r>
          </a:p>
          <a:p>
            <a:pPr algn="ctr"/>
            <a:endParaRPr lang="ka-GE" dirty="0"/>
          </a:p>
          <a:p>
            <a:pPr algn="ctr"/>
            <a:endParaRPr lang="ka-GE" dirty="0"/>
          </a:p>
          <a:p>
            <a:pPr algn="ctr"/>
            <a:r>
              <a:rPr lang="ka-GE" dirty="0"/>
              <a:t>1915 აინშტაინმა გამოითვალა სინათლის სხივის დეფორმაციის მაჩვენებელი მისი ფარდობითობის თეორიის მიხედვით, და მიიღო 2ჯერ მეტი სიდიდე ვიდრე ნიუტონმა.</a:t>
            </a:r>
          </a:p>
        </p:txBody>
      </p:sp>
      <p:pic>
        <p:nvPicPr>
          <p:cNvPr id="8" name="Picture 7">
            <a:extLst>
              <a:ext uri="{FF2B5EF4-FFF2-40B4-BE49-F238E27FC236}">
                <a16:creationId xmlns:a16="http://schemas.microsoft.com/office/drawing/2014/main" id="{F0726E19-6160-DAAB-C81B-E22CAB9589A6}"/>
              </a:ext>
            </a:extLst>
          </p:cNvPr>
          <p:cNvPicPr>
            <a:picLocks noChangeAspect="1"/>
          </p:cNvPicPr>
          <p:nvPr/>
        </p:nvPicPr>
        <p:blipFill>
          <a:blip r:embed="rId2" cstate="email">
            <a:clrChange>
              <a:clrFrom>
                <a:srgbClr val="000000"/>
              </a:clrFrom>
              <a:clrTo>
                <a:srgbClr val="000000">
                  <a:alpha val="0"/>
                </a:srgbClr>
              </a:clrTo>
            </a:clrChange>
            <a:duotone>
              <a:prstClr val="black"/>
              <a:srgbClr val="FFFF00">
                <a:tint val="45000"/>
                <a:satMod val="400000"/>
              </a:srgbClr>
            </a:duotone>
            <a:extLst>
              <a:ext uri="{BEBA8EAE-BF5A-486C-A8C5-ECC9F3942E4B}">
                <a14:imgProps xmlns:a14="http://schemas.microsoft.com/office/drawing/2010/main">
                  <a14:imgLayer r:embed="rId3">
                    <a14:imgEffect>
                      <a14:brightnessContrast contrast="100000"/>
                    </a14:imgEffect>
                  </a14:imgLayer>
                </a14:imgProps>
              </a:ext>
              <a:ext uri="{28A0092B-C50C-407E-A947-70E740481C1C}">
                <a14:useLocalDpi xmlns:a14="http://schemas.microsoft.com/office/drawing/2010/main"/>
              </a:ext>
            </a:extLst>
          </a:blip>
          <a:srcRect/>
          <a:stretch/>
        </p:blipFill>
        <p:spPr>
          <a:xfrm>
            <a:off x="4769143" y="197963"/>
            <a:ext cx="3340503" cy="1415074"/>
          </a:xfrm>
          <a:prstGeom prst="rect">
            <a:avLst/>
          </a:prstGeom>
          <a:effectLst>
            <a:glow rad="63500">
              <a:srgbClr val="FFFF00">
                <a:alpha val="41000"/>
              </a:srgbClr>
            </a:glow>
          </a:effectLst>
        </p:spPr>
      </p:pic>
      <p:pic>
        <p:nvPicPr>
          <p:cNvPr id="10" name="Picture 9">
            <a:extLst>
              <a:ext uri="{FF2B5EF4-FFF2-40B4-BE49-F238E27FC236}">
                <a16:creationId xmlns:a16="http://schemas.microsoft.com/office/drawing/2014/main" id="{DB1D7586-5D1B-A2EC-4B47-C8B5BB450FD4}"/>
              </a:ext>
            </a:extLst>
          </p:cNvPr>
          <p:cNvPicPr>
            <a:picLocks noChangeAspect="1"/>
          </p:cNvPicPr>
          <p:nvPr/>
        </p:nvPicPr>
        <p:blipFill>
          <a:blip r:embed="rId4" cstate="email">
            <a:clrChange>
              <a:clrFrom>
                <a:srgbClr val="000000"/>
              </a:clrFrom>
              <a:clrTo>
                <a:srgbClr val="000000">
                  <a:alpha val="0"/>
                </a:srgbClr>
              </a:clrTo>
            </a:clrChange>
            <a:duotone>
              <a:prstClr val="black"/>
              <a:srgbClr val="DE0000">
                <a:tint val="45000"/>
                <a:satMod val="400000"/>
              </a:srgbClr>
            </a:duotone>
            <a:extLst>
              <a:ext uri="{BEBA8EAE-BF5A-486C-A8C5-ECC9F3942E4B}">
                <a14:imgProps xmlns:a14="http://schemas.microsoft.com/office/drawing/2010/main">
                  <a14:imgLayer r:embed="rId5">
                    <a14:imgEffect>
                      <a14:saturation sat="400000"/>
                    </a14:imgEffect>
                    <a14:imgEffect>
                      <a14:brightnessContrast bright="3000" contrast="100000"/>
                    </a14:imgEffect>
                  </a14:imgLayer>
                </a14:imgProps>
              </a:ext>
              <a:ext uri="{28A0092B-C50C-407E-A947-70E740481C1C}">
                <a14:useLocalDpi xmlns:a14="http://schemas.microsoft.com/office/drawing/2010/main"/>
              </a:ext>
            </a:extLst>
          </a:blip>
          <a:srcRect/>
          <a:stretch/>
        </p:blipFill>
        <p:spPr>
          <a:xfrm>
            <a:off x="4769143" y="2880049"/>
            <a:ext cx="4888190" cy="1206960"/>
          </a:xfrm>
          <a:prstGeom prst="rect">
            <a:avLst/>
          </a:prstGeom>
          <a:effectLst>
            <a:glow rad="63500">
              <a:srgbClr val="AD20B0">
                <a:alpha val="54000"/>
              </a:srgbClr>
            </a:glow>
          </a:effectLst>
        </p:spPr>
      </p:pic>
      <p:pic>
        <p:nvPicPr>
          <p:cNvPr id="14" name="Picture 13">
            <a:extLst>
              <a:ext uri="{FF2B5EF4-FFF2-40B4-BE49-F238E27FC236}">
                <a16:creationId xmlns:a16="http://schemas.microsoft.com/office/drawing/2014/main" id="{2924B915-88FE-D7C5-B171-B0F834C3F0C3}"/>
              </a:ext>
            </a:extLst>
          </p:cNvPr>
          <p:cNvPicPr>
            <a:picLocks noChangeAspect="1"/>
          </p:cNvPicPr>
          <p:nvPr/>
        </p:nvPicPr>
        <p:blipFill>
          <a:blip r:embed="rId6" cstate="email">
            <a:clrChange>
              <a:clrFrom>
                <a:srgbClr val="281F09"/>
              </a:clrFrom>
              <a:clrTo>
                <a:srgbClr val="281F09">
                  <a:alpha val="0"/>
                </a:srgbClr>
              </a:clrTo>
            </a:clrChange>
            <a:duotone>
              <a:prstClr val="black"/>
              <a:srgbClr val="4CE937">
                <a:tint val="45000"/>
                <a:satMod val="400000"/>
              </a:srgbClr>
            </a:duotone>
            <a:extLst>
              <a:ext uri="{BEBA8EAE-BF5A-486C-A8C5-ECC9F3942E4B}">
                <a14:imgProps xmlns:a14="http://schemas.microsoft.com/office/drawing/2010/main">
                  <a14:imgLayer r:embed="rId7">
                    <a14:imgEffect>
                      <a14:colorTemperature colorTemp="11500"/>
                    </a14:imgEffect>
                    <a14:imgEffect>
                      <a14:saturation sat="400000"/>
                    </a14:imgEffect>
                  </a14:imgLayer>
                </a14:imgProps>
              </a:ext>
              <a:ext uri="{28A0092B-C50C-407E-A947-70E740481C1C}">
                <a14:useLocalDpi xmlns:a14="http://schemas.microsoft.com/office/drawing/2010/main"/>
              </a:ext>
            </a:extLst>
          </a:blip>
          <a:stretch>
            <a:fillRect/>
          </a:stretch>
        </p:blipFill>
        <p:spPr>
          <a:xfrm>
            <a:off x="8109646" y="1434949"/>
            <a:ext cx="3010249" cy="1415074"/>
          </a:xfrm>
          <a:prstGeom prst="rect">
            <a:avLst/>
          </a:prstGeom>
          <a:effectLst>
            <a:glow rad="63500">
              <a:srgbClr val="4CE937">
                <a:alpha val="49000"/>
              </a:srgbClr>
            </a:glow>
          </a:effectLst>
        </p:spPr>
      </p:pic>
      <p:pic>
        <p:nvPicPr>
          <p:cNvPr id="16" name="Picture 15">
            <a:extLst>
              <a:ext uri="{FF2B5EF4-FFF2-40B4-BE49-F238E27FC236}">
                <a16:creationId xmlns:a16="http://schemas.microsoft.com/office/drawing/2014/main" id="{49C4AAD3-CC14-3759-D262-DA002237564F}"/>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100000"/>
                    </a14:imgEffect>
                    <a14:imgEffect>
                      <a14:brightnessContrast contrast="100000"/>
                    </a14:imgEffect>
                  </a14:imgLayer>
                </a14:imgProps>
              </a:ext>
            </a:extLst>
          </a:blip>
          <a:stretch>
            <a:fillRect/>
          </a:stretch>
        </p:blipFill>
        <p:spPr>
          <a:xfrm>
            <a:off x="7222707" y="5029200"/>
            <a:ext cx="3657600" cy="1828800"/>
          </a:xfrm>
          <a:prstGeom prst="rect">
            <a:avLst/>
          </a:prstGeom>
        </p:spPr>
      </p:pic>
    </p:spTree>
    <p:extLst>
      <p:ext uri="{BB962C8B-B14F-4D97-AF65-F5344CB8AC3E}">
        <p14:creationId xmlns:p14="http://schemas.microsoft.com/office/powerpoint/2010/main" val="30425787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8" name="Picture 6" descr="undefined">
            <a:extLst>
              <a:ext uri="{FF2B5EF4-FFF2-40B4-BE49-F238E27FC236}">
                <a16:creationId xmlns:a16="http://schemas.microsoft.com/office/drawing/2014/main" id="{5C868AE9-12E9-A4EA-6653-757099C20385}"/>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 y="0"/>
            <a:ext cx="12192000" cy="687227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9373AC3-2C7A-E21B-FFE1-5A4522A164F9}"/>
              </a:ext>
            </a:extLst>
          </p:cNvPr>
          <p:cNvSpPr txBox="1"/>
          <p:nvPr/>
        </p:nvSpPr>
        <p:spPr>
          <a:xfrm>
            <a:off x="85443" y="5117948"/>
            <a:ext cx="6851650" cy="1754326"/>
          </a:xfrm>
          <a:prstGeom prst="rect">
            <a:avLst/>
          </a:prstGeom>
          <a:noFill/>
        </p:spPr>
        <p:txBody>
          <a:bodyPr wrap="square">
            <a:spAutoFit/>
          </a:bodyPr>
          <a:lstStyle/>
          <a:p>
            <a:r>
              <a:rPr lang="ka-GE" dirty="0"/>
              <a:t>აინშტაინმა თეორიულად იწინასწარმეტყველა, რომ ვარსკვლავების გამოსახულება, რომელიც მზის დისკის კიდესთან ახლოს ჩანან, უნდა გადახრილიყო 1,75 არკწამით. ეს თეორია დადასტურდა 1919 წელს მზის დაბნელების დროს, ორიგინალური გაზომვიდან 20% გადახრით.</a:t>
            </a:r>
          </a:p>
          <a:p>
            <a:endParaRPr lang="en-001" dirty="0"/>
          </a:p>
        </p:txBody>
      </p:sp>
      <p:sp>
        <p:nvSpPr>
          <p:cNvPr id="6" name="TextBox 5">
            <a:extLst>
              <a:ext uri="{FF2B5EF4-FFF2-40B4-BE49-F238E27FC236}">
                <a16:creationId xmlns:a16="http://schemas.microsoft.com/office/drawing/2014/main" id="{45FA4A95-D3ED-69A5-1640-185ACF392F32}"/>
              </a:ext>
            </a:extLst>
          </p:cNvPr>
          <p:cNvSpPr txBox="1"/>
          <p:nvPr/>
        </p:nvSpPr>
        <p:spPr>
          <a:xfrm>
            <a:off x="85443" y="81023"/>
            <a:ext cx="4178461" cy="646331"/>
          </a:xfrm>
          <a:prstGeom prst="rect">
            <a:avLst/>
          </a:prstGeom>
          <a:noFill/>
        </p:spPr>
        <p:txBody>
          <a:bodyPr wrap="square" rtlCol="0">
            <a:spAutoFit/>
          </a:bodyPr>
          <a:lstStyle/>
          <a:p>
            <a:r>
              <a:rPr lang="ka-GE" sz="3600" b="1" dirty="0"/>
              <a:t>ედინგტონის ცდა</a:t>
            </a:r>
          </a:p>
        </p:txBody>
      </p:sp>
    </p:spTree>
    <p:extLst>
      <p:ext uri="{BB962C8B-B14F-4D97-AF65-F5344CB8AC3E}">
        <p14:creationId xmlns:p14="http://schemas.microsoft.com/office/powerpoint/2010/main" val="2540023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ezgif-1-d6fcaacf61 (1)">
            <a:hlinkClick r:id="" action="ppaction://media"/>
            <a:extLst>
              <a:ext uri="{FF2B5EF4-FFF2-40B4-BE49-F238E27FC236}">
                <a16:creationId xmlns:a16="http://schemas.microsoft.com/office/drawing/2014/main" id="{5B4F8A8F-1464-6CAC-74EC-84122B131E9D}"/>
              </a:ext>
            </a:extLst>
          </p:cNvPr>
          <p:cNvPicPr>
            <a:picLocks noChangeAspect="1"/>
          </p:cNvPicPr>
          <p:nvPr>
            <a:videoFile r:link="rId1"/>
            <p:extLst>
              <p:ext uri="{DAA4B4D4-6D71-4841-9C94-3DE7FCFB9230}">
                <p14:media xmlns:p14="http://schemas.microsoft.com/office/powerpoint/2010/main" r:embed="rId2">
                  <p14:trim st="1992"/>
                </p14:media>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753530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0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4FD6AF-6FD9-C106-0DD6-CB326FA6FC8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5400000">
            <a:off x="2317830" y="1061977"/>
            <a:ext cx="6858000" cy="4734045"/>
          </a:xfrm>
          <a:prstGeom prst="rect">
            <a:avLst/>
          </a:prstGeom>
        </p:spPr>
      </p:pic>
      <p:pic>
        <p:nvPicPr>
          <p:cNvPr id="5" name="Picture 4">
            <a:extLst>
              <a:ext uri="{FF2B5EF4-FFF2-40B4-BE49-F238E27FC236}">
                <a16:creationId xmlns:a16="http://schemas.microsoft.com/office/drawing/2014/main" id="{F380B00E-7D0D-188B-8608-51AE2443A7A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3379808" cy="6858000"/>
          </a:xfrm>
          <a:prstGeom prst="rect">
            <a:avLst/>
          </a:prstGeom>
        </p:spPr>
      </p:pic>
      <p:pic>
        <p:nvPicPr>
          <p:cNvPr id="7" name="Picture 6">
            <a:extLst>
              <a:ext uri="{FF2B5EF4-FFF2-40B4-BE49-F238E27FC236}">
                <a16:creationId xmlns:a16="http://schemas.microsoft.com/office/drawing/2014/main" id="{F748B9B1-3BCB-CA32-5D2C-4F57AE8E22B2}"/>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113853" y="0"/>
            <a:ext cx="4163028" cy="6858000"/>
          </a:xfrm>
          <a:prstGeom prst="rect">
            <a:avLst/>
          </a:prstGeom>
        </p:spPr>
      </p:pic>
      <p:sp>
        <p:nvSpPr>
          <p:cNvPr id="8" name="TextBox 7">
            <a:extLst>
              <a:ext uri="{FF2B5EF4-FFF2-40B4-BE49-F238E27FC236}">
                <a16:creationId xmlns:a16="http://schemas.microsoft.com/office/drawing/2014/main" id="{17252F50-50A9-279A-2C4F-9597916D9310}"/>
              </a:ext>
            </a:extLst>
          </p:cNvPr>
          <p:cNvSpPr txBox="1"/>
          <p:nvPr/>
        </p:nvSpPr>
        <p:spPr>
          <a:xfrm>
            <a:off x="0" y="-2"/>
            <a:ext cx="12276881" cy="707886"/>
          </a:xfrm>
          <a:prstGeom prst="rect">
            <a:avLst/>
          </a:prstGeom>
          <a:noFill/>
        </p:spPr>
        <p:txBody>
          <a:bodyPr wrap="square" rtlCol="0">
            <a:spAutoFit/>
          </a:bodyPr>
          <a:lstStyle/>
          <a:p>
            <a:pPr algn="ctr" rtl="1"/>
            <a:r>
              <a:rPr lang="ka-GE" sz="4000" dirty="0"/>
              <a:t>გამოსახულება ყოფელთვის ფოკუსში არაა</a:t>
            </a:r>
            <a:endParaRPr lang="en-001" sz="4000" dirty="0"/>
          </a:p>
        </p:txBody>
      </p:sp>
    </p:spTree>
    <p:extLst>
      <p:ext uri="{BB962C8B-B14F-4D97-AF65-F5344CB8AC3E}">
        <p14:creationId xmlns:p14="http://schemas.microsoft.com/office/powerpoint/2010/main" val="388655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86DD5A-0549-FF86-689B-9E583AA781E8}"/>
              </a:ext>
            </a:extLst>
          </p:cNvPr>
          <p:cNvPicPr>
            <a:picLocks noChangeAspect="1"/>
          </p:cNvPicPr>
          <p:nvPr/>
        </p:nvPicPr>
        <p:blipFill rotWithShape="1">
          <a:blip r:embed="rId2"/>
          <a:srcRect l="13655" t="4140" r="6543" b="10606"/>
          <a:stretch/>
        </p:blipFill>
        <p:spPr>
          <a:xfrm>
            <a:off x="2025570" y="1273359"/>
            <a:ext cx="7944348" cy="5584641"/>
          </a:xfrm>
          <a:prstGeom prst="rect">
            <a:avLst/>
          </a:prstGeom>
        </p:spPr>
      </p:pic>
      <p:sp>
        <p:nvSpPr>
          <p:cNvPr id="4" name="TextBox 3">
            <a:extLst>
              <a:ext uri="{FF2B5EF4-FFF2-40B4-BE49-F238E27FC236}">
                <a16:creationId xmlns:a16="http://schemas.microsoft.com/office/drawing/2014/main" id="{8C1918B9-0586-FA4B-5431-3A09F45D20B3}"/>
              </a:ext>
            </a:extLst>
          </p:cNvPr>
          <p:cNvSpPr txBox="1"/>
          <p:nvPr/>
        </p:nvSpPr>
        <p:spPr>
          <a:xfrm>
            <a:off x="0" y="0"/>
            <a:ext cx="12192000" cy="1015663"/>
          </a:xfrm>
          <a:prstGeom prst="rect">
            <a:avLst/>
          </a:prstGeom>
          <a:noFill/>
        </p:spPr>
        <p:txBody>
          <a:bodyPr wrap="square" rtlCol="0">
            <a:spAutoFit/>
          </a:bodyPr>
          <a:lstStyle/>
          <a:p>
            <a:pPr algn="ctr"/>
            <a:r>
              <a:rPr lang="ka-GE" sz="6000" b="1" dirty="0"/>
              <a:t>ტყუპი კვაზარი</a:t>
            </a:r>
            <a:endParaRPr lang="en-001" sz="6000" b="1" dirty="0"/>
          </a:p>
        </p:txBody>
      </p:sp>
      <p:sp>
        <p:nvSpPr>
          <p:cNvPr id="8" name="TextBox 7">
            <a:extLst>
              <a:ext uri="{FF2B5EF4-FFF2-40B4-BE49-F238E27FC236}">
                <a16:creationId xmlns:a16="http://schemas.microsoft.com/office/drawing/2014/main" id="{CAE16D63-E3DF-1ECD-7E9C-9096CB8448E5}"/>
              </a:ext>
            </a:extLst>
          </p:cNvPr>
          <p:cNvSpPr txBox="1"/>
          <p:nvPr/>
        </p:nvSpPr>
        <p:spPr>
          <a:xfrm>
            <a:off x="0" y="3429000"/>
            <a:ext cx="2222082" cy="2246769"/>
          </a:xfrm>
          <a:prstGeom prst="rect">
            <a:avLst/>
          </a:prstGeom>
          <a:noFill/>
        </p:spPr>
        <p:txBody>
          <a:bodyPr wrap="square">
            <a:spAutoFit/>
          </a:bodyPr>
          <a:lstStyle/>
          <a:p>
            <a:r>
              <a:rPr lang="en-001" sz="2800" noProof="1"/>
              <a:t>კვაზარი: 8.7 billion ly</a:t>
            </a:r>
          </a:p>
          <a:p>
            <a:endParaRPr lang="en-001" sz="2800" noProof="1"/>
          </a:p>
          <a:p>
            <a:r>
              <a:rPr lang="en-001" sz="2800" noProof="1"/>
              <a:t>ლინზა: 3.7 billion ly</a:t>
            </a:r>
          </a:p>
        </p:txBody>
      </p:sp>
      <p:sp>
        <p:nvSpPr>
          <p:cNvPr id="10" name="TextBox 9">
            <a:extLst>
              <a:ext uri="{FF2B5EF4-FFF2-40B4-BE49-F238E27FC236}">
                <a16:creationId xmlns:a16="http://schemas.microsoft.com/office/drawing/2014/main" id="{D1F5B06A-6E6B-D59A-A31C-C5B9C4A6FE35}"/>
              </a:ext>
            </a:extLst>
          </p:cNvPr>
          <p:cNvSpPr txBox="1"/>
          <p:nvPr/>
        </p:nvSpPr>
        <p:spPr>
          <a:xfrm>
            <a:off x="9969918" y="1865076"/>
            <a:ext cx="2222084" cy="4401205"/>
          </a:xfrm>
          <a:prstGeom prst="rect">
            <a:avLst/>
          </a:prstGeom>
          <a:noFill/>
        </p:spPr>
        <p:txBody>
          <a:bodyPr wrap="square">
            <a:spAutoFit/>
          </a:bodyPr>
          <a:lstStyle/>
          <a:p>
            <a:r>
              <a:rPr lang="ka-GE" sz="2800" noProof="1"/>
              <a:t>სხივების მანძილის</a:t>
            </a:r>
          </a:p>
          <a:p>
            <a:r>
              <a:rPr lang="ka-GE" sz="2800" noProof="1"/>
              <a:t>სხვაობა:</a:t>
            </a:r>
          </a:p>
          <a:p>
            <a:r>
              <a:rPr lang="en-001" sz="2800" noProof="1"/>
              <a:t>Δx=1.1 ly</a:t>
            </a:r>
          </a:p>
          <a:p>
            <a:endParaRPr lang="en-001" sz="2800" noProof="1"/>
          </a:p>
          <a:p>
            <a:endParaRPr lang="en-001" sz="2800" noProof="1"/>
          </a:p>
          <a:p>
            <a:r>
              <a:rPr lang="ka-GE" sz="2800" noProof="1"/>
              <a:t>დროის დაყოვნება:</a:t>
            </a:r>
            <a:endParaRPr lang="en-001" sz="2800" noProof="1"/>
          </a:p>
          <a:p>
            <a:r>
              <a:rPr lang="en-001" sz="2800" noProof="1"/>
              <a:t>Δt=14 </a:t>
            </a:r>
            <a:r>
              <a:rPr lang="ka-GE" sz="2800" noProof="1"/>
              <a:t>თვე</a:t>
            </a:r>
            <a:endParaRPr lang="en-001" sz="2800" noProof="1"/>
          </a:p>
          <a:p>
            <a:endParaRPr lang="en-001" sz="2800" noProof="1"/>
          </a:p>
        </p:txBody>
      </p:sp>
    </p:spTree>
    <p:extLst>
      <p:ext uri="{BB962C8B-B14F-4D97-AF65-F5344CB8AC3E}">
        <p14:creationId xmlns:p14="http://schemas.microsoft.com/office/powerpoint/2010/main" val="2922341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0C91D1D-F149-AEA6-FBB6-C4B684AD128A}"/>
              </a:ext>
            </a:extLst>
          </p:cNvPr>
          <p:cNvPicPr>
            <a:picLocks noChangeAspect="1"/>
          </p:cNvPicPr>
          <p:nvPr/>
        </p:nvPicPr>
        <p:blipFill>
          <a:blip r:embed="rId2"/>
          <a:stretch>
            <a:fillRect/>
          </a:stretch>
        </p:blipFill>
        <p:spPr>
          <a:xfrm>
            <a:off x="0" y="1648"/>
            <a:ext cx="12192000" cy="6856352"/>
          </a:xfrm>
          <a:prstGeom prst="rect">
            <a:avLst/>
          </a:prstGeom>
        </p:spPr>
      </p:pic>
    </p:spTree>
    <p:extLst>
      <p:ext uri="{BB962C8B-B14F-4D97-AF65-F5344CB8AC3E}">
        <p14:creationId xmlns:p14="http://schemas.microsoft.com/office/powerpoint/2010/main" val="3112858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179024-DCD9-4320-298B-82550803FBB8}"/>
              </a:ext>
            </a:extLst>
          </p:cNvPr>
          <p:cNvPicPr>
            <a:picLocks noChangeAspect="1"/>
          </p:cNvPicPr>
          <p:nvPr/>
        </p:nvPicPr>
        <p:blipFill>
          <a:blip r:embed="rId2"/>
          <a:stretch>
            <a:fillRect/>
          </a:stretch>
        </p:blipFill>
        <p:spPr>
          <a:xfrm>
            <a:off x="1658470" y="0"/>
            <a:ext cx="8875059" cy="6858000"/>
          </a:xfrm>
          <a:prstGeom prst="rect">
            <a:avLst/>
          </a:prstGeom>
        </p:spPr>
      </p:pic>
    </p:spTree>
    <p:extLst>
      <p:ext uri="{BB962C8B-B14F-4D97-AF65-F5344CB8AC3E}">
        <p14:creationId xmlns:p14="http://schemas.microsoft.com/office/powerpoint/2010/main" val="3887981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instein cross: Four images of the same distant quasar (due to the gravitational lensing of the galaxy closest to us, shown in the foreground, the Huchra Lens).">
            <a:extLst>
              <a:ext uri="{FF2B5EF4-FFF2-40B4-BE49-F238E27FC236}">
                <a16:creationId xmlns:a16="http://schemas.microsoft.com/office/drawing/2014/main" id="{65CBDA29-7E3C-3C94-BFA5-8BDD5EFDC23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532BF1E-B6DB-2EEB-5065-0972EE7C73D9}"/>
              </a:ext>
            </a:extLst>
          </p:cNvPr>
          <p:cNvSpPr txBox="1"/>
          <p:nvPr/>
        </p:nvSpPr>
        <p:spPr>
          <a:xfrm>
            <a:off x="2357377" y="-1"/>
            <a:ext cx="7477246" cy="830997"/>
          </a:xfrm>
          <a:prstGeom prst="rect">
            <a:avLst/>
          </a:prstGeom>
          <a:noFill/>
        </p:spPr>
        <p:txBody>
          <a:bodyPr wrap="square" rtlCol="0">
            <a:spAutoFit/>
          </a:bodyPr>
          <a:lstStyle/>
          <a:p>
            <a:pPr algn="ctr"/>
            <a:r>
              <a:rPr lang="ka-GE" sz="4800" dirty="0">
                <a:solidFill>
                  <a:srgbClr val="CCE1FD"/>
                </a:solidFill>
                <a:effectLst>
                  <a:glow rad="304800">
                    <a:srgbClr val="11247A"/>
                  </a:glow>
                  <a:outerShdw blurRad="50800" dist="50800" dir="5400000" algn="ctr" rotWithShape="0">
                    <a:srgbClr val="11247A"/>
                  </a:outerShdw>
                </a:effectLst>
              </a:rPr>
              <a:t>აინშტაინის ჯვარი</a:t>
            </a:r>
            <a:endParaRPr lang="en-001" sz="4800" dirty="0">
              <a:solidFill>
                <a:srgbClr val="CCE1FD"/>
              </a:solidFill>
              <a:effectLst>
                <a:glow rad="304800">
                  <a:srgbClr val="11247A"/>
                </a:glow>
                <a:outerShdw blurRad="50800" dist="50800" dir="5400000" algn="ctr" rotWithShape="0">
                  <a:srgbClr val="11247A"/>
                </a:outerShdw>
              </a:effectLst>
            </a:endParaRPr>
          </a:p>
        </p:txBody>
      </p:sp>
      <p:sp>
        <p:nvSpPr>
          <p:cNvPr id="2" name="TextBox 1">
            <a:extLst>
              <a:ext uri="{FF2B5EF4-FFF2-40B4-BE49-F238E27FC236}">
                <a16:creationId xmlns:a16="http://schemas.microsoft.com/office/drawing/2014/main" id="{974BB4A8-71C8-238F-3D77-297458CD3F99}"/>
              </a:ext>
            </a:extLst>
          </p:cNvPr>
          <p:cNvSpPr txBox="1"/>
          <p:nvPr/>
        </p:nvSpPr>
        <p:spPr>
          <a:xfrm>
            <a:off x="2357377" y="0"/>
            <a:ext cx="7477246" cy="830997"/>
          </a:xfrm>
          <a:prstGeom prst="rect">
            <a:avLst/>
          </a:prstGeom>
          <a:noFill/>
        </p:spPr>
        <p:txBody>
          <a:bodyPr wrap="square" rtlCol="0">
            <a:spAutoFit/>
          </a:bodyPr>
          <a:lstStyle/>
          <a:p>
            <a:pPr algn="ctr"/>
            <a:r>
              <a:rPr lang="ka-GE" sz="4800" dirty="0">
                <a:solidFill>
                  <a:srgbClr val="CCE1FD"/>
                </a:solidFill>
                <a:effectLst>
                  <a:glow rad="139700">
                    <a:srgbClr val="426FBD"/>
                  </a:glow>
                  <a:outerShdw blurRad="50800" dist="50800" dir="5400000" algn="ctr" rotWithShape="0">
                    <a:srgbClr val="11247A"/>
                  </a:outerShdw>
                </a:effectLst>
              </a:rPr>
              <a:t>აინშტაინის ჯვარი</a:t>
            </a:r>
            <a:endParaRPr lang="en-001" sz="4800" dirty="0">
              <a:solidFill>
                <a:srgbClr val="CCE1FD"/>
              </a:solidFill>
              <a:effectLst>
                <a:glow rad="139700">
                  <a:srgbClr val="426FBD"/>
                </a:glow>
                <a:outerShdw blurRad="50800" dist="50800" dir="5400000" algn="ctr" rotWithShape="0">
                  <a:srgbClr val="11247A"/>
                </a:outerShdw>
              </a:effectLst>
            </a:endParaRPr>
          </a:p>
        </p:txBody>
      </p:sp>
    </p:spTree>
    <p:extLst>
      <p:ext uri="{BB962C8B-B14F-4D97-AF65-F5344CB8AC3E}">
        <p14:creationId xmlns:p14="http://schemas.microsoft.com/office/powerpoint/2010/main" val="17994544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descr="undefined">
            <a:extLst>
              <a:ext uri="{FF2B5EF4-FFF2-40B4-BE49-F238E27FC236}">
                <a16:creationId xmlns:a16="http://schemas.microsoft.com/office/drawing/2014/main" id="{05FD8F48-E15A-595B-FE2E-E3CD41AC479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0" y="869040"/>
            <a:ext cx="7726321" cy="292644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001AAA3-2775-CC07-B203-9FAB3DBF7DB9}"/>
              </a:ext>
            </a:extLst>
          </p:cNvPr>
          <p:cNvSpPr txBox="1"/>
          <p:nvPr/>
        </p:nvSpPr>
        <p:spPr>
          <a:xfrm>
            <a:off x="0" y="0"/>
            <a:ext cx="12192000" cy="523220"/>
          </a:xfrm>
          <a:prstGeom prst="rect">
            <a:avLst/>
          </a:prstGeom>
          <a:noFill/>
        </p:spPr>
        <p:txBody>
          <a:bodyPr wrap="square" rtlCol="0">
            <a:spAutoFit/>
          </a:bodyPr>
          <a:lstStyle/>
          <a:p>
            <a:pPr algn="ctr"/>
            <a:r>
              <a:rPr lang="ka-GE" sz="2800" b="1" dirty="0"/>
              <a:t>სუპერნოვას დროით დაყოვნებული გამოსახულება</a:t>
            </a:r>
            <a:endParaRPr lang="en-001" sz="2800" b="1" dirty="0"/>
          </a:p>
        </p:txBody>
      </p:sp>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71AED918-BDAA-1BC4-0819-D71887ED7B17}"/>
                  </a:ext>
                </a:extLst>
              </p14:cNvPr>
              <p14:cNvContentPartPr/>
              <p14:nvPr/>
            </p14:nvContentPartPr>
            <p14:xfrm>
              <a:off x="12049880" y="2265400"/>
              <a:ext cx="360" cy="360"/>
            </p14:xfrm>
          </p:contentPart>
        </mc:Choice>
        <mc:Fallback xmlns="">
          <p:pic>
            <p:nvPicPr>
              <p:cNvPr id="4" name="Ink 3">
                <a:extLst>
                  <a:ext uri="{FF2B5EF4-FFF2-40B4-BE49-F238E27FC236}">
                    <a16:creationId xmlns:a16="http://schemas.microsoft.com/office/drawing/2014/main" id="{71AED918-BDAA-1BC4-0819-D71887ED7B17}"/>
                  </a:ext>
                </a:extLst>
              </p:cNvPr>
              <p:cNvPicPr/>
              <p:nvPr/>
            </p:nvPicPr>
            <p:blipFill>
              <a:blip r:embed="rId5"/>
              <a:stretch>
                <a:fillRect/>
              </a:stretch>
            </p:blipFill>
            <p:spPr>
              <a:xfrm>
                <a:off x="12043760" y="2259280"/>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6" name="Ink 5">
                <a:extLst>
                  <a:ext uri="{FF2B5EF4-FFF2-40B4-BE49-F238E27FC236}">
                    <a16:creationId xmlns:a16="http://schemas.microsoft.com/office/drawing/2014/main" id="{E87BE290-D73E-2A16-07BB-62E23994C482}"/>
                  </a:ext>
                </a:extLst>
              </p14:cNvPr>
              <p14:cNvContentPartPr/>
              <p14:nvPr/>
            </p14:nvContentPartPr>
            <p14:xfrm>
              <a:off x="2123600" y="2712520"/>
              <a:ext cx="360" cy="360"/>
            </p14:xfrm>
          </p:contentPart>
        </mc:Choice>
        <mc:Fallback xmlns="">
          <p:pic>
            <p:nvPicPr>
              <p:cNvPr id="6" name="Ink 5">
                <a:extLst>
                  <a:ext uri="{FF2B5EF4-FFF2-40B4-BE49-F238E27FC236}">
                    <a16:creationId xmlns:a16="http://schemas.microsoft.com/office/drawing/2014/main" id="{E87BE290-D73E-2A16-07BB-62E23994C482}"/>
                  </a:ext>
                </a:extLst>
              </p:cNvPr>
              <p:cNvPicPr/>
              <p:nvPr/>
            </p:nvPicPr>
            <p:blipFill>
              <a:blip r:embed="rId5"/>
              <a:stretch>
                <a:fillRect/>
              </a:stretch>
            </p:blipFill>
            <p:spPr>
              <a:xfrm>
                <a:off x="2117120" y="2706400"/>
                <a:ext cx="12600" cy="12600"/>
              </a:xfrm>
              <a:prstGeom prst="rect">
                <a:avLst/>
              </a:prstGeom>
            </p:spPr>
          </p:pic>
        </mc:Fallback>
      </mc:AlternateContent>
      <p:pic>
        <p:nvPicPr>
          <p:cNvPr id="4102" name="Picture 6">
            <a:extLst>
              <a:ext uri="{FF2B5EF4-FFF2-40B4-BE49-F238E27FC236}">
                <a16:creationId xmlns:a16="http://schemas.microsoft.com/office/drawing/2014/main" id="{000E4B1F-40D9-6D6F-2010-A9A2CA014B9E}"/>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a:stretch/>
        </p:blipFill>
        <p:spPr bwMode="auto">
          <a:xfrm>
            <a:off x="0" y="3795480"/>
            <a:ext cx="7726680" cy="30625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undefined">
            <a:extLst>
              <a:ext uri="{FF2B5EF4-FFF2-40B4-BE49-F238E27FC236}">
                <a16:creationId xmlns:a16="http://schemas.microsoft.com/office/drawing/2014/main" id="{9C59397F-45C1-C28F-945C-B2932D340EBD}"/>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t="-437" b="-316"/>
          <a:stretch/>
        </p:blipFill>
        <p:spPr bwMode="auto">
          <a:xfrm>
            <a:off x="7639303" y="778401"/>
            <a:ext cx="4552697" cy="6098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1071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FE36AC-8E12-A863-96C8-5A0A0D7A2097}"/>
              </a:ext>
            </a:extLst>
          </p:cNvPr>
          <p:cNvSpPr txBox="1"/>
          <p:nvPr/>
        </p:nvSpPr>
        <p:spPr>
          <a:xfrm>
            <a:off x="4882374" y="108849"/>
            <a:ext cx="7297737" cy="1569660"/>
          </a:xfrm>
          <a:prstGeom prst="rect">
            <a:avLst/>
          </a:prstGeom>
          <a:noFill/>
        </p:spPr>
        <p:txBody>
          <a:bodyPr wrap="square" rtlCol="0">
            <a:spAutoFit/>
          </a:bodyPr>
          <a:lstStyle/>
          <a:p>
            <a:pPr algn="ctr"/>
            <a:r>
              <a:rPr lang="ka-GE" sz="4800" b="1" dirty="0"/>
              <a:t>ჰაბლის </a:t>
            </a:r>
          </a:p>
          <a:p>
            <a:pPr algn="ctr"/>
            <a:r>
              <a:rPr lang="ka-GE" sz="4800" b="1" dirty="0"/>
              <a:t>მუდმივის გამოთვლა</a:t>
            </a:r>
            <a:endParaRPr lang="en-001" sz="4800" b="1" dirty="0"/>
          </a:p>
        </p:txBody>
      </p:sp>
      <p:pic>
        <p:nvPicPr>
          <p:cNvPr id="6" name="Picture 5">
            <a:extLst>
              <a:ext uri="{FF2B5EF4-FFF2-40B4-BE49-F238E27FC236}">
                <a16:creationId xmlns:a16="http://schemas.microsoft.com/office/drawing/2014/main" id="{4745E1C1-C8FC-3D31-8E16-E3454D0D5820}"/>
              </a:ext>
            </a:extLst>
          </p:cNvPr>
          <p:cNvPicPr>
            <a:picLocks noChangeAspect="1"/>
          </p:cNvPicPr>
          <p:nvPr/>
        </p:nvPicPr>
        <p:blipFill rotWithShape="1">
          <a:blip r:embed="rId2">
            <a:duotone>
              <a:prstClr val="black"/>
              <a:srgbClr val="4CE937">
                <a:tint val="45000"/>
                <a:satMod val="400000"/>
              </a:srgbClr>
            </a:duotone>
            <a:extLst>
              <a:ext uri="{BEBA8EAE-BF5A-486C-A8C5-ECC9F3942E4B}">
                <a14:imgProps xmlns:a14="http://schemas.microsoft.com/office/drawing/2010/main">
                  <a14:imgLayer r:embed="rId3">
                    <a14:imgEffect>
                      <a14:colorTemperature colorTemp="9694"/>
                    </a14:imgEffect>
                    <a14:imgEffect>
                      <a14:saturation sat="400000"/>
                    </a14:imgEffect>
                    <a14:imgEffect>
                      <a14:brightnessContrast bright="3000" contrast="1000"/>
                    </a14:imgEffect>
                  </a14:imgLayer>
                </a14:imgProps>
              </a:ext>
            </a:extLst>
          </a:blip>
          <a:srcRect r="64377"/>
          <a:stretch/>
        </p:blipFill>
        <p:spPr>
          <a:xfrm>
            <a:off x="4938936" y="2276927"/>
            <a:ext cx="3146762" cy="1757745"/>
          </a:xfrm>
          <a:prstGeom prst="rect">
            <a:avLst/>
          </a:prstGeom>
        </p:spPr>
      </p:pic>
      <p:pic>
        <p:nvPicPr>
          <p:cNvPr id="5122" name="Picture 2" descr="undefined">
            <a:extLst>
              <a:ext uri="{FF2B5EF4-FFF2-40B4-BE49-F238E27FC236}">
                <a16:creationId xmlns:a16="http://schemas.microsoft.com/office/drawing/2014/main" id="{238068AC-5EEE-CC0A-448D-F440379E5877}"/>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0"/>
            <a:ext cx="4894263"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35C442B-3E47-7B47-BB4F-4D984842E92A}"/>
              </a:ext>
            </a:extLst>
          </p:cNvPr>
          <p:cNvSpPr txBox="1"/>
          <p:nvPr/>
        </p:nvSpPr>
        <p:spPr>
          <a:xfrm>
            <a:off x="4890300" y="5388566"/>
            <a:ext cx="7301700" cy="1200329"/>
          </a:xfrm>
          <a:prstGeom prst="rect">
            <a:avLst/>
          </a:prstGeom>
          <a:noFill/>
        </p:spPr>
        <p:txBody>
          <a:bodyPr wrap="square" rtlCol="0">
            <a:spAutoFit/>
          </a:bodyPr>
          <a:lstStyle/>
          <a:p>
            <a:pPr algn="ctr"/>
            <a:r>
              <a:rPr lang="ka-GE" sz="3600" dirty="0"/>
              <a:t>ეს მნიშვნელობა ჯდება </a:t>
            </a:r>
          </a:p>
          <a:p>
            <a:pPr algn="ctr"/>
            <a:r>
              <a:rPr lang="en-001" sz="3600" dirty="0"/>
              <a:t>Lambda-CDM მოდელში</a:t>
            </a:r>
          </a:p>
        </p:txBody>
      </p:sp>
      <p:pic>
        <p:nvPicPr>
          <p:cNvPr id="8" name="Picture 7">
            <a:extLst>
              <a:ext uri="{FF2B5EF4-FFF2-40B4-BE49-F238E27FC236}">
                <a16:creationId xmlns:a16="http://schemas.microsoft.com/office/drawing/2014/main" id="{E39D2D5B-1BE5-80D3-7B99-853AD345A282}"/>
              </a:ext>
            </a:extLst>
          </p:cNvPr>
          <p:cNvPicPr>
            <a:picLocks noChangeAspect="1"/>
          </p:cNvPicPr>
          <p:nvPr/>
        </p:nvPicPr>
        <p:blipFill rotWithShape="1">
          <a:blip r:embed="rId2">
            <a:duotone>
              <a:prstClr val="black"/>
              <a:srgbClr val="4CE937">
                <a:tint val="45000"/>
                <a:satMod val="400000"/>
              </a:srgbClr>
            </a:duotone>
            <a:extLst>
              <a:ext uri="{BEBA8EAE-BF5A-486C-A8C5-ECC9F3942E4B}">
                <a14:imgProps xmlns:a14="http://schemas.microsoft.com/office/drawing/2010/main">
                  <a14:imgLayer r:embed="rId3">
                    <a14:imgEffect>
                      <a14:colorTemperature colorTemp="9694"/>
                    </a14:imgEffect>
                    <a14:imgEffect>
                      <a14:saturation sat="400000"/>
                    </a14:imgEffect>
                    <a14:imgEffect>
                      <a14:brightnessContrast bright="3000" contrast="1000"/>
                    </a14:imgEffect>
                  </a14:imgLayer>
                </a14:imgProps>
              </a:ext>
            </a:extLst>
          </a:blip>
          <a:srcRect l="50569"/>
          <a:stretch/>
        </p:blipFill>
        <p:spPr>
          <a:xfrm>
            <a:off x="7874445" y="2276927"/>
            <a:ext cx="4366418" cy="1757745"/>
          </a:xfrm>
          <a:prstGeom prst="rect">
            <a:avLst/>
          </a:prstGeom>
        </p:spPr>
      </p:pic>
    </p:spTree>
    <p:extLst>
      <p:ext uri="{BB962C8B-B14F-4D97-AF65-F5344CB8AC3E}">
        <p14:creationId xmlns:p14="http://schemas.microsoft.com/office/powerpoint/2010/main" val="14504003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E7CC1217-C9DA-B8BC-76CF-C2F40D254636}"/>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39A5B04-A8EC-809C-6C30-D09040549A52}"/>
              </a:ext>
            </a:extLst>
          </p:cNvPr>
          <p:cNvSpPr txBox="1"/>
          <p:nvPr/>
        </p:nvSpPr>
        <p:spPr>
          <a:xfrm>
            <a:off x="-2" y="11124"/>
            <a:ext cx="12191999" cy="1200329"/>
          </a:xfrm>
          <a:prstGeom prst="rect">
            <a:avLst/>
          </a:prstGeom>
          <a:noFill/>
        </p:spPr>
        <p:txBody>
          <a:bodyPr wrap="square" rtlCol="0">
            <a:spAutoFit/>
          </a:bodyPr>
          <a:lstStyle/>
          <a:p>
            <a:pPr algn="ctr"/>
            <a:r>
              <a:rPr lang="ka-GE" sz="7200" b="1" dirty="0">
                <a:effectLst>
                  <a:glow rad="381000">
                    <a:schemeClr val="bg2"/>
                  </a:glow>
                </a:effectLst>
              </a:rPr>
              <a:t>ბნელი მატერია</a:t>
            </a:r>
            <a:endParaRPr lang="en-001" sz="7200" b="1" dirty="0">
              <a:effectLst>
                <a:glow rad="381000">
                  <a:schemeClr val="bg2"/>
                </a:glow>
              </a:effectLst>
            </a:endParaRPr>
          </a:p>
        </p:txBody>
      </p:sp>
      <p:sp>
        <p:nvSpPr>
          <p:cNvPr id="2" name="TextBox 1">
            <a:extLst>
              <a:ext uri="{FF2B5EF4-FFF2-40B4-BE49-F238E27FC236}">
                <a16:creationId xmlns:a16="http://schemas.microsoft.com/office/drawing/2014/main" id="{CE50972C-81C5-4CC6-DF89-88C733994C43}"/>
              </a:ext>
            </a:extLst>
          </p:cNvPr>
          <p:cNvSpPr txBox="1"/>
          <p:nvPr/>
        </p:nvSpPr>
        <p:spPr>
          <a:xfrm>
            <a:off x="0" y="0"/>
            <a:ext cx="12191999" cy="1200329"/>
          </a:xfrm>
          <a:prstGeom prst="rect">
            <a:avLst/>
          </a:prstGeom>
          <a:noFill/>
        </p:spPr>
        <p:txBody>
          <a:bodyPr wrap="square" rtlCol="0">
            <a:spAutoFit/>
          </a:bodyPr>
          <a:lstStyle/>
          <a:p>
            <a:pPr algn="ctr"/>
            <a:r>
              <a:rPr lang="ka-GE" sz="7200" b="1" dirty="0">
                <a:effectLst>
                  <a:glow rad="139700">
                    <a:srgbClr val="4B7BCA">
                      <a:alpha val="92000"/>
                    </a:srgbClr>
                  </a:glow>
                </a:effectLst>
              </a:rPr>
              <a:t>ბნელი მატერია</a:t>
            </a:r>
            <a:endParaRPr lang="en-001" sz="7200" b="1" dirty="0">
              <a:effectLst>
                <a:glow rad="139700">
                  <a:srgbClr val="4B7BCA">
                    <a:alpha val="92000"/>
                  </a:srgbClr>
                </a:glow>
              </a:effectLst>
            </a:endParaRPr>
          </a:p>
        </p:txBody>
      </p:sp>
      <p:sp>
        <p:nvSpPr>
          <p:cNvPr id="4" name="TextBox 3">
            <a:extLst>
              <a:ext uri="{FF2B5EF4-FFF2-40B4-BE49-F238E27FC236}">
                <a16:creationId xmlns:a16="http://schemas.microsoft.com/office/drawing/2014/main" id="{79521AD3-E362-6101-84DB-7218DFBF8C2A}"/>
              </a:ext>
            </a:extLst>
          </p:cNvPr>
          <p:cNvSpPr txBox="1"/>
          <p:nvPr/>
        </p:nvSpPr>
        <p:spPr>
          <a:xfrm>
            <a:off x="-2" y="2964708"/>
            <a:ext cx="12191997" cy="2677656"/>
          </a:xfrm>
          <a:prstGeom prst="rect">
            <a:avLst/>
          </a:prstGeom>
          <a:noFill/>
        </p:spPr>
        <p:txBody>
          <a:bodyPr wrap="square" rtlCol="0">
            <a:spAutoFit/>
          </a:bodyPr>
          <a:lstStyle/>
          <a:p>
            <a:pPr algn="ctr"/>
            <a:r>
              <a:rPr lang="ka-GE" sz="2400" b="1" dirty="0">
                <a:effectLst>
                  <a:glow rad="165100">
                    <a:srgbClr val="11247A"/>
                  </a:glow>
                </a:effectLst>
              </a:rPr>
              <a:t>თეორიული მატერია, რომელიც სამყაროს 27%-ს შადგენს. არ ურთუიერთქმედებს ელექტრო-მაგნიტურ ველთან. მასზე დაკვირვება მხოლოდ გრავიტაციული ურთუიერთქმედებიდან შეგვიძლია. </a:t>
            </a:r>
          </a:p>
          <a:p>
            <a:pPr algn="ctr"/>
            <a:r>
              <a:rPr lang="ka-GE" sz="2400" b="1" dirty="0">
                <a:effectLst>
                  <a:glow rad="165100">
                    <a:srgbClr val="11247A"/>
                  </a:glow>
                </a:effectLst>
              </a:rPr>
              <a:t>ეს თეორიული მატერია, შემოიღეს რათა თეორიული მოდელები, ნამდვილ დაკვირვებებს დამთხვეოდა. მაგალითად, გალაქტიკების მასა არაა საკმარისი რომ მიიზიდოს ვარსკვლავები და გალაქტიკა ერთიანი დარჩეს. ამიტომ ივარაუდეს რომ გალაკტიკაში, და მის გარშემო არის უხილავი მასა.</a:t>
            </a:r>
            <a:endParaRPr lang="en-001" sz="2400" b="1" dirty="0">
              <a:effectLst>
                <a:glow rad="165100">
                  <a:srgbClr val="11247A"/>
                </a:glow>
              </a:effectLst>
            </a:endParaRPr>
          </a:p>
        </p:txBody>
      </p:sp>
    </p:spTree>
    <p:extLst>
      <p:ext uri="{BB962C8B-B14F-4D97-AF65-F5344CB8AC3E}">
        <p14:creationId xmlns:p14="http://schemas.microsoft.com/office/powerpoint/2010/main" val="3819566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9218" name="Picture 2" descr="Using Bright Streams to Learn about Dark Matter · Frontiers for Young Minds">
            <a:extLst>
              <a:ext uri="{FF2B5EF4-FFF2-40B4-BE49-F238E27FC236}">
                <a16:creationId xmlns:a16="http://schemas.microsoft.com/office/drawing/2014/main" id="{DD24D4A5-A67C-1695-9D52-486AFAEDE4A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196769" y="0"/>
            <a:ext cx="971115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4917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2" descr="dark matter">
            <a:extLst>
              <a:ext uri="{FF2B5EF4-FFF2-40B4-BE49-F238E27FC236}">
                <a16:creationId xmlns:a16="http://schemas.microsoft.com/office/drawing/2014/main" id="{DA0D77E5-1D6A-CD57-CEE5-18F8BB7846A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23"/>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3021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B124314-6721-3E37-DA28-42A9DC3D7CD9}"/>
              </a:ext>
            </a:extLst>
          </p:cNvPr>
          <p:cNvPicPr>
            <a:picLocks noChangeAspect="1"/>
          </p:cNvPicPr>
          <p:nvPr/>
        </p:nvPicPr>
        <p:blipFill rotWithShape="1">
          <a:blip r:embed="rId2"/>
          <a:srcRect l="7991" t="10700" r="11031" b="6273"/>
          <a:stretch/>
        </p:blipFill>
        <p:spPr>
          <a:xfrm>
            <a:off x="0" y="0"/>
            <a:ext cx="6111240" cy="6858000"/>
          </a:xfrm>
          <a:prstGeom prst="rect">
            <a:avLst/>
          </a:prstGeom>
        </p:spPr>
      </p:pic>
      <p:pic>
        <p:nvPicPr>
          <p:cNvPr id="11266" name="Picture 2" descr="isomagnification contours of wave dark matter">
            <a:extLst>
              <a:ext uri="{FF2B5EF4-FFF2-40B4-BE49-F238E27FC236}">
                <a16:creationId xmlns:a16="http://schemas.microsoft.com/office/drawing/2014/main" id="{485815F8-2900-CF48-D6C2-1574035221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240" y="0"/>
            <a:ext cx="6080760" cy="298704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6579A64-ECDC-D11B-6531-92DB2CE266EC}"/>
              </a:ext>
            </a:extLst>
          </p:cNvPr>
          <p:cNvSpPr txBox="1"/>
          <p:nvPr/>
        </p:nvSpPr>
        <p:spPr>
          <a:xfrm>
            <a:off x="6096000" y="3108960"/>
            <a:ext cx="6111240" cy="3693319"/>
          </a:xfrm>
          <a:prstGeom prst="rect">
            <a:avLst/>
          </a:prstGeom>
          <a:noFill/>
        </p:spPr>
        <p:txBody>
          <a:bodyPr wrap="square" rtlCol="0">
            <a:spAutoFit/>
          </a:bodyPr>
          <a:lstStyle/>
          <a:p>
            <a:r>
              <a:rPr lang="ka-GE" sz="2600" dirty="0"/>
              <a:t>გრავიტაციული ლინზირების ეფექტი არამარტო ადასტურებს ბნელი მატერიის არსებობას, არამედ ასევე გვიჩვენებს მის განაწილებას და მასზე დაკვირვებით ბნელი მატერიის ბუნების გაგება შეიძლება მაგალითად შეიძლება თუ არა ბნელი მატერიის შემადგენელ ნაწილაკებს ტალღური ხასიათი ქონდეთ.</a:t>
            </a:r>
            <a:endParaRPr lang="en-001" sz="2600" dirty="0"/>
          </a:p>
        </p:txBody>
      </p:sp>
    </p:spTree>
    <p:extLst>
      <p:ext uri="{BB962C8B-B14F-4D97-AF65-F5344CB8AC3E}">
        <p14:creationId xmlns:p14="http://schemas.microsoft.com/office/powerpoint/2010/main" val="2285681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42" name="Picture 6">
            <a:extLst>
              <a:ext uri="{FF2B5EF4-FFF2-40B4-BE49-F238E27FC236}">
                <a16:creationId xmlns:a16="http://schemas.microsoft.com/office/drawing/2014/main" id="{BB0D009F-26F0-1418-6B6F-DD0F0741EB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086350" cy="4572000"/>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undefined">
            <a:extLst>
              <a:ext uri="{FF2B5EF4-FFF2-40B4-BE49-F238E27FC236}">
                <a16:creationId xmlns:a16="http://schemas.microsoft.com/office/drawing/2014/main" id="{F768B4BF-A9BD-084E-5883-C0E4BAB282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8778240" y="0"/>
            <a:ext cx="3413760" cy="687573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E1DB9A3-89DF-2713-9554-DFBC7F986042}"/>
              </a:ext>
            </a:extLst>
          </p:cNvPr>
          <p:cNvSpPr txBox="1"/>
          <p:nvPr/>
        </p:nvSpPr>
        <p:spPr>
          <a:xfrm>
            <a:off x="5086350" y="0"/>
            <a:ext cx="3691890" cy="5078313"/>
          </a:xfrm>
          <a:prstGeom prst="rect">
            <a:avLst/>
          </a:prstGeom>
          <a:noFill/>
        </p:spPr>
        <p:txBody>
          <a:bodyPr wrap="square" rtlCol="0">
            <a:spAutoFit/>
          </a:bodyPr>
          <a:lstStyle/>
          <a:p>
            <a:r>
              <a:rPr lang="ka-GE" dirty="0"/>
              <a:t>იკარუსი არის სუპერგიგანტი ლურჯი ვარსკვლავი, რომელიც ჩვენგან 14.4 </a:t>
            </a:r>
            <a:r>
              <a:rPr lang="en-001" dirty="0"/>
              <a:t>Gly </a:t>
            </a:r>
            <a:r>
              <a:rPr lang="ka-GE" dirty="0"/>
              <a:t>თაა დაშორებული და ჩვეულებრივ 600ჯერაა გადიდებული მასსა და ჩვენს შორიც არსებული გალაქტიკათა კლასტერის მიერ, რომელიც ჩვენგან 5 </a:t>
            </a:r>
            <a:r>
              <a:rPr lang="en-001" dirty="0"/>
              <a:t>Gly </a:t>
            </a:r>
            <a:r>
              <a:rPr lang="ka-GE" dirty="0"/>
              <a:t>თაა დაშორებული. </a:t>
            </a:r>
          </a:p>
          <a:p>
            <a:r>
              <a:rPr lang="ka-GE" dirty="0"/>
              <a:t>2016ში დააკვირდნენ მისისიკაშკაშის ზრდას, აღმოჩნდა კლასტერში არსებულმა შავმა ხვრელმა(3 მზის მასით) ჩაიარა ჩვენს შორის და 4ჯერ გაზარდა გამოსახულება, სულ კი 2000ზე მეტჯერ გადიდდა გამოსახულება.</a:t>
            </a:r>
            <a:endParaRPr lang="en-001" dirty="0"/>
          </a:p>
        </p:txBody>
      </p:sp>
      <p:sp>
        <p:nvSpPr>
          <p:cNvPr id="4" name="TextBox 3">
            <a:extLst>
              <a:ext uri="{FF2B5EF4-FFF2-40B4-BE49-F238E27FC236}">
                <a16:creationId xmlns:a16="http://schemas.microsoft.com/office/drawing/2014/main" id="{1BEA008E-C6BA-46B0-3288-8C1DB4BC350D}"/>
              </a:ext>
            </a:extLst>
          </p:cNvPr>
          <p:cNvSpPr txBox="1"/>
          <p:nvPr/>
        </p:nvSpPr>
        <p:spPr>
          <a:xfrm>
            <a:off x="579120" y="5392097"/>
            <a:ext cx="7269480" cy="923330"/>
          </a:xfrm>
          <a:prstGeom prst="rect">
            <a:avLst/>
          </a:prstGeom>
          <a:noFill/>
        </p:spPr>
        <p:txBody>
          <a:bodyPr wrap="square" rtlCol="0">
            <a:spAutoFit/>
          </a:bodyPr>
          <a:lstStyle/>
          <a:p>
            <a:r>
              <a:rPr lang="ka-GE" dirty="0"/>
              <a:t>ვარაუდობენ რომ დაკვირვებისას ჩაიარა ან ვარსკვლავმა ან შავმა ხვრელმა. არსებობს თეორია, რომ ბნელი მატერიის დიდი ნაწილი შეიძლება 20-30 მზის მასის მქონე შავი ხვრელები იყოს.</a:t>
            </a:r>
            <a:endParaRPr lang="en-001" dirty="0"/>
          </a:p>
        </p:txBody>
      </p:sp>
    </p:spTree>
    <p:extLst>
      <p:ext uri="{BB962C8B-B14F-4D97-AF65-F5344CB8AC3E}">
        <p14:creationId xmlns:p14="http://schemas.microsoft.com/office/powerpoint/2010/main" val="2453212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E36333-060F-416E-A62A-DCDC5F032221}"/>
              </a:ext>
            </a:extLst>
          </p:cNvPr>
          <p:cNvSpPr txBox="1"/>
          <p:nvPr/>
        </p:nvSpPr>
        <p:spPr>
          <a:xfrm>
            <a:off x="0" y="306336"/>
            <a:ext cx="12192000" cy="769441"/>
          </a:xfrm>
          <a:prstGeom prst="rect">
            <a:avLst/>
          </a:prstGeom>
          <a:noFill/>
        </p:spPr>
        <p:txBody>
          <a:bodyPr wrap="square" rtlCol="0">
            <a:spAutoFit/>
          </a:bodyPr>
          <a:lstStyle/>
          <a:p>
            <a:pPr algn="ctr"/>
            <a:r>
              <a:rPr lang="ka-GE" sz="4400" b="1" dirty="0"/>
              <a:t>ტელესკოპი, რომელიც ლინზად იყენებს მზეს</a:t>
            </a:r>
            <a:endParaRPr lang="en-001" sz="4400" b="1" dirty="0"/>
          </a:p>
        </p:txBody>
      </p:sp>
      <p:pic>
        <p:nvPicPr>
          <p:cNvPr id="11266" name="Picture 2" descr="Solar Gravity Lens Telescope | The Planetary Society">
            <a:extLst>
              <a:ext uri="{FF2B5EF4-FFF2-40B4-BE49-F238E27FC236}">
                <a16:creationId xmlns:a16="http://schemas.microsoft.com/office/drawing/2014/main" id="{3069A0F0-8A72-4417-9CBB-9F004A435BA4}"/>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0" y="1423686"/>
            <a:ext cx="12192000" cy="36228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C6DF71F-B5B3-4C7E-9BA5-41195D295E9D}"/>
              </a:ext>
            </a:extLst>
          </p:cNvPr>
          <p:cNvSpPr txBox="1"/>
          <p:nvPr/>
        </p:nvSpPr>
        <p:spPr>
          <a:xfrm>
            <a:off x="0" y="5286259"/>
            <a:ext cx="12192000" cy="1384995"/>
          </a:xfrm>
          <a:prstGeom prst="rect">
            <a:avLst/>
          </a:prstGeom>
          <a:noFill/>
        </p:spPr>
        <p:txBody>
          <a:bodyPr wrap="square" rtlCol="0">
            <a:spAutoFit/>
          </a:bodyPr>
          <a:lstStyle/>
          <a:p>
            <a:r>
              <a:rPr lang="ka-GE" sz="2800" dirty="0"/>
              <a:t>ეს უძლიერესი ტელესკოპი დაახლოებით</a:t>
            </a:r>
            <a:r>
              <a:rPr lang="en-001" sz="2800" dirty="0"/>
              <a:t> 10</a:t>
            </a:r>
            <a:r>
              <a:rPr lang="en-001" sz="2800" baseline="30000" dirty="0"/>
              <a:t>11</a:t>
            </a:r>
            <a:r>
              <a:rPr lang="ka-GE" sz="2800" dirty="0"/>
              <a:t> ჯერ გადიდების საშუალებას გვაძლევს. </a:t>
            </a:r>
            <a:r>
              <a:rPr lang="en-001" sz="2800" dirty="0"/>
              <a:t>550 </a:t>
            </a:r>
            <a:r>
              <a:rPr lang="ka-GE" sz="2800" dirty="0"/>
              <a:t>ასტონომიული ერთეული 3 სინათლის დღეზე მეტია.</a:t>
            </a:r>
            <a:r>
              <a:rPr lang="en-001" sz="2800" dirty="0"/>
              <a:t> </a:t>
            </a:r>
            <a:r>
              <a:rPr lang="ka-GE" sz="2800" dirty="0"/>
              <a:t>ეს 14 ჯერ უფრო შორსაა მზისგან ვიდრე პლუტონი.</a:t>
            </a:r>
            <a:endParaRPr lang="en-001" sz="2800" dirty="0"/>
          </a:p>
        </p:txBody>
      </p:sp>
    </p:spTree>
    <p:extLst>
      <p:ext uri="{BB962C8B-B14F-4D97-AF65-F5344CB8AC3E}">
        <p14:creationId xmlns:p14="http://schemas.microsoft.com/office/powerpoint/2010/main" val="884470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B8F401-32E9-421B-94ED-6D67360150AE}"/>
              </a:ext>
            </a:extLst>
          </p:cNvPr>
          <p:cNvSpPr txBox="1"/>
          <p:nvPr/>
        </p:nvSpPr>
        <p:spPr>
          <a:xfrm>
            <a:off x="0" y="676889"/>
            <a:ext cx="12192000" cy="1569660"/>
          </a:xfrm>
          <a:prstGeom prst="rect">
            <a:avLst/>
          </a:prstGeom>
          <a:noFill/>
        </p:spPr>
        <p:txBody>
          <a:bodyPr wrap="square" rtlCol="0">
            <a:spAutoFit/>
          </a:bodyPr>
          <a:lstStyle/>
          <a:p>
            <a:pPr algn="ctr"/>
            <a:r>
              <a:rPr lang="ka-GE" sz="4800" b="1" dirty="0"/>
              <a:t>აინშტაინის რგოლიდან, ალგორითმული გარდაქმნით ვიღებთ გამოსახულებას</a:t>
            </a:r>
            <a:endParaRPr lang="en-001" sz="4800" b="1" dirty="0"/>
          </a:p>
        </p:txBody>
      </p:sp>
      <p:pic>
        <p:nvPicPr>
          <p:cNvPr id="2050" name="Picture 2" descr="The telescope at the edge of the solar system | Kavli Institute for  Particle Astrophysics and Cosmology (KIPAC)">
            <a:extLst>
              <a:ext uri="{FF2B5EF4-FFF2-40B4-BE49-F238E27FC236}">
                <a16:creationId xmlns:a16="http://schemas.microsoft.com/office/drawing/2014/main" id="{927BD9E0-DD4A-34B4-B27D-B856973D456B}"/>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0" y="2875280"/>
            <a:ext cx="12192000" cy="398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8423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Scientists Want to Turn the Sun Into Massive Lens for a Telescope | NOVA |  PBS">
            <a:extLst>
              <a:ext uri="{FF2B5EF4-FFF2-40B4-BE49-F238E27FC236}">
                <a16:creationId xmlns:a16="http://schemas.microsoft.com/office/drawing/2014/main" id="{433EF700-EC65-4322-9658-AAE7A05AF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B90AC9D-CF74-424D-8997-7D6874D0BA6F}"/>
              </a:ext>
            </a:extLst>
          </p:cNvPr>
          <p:cNvSpPr txBox="1"/>
          <p:nvPr/>
        </p:nvSpPr>
        <p:spPr>
          <a:xfrm>
            <a:off x="0" y="181957"/>
            <a:ext cx="5463250" cy="6494085"/>
          </a:xfrm>
          <a:prstGeom prst="rect">
            <a:avLst/>
          </a:prstGeom>
          <a:noFill/>
        </p:spPr>
        <p:txBody>
          <a:bodyPr wrap="square" rtlCol="0">
            <a:spAutoFit/>
          </a:bodyPr>
          <a:lstStyle/>
          <a:p>
            <a:r>
              <a:rPr lang="ka-GE" sz="3200" dirty="0">
                <a:effectLst>
                  <a:glow rad="88900">
                    <a:schemeClr val="bg1"/>
                  </a:glow>
                </a:effectLst>
              </a:rPr>
              <a:t>ასეთი ძლიერი ტელესკოპით კარგად დავინახავთ ეგზოპლანეტებს. შევძლებთ დავინახოთ ზედაპირი ბუნდოვნად, მაგრამ გავარჩევთ კონტინენტს და ოკეანეს. ასევე თეორიულად შესაძლებელია დავინახოთ ღამით პლანეტაზე შუქის არსებობა, ე.ი. გავარკვიოთ არსებობს თუ არა ცივილიზაცია იმ პლაეტაზე.</a:t>
            </a:r>
            <a:endParaRPr lang="en-001" sz="3200" dirty="0">
              <a:effectLst>
                <a:glow rad="88900">
                  <a:schemeClr val="bg1"/>
                </a:glow>
              </a:effectLst>
            </a:endParaRPr>
          </a:p>
        </p:txBody>
      </p:sp>
    </p:spTree>
    <p:extLst>
      <p:ext uri="{BB962C8B-B14F-4D97-AF65-F5344CB8AC3E}">
        <p14:creationId xmlns:p14="http://schemas.microsoft.com/office/powerpoint/2010/main" val="33816094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A033EC-2BFB-F276-B5F6-603DDE20949C}"/>
              </a:ext>
            </a:extLst>
          </p:cNvPr>
          <p:cNvSpPr txBox="1"/>
          <p:nvPr/>
        </p:nvSpPr>
        <p:spPr>
          <a:xfrm>
            <a:off x="4069273" y="0"/>
            <a:ext cx="4053454" cy="1119076"/>
          </a:xfrm>
          <a:prstGeom prst="rect">
            <a:avLst/>
          </a:prstGeom>
          <a:noFill/>
        </p:spPr>
        <p:txBody>
          <a:bodyPr wrap="square" rtlCol="0">
            <a:spAutoFit/>
          </a:bodyPr>
          <a:lstStyle/>
          <a:p>
            <a:r>
              <a:rPr lang="ka-GE" sz="6600" dirty="0"/>
              <a:t>წყაროები:</a:t>
            </a:r>
            <a:endParaRPr lang="en-001" sz="6600" dirty="0"/>
          </a:p>
        </p:txBody>
      </p:sp>
      <p:sp>
        <p:nvSpPr>
          <p:cNvPr id="3" name="TextBox 2">
            <a:extLst>
              <a:ext uri="{FF2B5EF4-FFF2-40B4-BE49-F238E27FC236}">
                <a16:creationId xmlns:a16="http://schemas.microsoft.com/office/drawing/2014/main" id="{5B945A28-B1B4-AE2D-6877-E20CA530FE78}"/>
              </a:ext>
            </a:extLst>
          </p:cNvPr>
          <p:cNvSpPr txBox="1"/>
          <p:nvPr/>
        </p:nvSpPr>
        <p:spPr>
          <a:xfrm>
            <a:off x="3916680" y="1595021"/>
            <a:ext cx="5897880" cy="5262979"/>
          </a:xfrm>
          <a:prstGeom prst="rect">
            <a:avLst/>
          </a:prstGeom>
          <a:noFill/>
        </p:spPr>
        <p:txBody>
          <a:bodyPr wrap="square" rtlCol="0">
            <a:spAutoFit/>
          </a:bodyPr>
          <a:lstStyle/>
          <a:p>
            <a:pPr marL="285750" indent="-285750">
              <a:buFont typeface="Arial" panose="020B0604020202020204" pitchFamily="34" charset="0"/>
              <a:buChar char="•"/>
            </a:pPr>
            <a:r>
              <a:rPr lang="en-001" sz="2800" dirty="0">
                <a:solidFill>
                  <a:srgbClr val="FFFF00"/>
                </a:solidFill>
              </a:rPr>
              <a:t>esahubble.org</a:t>
            </a:r>
          </a:p>
          <a:p>
            <a:pPr marL="285750" indent="-285750">
              <a:buFont typeface="Arial" panose="020B0604020202020204" pitchFamily="34" charset="0"/>
              <a:buChar char="•"/>
            </a:pPr>
            <a:r>
              <a:rPr lang="en-001" sz="2800" dirty="0">
                <a:solidFill>
                  <a:srgbClr val="FFFF00"/>
                </a:solidFill>
              </a:rPr>
              <a:t>bigthink.com</a:t>
            </a:r>
          </a:p>
          <a:p>
            <a:pPr marL="285750" indent="-285750">
              <a:buFont typeface="Arial" panose="020B0604020202020204" pitchFamily="34" charset="0"/>
              <a:buChar char="•"/>
            </a:pPr>
            <a:r>
              <a:rPr lang="en-001" sz="2800" dirty="0">
                <a:solidFill>
                  <a:srgbClr val="FFFF00"/>
                </a:solidFill>
              </a:rPr>
              <a:t>iopscience.iop.org</a:t>
            </a:r>
          </a:p>
          <a:p>
            <a:pPr marL="285750" indent="-285750">
              <a:buFont typeface="Arial" panose="020B0604020202020204" pitchFamily="34" charset="0"/>
              <a:buChar char="•"/>
            </a:pPr>
            <a:r>
              <a:rPr lang="en-001" sz="2800" dirty="0">
                <a:solidFill>
                  <a:srgbClr val="FFFF00"/>
                </a:solidFill>
              </a:rPr>
              <a:t>esahubble.org</a:t>
            </a:r>
          </a:p>
          <a:p>
            <a:pPr marL="285750" indent="-285750">
              <a:buFont typeface="Arial" panose="020B0604020202020204" pitchFamily="34" charset="0"/>
              <a:buChar char="•"/>
            </a:pPr>
            <a:r>
              <a:rPr lang="en-001" sz="2800" dirty="0">
                <a:solidFill>
                  <a:srgbClr val="FFFF00"/>
                </a:solidFill>
              </a:rPr>
              <a:t>astronomy.com</a:t>
            </a:r>
          </a:p>
          <a:p>
            <a:pPr marL="285750" indent="-285750">
              <a:buFont typeface="Arial" panose="020B0604020202020204" pitchFamily="34" charset="0"/>
              <a:buChar char="•"/>
            </a:pPr>
            <a:r>
              <a:rPr lang="en-001" sz="2800" dirty="0">
                <a:solidFill>
                  <a:srgbClr val="FFFF00"/>
                </a:solidFill>
              </a:rPr>
              <a:t>cfa.harvard.edu</a:t>
            </a:r>
          </a:p>
          <a:p>
            <a:pPr marL="285750" indent="-285750">
              <a:buFont typeface="Arial" panose="020B0604020202020204" pitchFamily="34" charset="0"/>
              <a:buChar char="•"/>
            </a:pPr>
            <a:r>
              <a:rPr lang="en-001" sz="2800" dirty="0">
                <a:solidFill>
                  <a:srgbClr val="FFFF00"/>
                </a:solidFill>
              </a:rPr>
              <a:t>hubblesite.org</a:t>
            </a:r>
          </a:p>
          <a:p>
            <a:pPr marL="285750" indent="-285750">
              <a:buFont typeface="Arial" panose="020B0604020202020204" pitchFamily="34" charset="0"/>
              <a:buChar char="•"/>
            </a:pPr>
            <a:r>
              <a:rPr lang="en-001" sz="2800" dirty="0">
                <a:solidFill>
                  <a:srgbClr val="FFFF00"/>
                </a:solidFill>
              </a:rPr>
              <a:t>spiff.rit.edu</a:t>
            </a:r>
          </a:p>
          <a:p>
            <a:pPr marL="285750" indent="-285750">
              <a:buFont typeface="Arial" panose="020B0604020202020204" pitchFamily="34" charset="0"/>
              <a:buChar char="•"/>
            </a:pPr>
            <a:r>
              <a:rPr lang="en-001" sz="2800" dirty="0">
                <a:solidFill>
                  <a:srgbClr val="FFFF00"/>
                </a:solidFill>
              </a:rPr>
              <a:t>space.com</a:t>
            </a:r>
          </a:p>
          <a:p>
            <a:pPr marL="285750" indent="-285750">
              <a:buFont typeface="Arial" panose="020B0604020202020204" pitchFamily="34" charset="0"/>
              <a:buChar char="•"/>
            </a:pPr>
            <a:r>
              <a:rPr lang="en-001" sz="2800" dirty="0">
                <a:solidFill>
                  <a:srgbClr val="FFFF00"/>
                </a:solidFill>
              </a:rPr>
              <a:t>earthsky.org</a:t>
            </a:r>
          </a:p>
          <a:p>
            <a:pPr marL="285750" indent="-285750">
              <a:buFont typeface="Arial" panose="020B0604020202020204" pitchFamily="34" charset="0"/>
              <a:buChar char="•"/>
            </a:pPr>
            <a:r>
              <a:rPr lang="en-001" sz="2800" dirty="0">
                <a:solidFill>
                  <a:srgbClr val="FFFF00"/>
                </a:solidFill>
              </a:rPr>
              <a:t>skyatnightmagazine.com</a:t>
            </a:r>
          </a:p>
          <a:p>
            <a:pPr marL="285750" indent="-285750">
              <a:buFont typeface="Arial" panose="020B0604020202020204" pitchFamily="34" charset="0"/>
              <a:buChar char="•"/>
            </a:pPr>
            <a:r>
              <a:rPr lang="en-001" sz="2800" dirty="0">
                <a:solidFill>
                  <a:srgbClr val="FFFF00"/>
                </a:solidFill>
              </a:rPr>
              <a:t>palatinate.org.uk</a:t>
            </a:r>
          </a:p>
        </p:txBody>
      </p:sp>
    </p:spTree>
    <p:extLst>
      <p:ext uri="{BB962C8B-B14F-4D97-AF65-F5344CB8AC3E}">
        <p14:creationId xmlns:p14="http://schemas.microsoft.com/office/powerpoint/2010/main" val="28801285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FB72A-37A2-4765-B276-06E96207E907}"/>
              </a:ext>
            </a:extLst>
          </p:cNvPr>
          <p:cNvSpPr>
            <a:spLocks noGrp="1"/>
          </p:cNvSpPr>
          <p:nvPr>
            <p:ph type="title"/>
          </p:nvPr>
        </p:nvSpPr>
        <p:spPr>
          <a:xfrm>
            <a:off x="1" y="1732345"/>
            <a:ext cx="12191999" cy="2626295"/>
          </a:xfrm>
        </p:spPr>
        <p:txBody>
          <a:bodyPr>
            <a:normAutofit/>
          </a:bodyPr>
          <a:lstStyle/>
          <a:p>
            <a:pPr algn="ctr"/>
            <a:r>
              <a:rPr lang="ka-GE" sz="8000" dirty="0"/>
              <a:t>მადლობა </a:t>
            </a:r>
            <a:br>
              <a:rPr lang="ka-GE" sz="8000" dirty="0"/>
            </a:br>
            <a:r>
              <a:rPr lang="ka-GE" sz="8000" dirty="0"/>
              <a:t>ყურადღებისთვის</a:t>
            </a:r>
            <a:endParaRPr lang="en-001" sz="8000" dirty="0"/>
          </a:p>
        </p:txBody>
      </p:sp>
    </p:spTree>
    <p:extLst>
      <p:ext uri="{BB962C8B-B14F-4D97-AF65-F5344CB8AC3E}">
        <p14:creationId xmlns:p14="http://schemas.microsoft.com/office/powerpoint/2010/main" val="13384661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TM03457452[[fn=Celestial]]</Template>
  <TotalTime>2293</TotalTime>
  <Words>583</Words>
  <Application>Microsoft Office PowerPoint</Application>
  <PresentationFormat>Widescreen</PresentationFormat>
  <Paragraphs>66</Paragraphs>
  <Slides>23</Slides>
  <Notes>3</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Sylfaen</vt:lpstr>
      <vt:lpstr>Celestial</vt:lpstr>
      <vt:lpstr>გრავიტაციული  ლინზირება</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მადლობა  ყურადღებისთვის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გრავიტაციული  ლინზირება</dc:title>
  <dc:creator>Zaxarias Xerkeladze</dc:creator>
  <cp:lastModifiedBy>Zaxarias Xerkeladze</cp:lastModifiedBy>
  <cp:revision>36</cp:revision>
  <dcterms:created xsi:type="dcterms:W3CDTF">2024-05-31T13:33:59Z</dcterms:created>
  <dcterms:modified xsi:type="dcterms:W3CDTF">2024-06-02T17:55:47Z</dcterms:modified>
</cp:coreProperties>
</file>