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69" r:id="rId3"/>
    <p:sldId id="270" r:id="rId4"/>
    <p:sldId id="271" r:id="rId5"/>
    <p:sldId id="259" r:id="rId6"/>
    <p:sldId id="272" r:id="rId7"/>
    <p:sldId id="267" r:id="rId8"/>
    <p:sldId id="265" r:id="rId9"/>
    <p:sldId id="263" r:id="rId10"/>
    <p:sldId id="273" r:id="rId11"/>
    <p:sldId id="257" r:id="rId12"/>
    <p:sldId id="27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10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82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651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63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85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55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688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354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89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498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29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035DACE-FD91-47C2-8299-69D0FBEF0C28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628D8D5-D7AE-48DA-8254-2F629A9CC109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732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details/elementarypartic00grif/page/n328" TargetMode="External"/><Relationship Id="rId2" Type="http://schemas.openxmlformats.org/officeDocument/2006/relationships/hyperlink" Target="https://archive.org/details/elementarypartic00gr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ymmetrymagazine.org/article/how-do-neutrinos-get-their-mass" TargetMode="External"/><Relationship Id="rId5" Type="http://schemas.openxmlformats.org/officeDocument/2006/relationships/hyperlink" Target="https://en.wikipedia.org/wiki/Special:BookSources/978-3-527-40601-2" TargetMode="External"/><Relationship Id="rId4" Type="http://schemas.openxmlformats.org/officeDocument/2006/relationships/hyperlink" Target="https://en.wikipedia.org/wiki/ISBN_(identifier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AA3C12A-0AF2-4C3E-81F1-C1422C7017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7" r="263" b="7589"/>
          <a:stretch/>
        </p:blipFill>
        <p:spPr>
          <a:xfrm>
            <a:off x="591136" y="1737218"/>
            <a:ext cx="5578845" cy="45455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AE9908-9F5C-4B42-9128-D87D3896D54F}"/>
              </a:ext>
            </a:extLst>
          </p:cNvPr>
          <p:cNvSpPr txBox="1"/>
          <p:nvPr/>
        </p:nvSpPr>
        <p:spPr>
          <a:xfrm>
            <a:off x="1663537" y="612442"/>
            <a:ext cx="88649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a-GE" sz="3600" b="1" dirty="0">
                <a:solidFill>
                  <a:schemeClr val="accent1">
                    <a:lumMod val="75000"/>
                  </a:schemeClr>
                </a:solidFill>
              </a:rPr>
              <a:t>ნეიტრინოს დეტექტირების ექსპერიმენტი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585647-87D5-4B1D-8976-A27F0913291D}"/>
              </a:ext>
            </a:extLst>
          </p:cNvPr>
          <p:cNvSpPr txBox="1"/>
          <p:nvPr/>
        </p:nvSpPr>
        <p:spPr>
          <a:xfrm>
            <a:off x="7381469" y="5599227"/>
            <a:ext cx="33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მომხსენებელი</a:t>
            </a:r>
            <a:r>
              <a:rPr lang="ka-G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a-GE" sz="16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ლიზა</a:t>
            </a:r>
            <a:r>
              <a:rPr lang="ka-G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a-GE" sz="16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გოძიაშვილი</a:t>
            </a:r>
            <a:endParaRPr lang="ka-GE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EC750-B8F8-4176-BF19-ADC7825D2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669" y="2341961"/>
            <a:ext cx="4009887" cy="301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17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20262-3567-4D42-B230-464519F09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754" y="127169"/>
            <a:ext cx="10058400" cy="1450757"/>
          </a:xfrm>
        </p:spPr>
        <p:txBody>
          <a:bodyPr/>
          <a:lstStyle/>
          <a:p>
            <a:r>
              <a:rPr lang="ka-GE" dirty="0"/>
              <a:t>პრეზენტაციის გეგმა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C76DE-91A9-4B4C-A244-3A7381A7B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754" y="2053113"/>
            <a:ext cx="10058400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ka-GE" dirty="0"/>
              <a:t> რა არის ბეტა დაშლა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a-GE" dirty="0"/>
              <a:t> ბეტა დაშლის პრობლემები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a-GE" dirty="0"/>
              <a:t> პაულის ჰიპოთეზა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a-GE" dirty="0"/>
              <a:t> კოუენის და რეინესის ცდა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a-GE" dirty="0"/>
              <a:t> თანამედროვე ექსპერიმენტები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955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58AE3-4C7E-45E8-BB01-627B3ADC1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176811"/>
            <a:ext cx="10058400" cy="1450757"/>
          </a:xfrm>
        </p:spPr>
        <p:txBody>
          <a:bodyPr/>
          <a:lstStyle/>
          <a:p>
            <a:pPr algn="ctr"/>
            <a:r>
              <a:rPr lang="ka-GE" dirty="0"/>
              <a:t>ბეტა დაშლა</a:t>
            </a:r>
            <a:endParaRPr lang="en-US" dirty="0"/>
          </a:p>
        </p:txBody>
      </p:sp>
      <p:pic>
        <p:nvPicPr>
          <p:cNvPr id="1025" name="Picture 1024">
            <a:extLst>
              <a:ext uri="{FF2B5EF4-FFF2-40B4-BE49-F238E27FC236}">
                <a16:creationId xmlns:a16="http://schemas.microsoft.com/office/drawing/2014/main" id="{93A2F96A-5252-423B-A3C2-46349808E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813" y="1842998"/>
            <a:ext cx="4242048" cy="433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96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40517-88E8-45E2-8A7A-6E64BE7EF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321" y="98510"/>
            <a:ext cx="10058400" cy="1450757"/>
          </a:xfrm>
        </p:spPr>
        <p:txBody>
          <a:bodyPr/>
          <a:lstStyle/>
          <a:p>
            <a:pPr algn="ctr"/>
            <a:r>
              <a:rPr lang="ka-GE" dirty="0"/>
              <a:t>ბეტა დაშლის პრობლემები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1EACE-F2E8-40E8-A169-910096E54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216" y="1917923"/>
            <a:ext cx="10058400" cy="4023360"/>
          </a:xfrm>
        </p:spPr>
        <p:txBody>
          <a:bodyPr>
            <a:normAutofit fontScale="92500" lnSpcReduction="10000"/>
          </a:bodyPr>
          <a:lstStyle/>
          <a:p>
            <a:r>
              <a:rPr lang="ka-GE" dirty="0"/>
              <a:t>1. წარმოშობილი ელექტრონების ენერგიას უწყვეტი სპექტრი აქვს</a:t>
            </a:r>
            <a:endParaRPr lang="en-US" dirty="0"/>
          </a:p>
          <a:p>
            <a:endParaRPr lang="en-US" dirty="0"/>
          </a:p>
          <a:p>
            <a:endParaRPr lang="ka-GE" dirty="0"/>
          </a:p>
          <a:p>
            <a:endParaRPr lang="en-US" dirty="0"/>
          </a:p>
          <a:p>
            <a:endParaRPr lang="ka-GE" dirty="0"/>
          </a:p>
          <a:p>
            <a:r>
              <a:rPr lang="ka-GE" dirty="0"/>
              <a:t>2.  ირღვევა იმპულსის შენახვის კანონი (წრფივობა)</a:t>
            </a:r>
          </a:p>
          <a:p>
            <a:endParaRPr lang="ka-GE" dirty="0"/>
          </a:p>
          <a:p>
            <a:endParaRPr lang="ka-GE" dirty="0"/>
          </a:p>
          <a:p>
            <a:endParaRPr lang="en-US" dirty="0"/>
          </a:p>
          <a:p>
            <a:r>
              <a:rPr lang="ka-GE" dirty="0"/>
              <a:t>3. არ ინახება სპინი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4A0FB9-7705-4317-8764-848DACE1B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5" y="2295831"/>
            <a:ext cx="2409680" cy="1425499"/>
          </a:xfrm>
          <a:prstGeom prst="rect">
            <a:avLst/>
          </a:prstGeom>
        </p:spPr>
      </p:pic>
      <p:sp>
        <p:nvSpPr>
          <p:cNvPr id="8" name="Explosion: 8 Points 7">
            <a:extLst>
              <a:ext uri="{FF2B5EF4-FFF2-40B4-BE49-F238E27FC236}">
                <a16:creationId xmlns:a16="http://schemas.microsoft.com/office/drawing/2014/main" id="{54FDB748-4E08-4CF8-B990-75162FED9F93}"/>
              </a:ext>
            </a:extLst>
          </p:cNvPr>
          <p:cNvSpPr/>
          <p:nvPr/>
        </p:nvSpPr>
        <p:spPr>
          <a:xfrm>
            <a:off x="2335806" y="4353564"/>
            <a:ext cx="1195137" cy="930443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539DCD-E3C1-49FE-9D1C-A1E9E07653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5" t="63306" r="56363" b="25116"/>
          <a:stretch/>
        </p:blipFill>
        <p:spPr>
          <a:xfrm>
            <a:off x="2768944" y="4643435"/>
            <a:ext cx="328863" cy="350702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D94707A-444E-4FBD-9403-C4452A0863EB}"/>
              </a:ext>
            </a:extLst>
          </p:cNvPr>
          <p:cNvCxnSpPr>
            <a:cxnSpLocks/>
            <a:endCxn id="27" idx="1"/>
          </p:cNvCxnSpPr>
          <p:nvPr/>
        </p:nvCxnSpPr>
        <p:spPr>
          <a:xfrm>
            <a:off x="3313165" y="4818783"/>
            <a:ext cx="939071" cy="4652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E02EF6E-FC14-440F-9CED-4D902EF6F7F1}"/>
              </a:ext>
            </a:extLst>
          </p:cNvPr>
          <p:cNvCxnSpPr>
            <a:cxnSpLocks/>
          </p:cNvCxnSpPr>
          <p:nvPr/>
        </p:nvCxnSpPr>
        <p:spPr>
          <a:xfrm flipH="1">
            <a:off x="1369274" y="4863250"/>
            <a:ext cx="11470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xplosion: 8 Points 24">
            <a:extLst>
              <a:ext uri="{FF2B5EF4-FFF2-40B4-BE49-F238E27FC236}">
                <a16:creationId xmlns:a16="http://schemas.microsoft.com/office/drawing/2014/main" id="{84AE0857-1485-4401-A813-1C907A688718}"/>
              </a:ext>
            </a:extLst>
          </p:cNvPr>
          <p:cNvSpPr/>
          <p:nvPr/>
        </p:nvSpPr>
        <p:spPr>
          <a:xfrm>
            <a:off x="698449" y="4442848"/>
            <a:ext cx="661937" cy="751871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2CB621A-4CFC-4B78-A959-1DADA9F7F3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21" y="4682886"/>
            <a:ext cx="300194" cy="27179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63549E1-3FD2-4AB9-ADAA-86AA87DF35A1}"/>
              </a:ext>
            </a:extLst>
          </p:cNvPr>
          <p:cNvSpPr txBox="1"/>
          <p:nvPr/>
        </p:nvSpPr>
        <p:spPr>
          <a:xfrm>
            <a:off x="4252236" y="509934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80D4EA-0295-42F0-A3E6-FEDEAAE02A83}"/>
              </a:ext>
            </a:extLst>
          </p:cNvPr>
          <p:cNvSpPr txBox="1"/>
          <p:nvPr/>
        </p:nvSpPr>
        <p:spPr>
          <a:xfrm>
            <a:off x="879321" y="5903975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½ = ½ + ½ </a:t>
            </a:r>
          </a:p>
        </p:txBody>
      </p:sp>
    </p:spTree>
    <p:extLst>
      <p:ext uri="{BB962C8B-B14F-4D97-AF65-F5344CB8AC3E}">
        <p14:creationId xmlns:p14="http://schemas.microsoft.com/office/powerpoint/2010/main" val="1574632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771AC5-1C9E-4C82-BEB3-8D1EF109D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63" y="2299575"/>
            <a:ext cx="4421736" cy="30952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02FCA0-4997-4024-8838-2900BB309E5A}"/>
              </a:ext>
            </a:extLst>
          </p:cNvPr>
          <p:cNvSpPr txBox="1"/>
          <p:nvPr/>
        </p:nvSpPr>
        <p:spPr>
          <a:xfrm>
            <a:off x="0" y="693769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4400" dirty="0"/>
              <a:t>პაულის ჰიპოთეზა</a:t>
            </a:r>
            <a:r>
              <a:rPr lang="en-US" sz="4400" dirty="0"/>
              <a:t> (1931)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896F07-68C0-4B2D-9C0A-19915D0F6A2C}"/>
              </a:ext>
            </a:extLst>
          </p:cNvPr>
          <p:cNvSpPr txBox="1"/>
          <p:nvPr/>
        </p:nvSpPr>
        <p:spPr>
          <a:xfrm>
            <a:off x="7042297" y="3440097"/>
            <a:ext cx="3873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/>
              <a:t>‘’I have done a terrible thing,</a:t>
            </a:r>
          </a:p>
          <a:p>
            <a:r>
              <a:rPr lang="en-US" sz="2400" b="1" i="1" dirty="0"/>
              <a:t>I have postulated a particle</a:t>
            </a:r>
          </a:p>
          <a:p>
            <a:r>
              <a:rPr lang="en-US" sz="2400" b="1" i="1" dirty="0"/>
              <a:t>that cannot be detected’’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717270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40517-88E8-45E2-8A7A-6E64BE7EF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321" y="98510"/>
            <a:ext cx="10058400" cy="1450757"/>
          </a:xfrm>
        </p:spPr>
        <p:txBody>
          <a:bodyPr/>
          <a:lstStyle/>
          <a:p>
            <a:pPr algn="ctr"/>
            <a:r>
              <a:rPr lang="ka-GE" dirty="0"/>
              <a:t>ნეიტრინოს ჰიპოთეზა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1EACE-F2E8-40E8-A169-910096E54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215" y="1917923"/>
            <a:ext cx="6901033" cy="4023360"/>
          </a:xfrm>
        </p:spPr>
        <p:txBody>
          <a:bodyPr>
            <a:normAutofit/>
          </a:bodyPr>
          <a:lstStyle/>
          <a:p>
            <a:r>
              <a:rPr lang="ka-GE" dirty="0"/>
              <a:t>1. </a:t>
            </a:r>
            <a:endParaRPr lang="en-US" dirty="0"/>
          </a:p>
          <a:p>
            <a:endParaRPr lang="ka-GE" dirty="0"/>
          </a:p>
          <a:p>
            <a:endParaRPr lang="en-US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endParaRPr lang="en-US" dirty="0"/>
          </a:p>
          <a:p>
            <a:pPr algn="ctr"/>
            <a:r>
              <a:rPr lang="en-US" dirty="0"/>
              <a:t>                                                                           </a:t>
            </a:r>
            <a:r>
              <a:rPr lang="ka-GE" dirty="0"/>
              <a:t>3. 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80D4EA-0295-42F0-A3E6-FEDEAAE02A83}"/>
              </a:ext>
            </a:extLst>
          </p:cNvPr>
          <p:cNvSpPr txBox="1"/>
          <p:nvPr/>
        </p:nvSpPr>
        <p:spPr>
          <a:xfrm>
            <a:off x="6552081" y="5025130"/>
            <a:ext cx="217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½ = ½ + ½ + 1/2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C0E0CE-44B3-4211-9C04-C1B881970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37" y="2164557"/>
            <a:ext cx="4257836" cy="30353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FEBEAD0-CB4E-4BA2-B1F4-F3E615EEFEF0}"/>
              </a:ext>
            </a:extLst>
          </p:cNvPr>
          <p:cNvSpPr txBox="1"/>
          <p:nvPr/>
        </p:nvSpPr>
        <p:spPr>
          <a:xfrm>
            <a:off x="5743853" y="1917923"/>
            <a:ext cx="881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2.</a:t>
            </a:r>
            <a:endParaRPr 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DD57F41-9F8F-4D96-8246-3F09AD8AF8C5}"/>
              </a:ext>
            </a:extLst>
          </p:cNvPr>
          <p:cNvGrpSpPr/>
          <p:nvPr/>
        </p:nvGrpSpPr>
        <p:grpSpPr>
          <a:xfrm>
            <a:off x="6296185" y="2376843"/>
            <a:ext cx="3853869" cy="1305400"/>
            <a:chOff x="6278430" y="2465620"/>
            <a:chExt cx="3853869" cy="130540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B4A1A37-BCE5-48C4-A3C9-D7FBFBCDF607}"/>
                </a:ext>
              </a:extLst>
            </p:cNvPr>
            <p:cNvGrpSpPr/>
            <p:nvPr/>
          </p:nvGrpSpPr>
          <p:grpSpPr>
            <a:xfrm>
              <a:off x="6278430" y="2655911"/>
              <a:ext cx="3853869" cy="1115109"/>
              <a:chOff x="6690877" y="2976840"/>
              <a:chExt cx="3853869" cy="1115109"/>
            </a:xfrm>
          </p:grpSpPr>
          <p:sp>
            <p:nvSpPr>
              <p:cNvPr id="8" name="Explosion: 8 Points 7">
                <a:extLst>
                  <a:ext uri="{FF2B5EF4-FFF2-40B4-BE49-F238E27FC236}">
                    <a16:creationId xmlns:a16="http://schemas.microsoft.com/office/drawing/2014/main" id="{54FDB748-4E08-4CF8-B990-75162FED9F93}"/>
                  </a:ext>
                </a:extLst>
              </p:cNvPr>
              <p:cNvSpPr/>
              <p:nvPr/>
            </p:nvSpPr>
            <p:spPr>
              <a:xfrm>
                <a:off x="8328234" y="2976840"/>
                <a:ext cx="1195137" cy="930443"/>
              </a:xfrm>
              <a:prstGeom prst="irregularSeal1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3A539DCD-E3C1-49FE-9D1C-A1E9E076534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495" t="63306" r="56363" b="25116"/>
              <a:stretch/>
            </p:blipFill>
            <p:spPr>
              <a:xfrm>
                <a:off x="8761372" y="3266711"/>
                <a:ext cx="328863" cy="350702"/>
              </a:xfrm>
              <a:prstGeom prst="rect">
                <a:avLst/>
              </a:prstGeom>
            </p:spPr>
          </p:pic>
          <p:cxnSp>
            <p:nvCxnSpPr>
              <p:cNvPr id="5" name="Straight Arrow Connector 4">
                <a:extLst>
                  <a:ext uri="{FF2B5EF4-FFF2-40B4-BE49-F238E27FC236}">
                    <a16:creationId xmlns:a16="http://schemas.microsoft.com/office/drawing/2014/main" id="{4D94707A-444E-4FBD-9403-C4452A0863EB}"/>
                  </a:ext>
                </a:extLst>
              </p:cNvPr>
              <p:cNvCxnSpPr>
                <a:cxnSpLocks/>
                <a:endCxn id="27" idx="1"/>
              </p:cNvCxnSpPr>
              <p:nvPr/>
            </p:nvCxnSpPr>
            <p:spPr>
              <a:xfrm>
                <a:off x="9305593" y="3442059"/>
                <a:ext cx="939071" cy="46522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id="{1E02EF6E-FC14-440F-9CED-4D902EF6F7F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61702" y="3486526"/>
                <a:ext cx="1147010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Explosion: 8 Points 24">
                <a:extLst>
                  <a:ext uri="{FF2B5EF4-FFF2-40B4-BE49-F238E27FC236}">
                    <a16:creationId xmlns:a16="http://schemas.microsoft.com/office/drawing/2014/main" id="{84AE0857-1485-4401-A813-1C907A688718}"/>
                  </a:ext>
                </a:extLst>
              </p:cNvPr>
              <p:cNvSpPr/>
              <p:nvPr/>
            </p:nvSpPr>
            <p:spPr>
              <a:xfrm>
                <a:off x="6690877" y="3066124"/>
                <a:ext cx="661937" cy="751871"/>
              </a:xfrm>
              <a:prstGeom prst="irregularSeal1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2CB621A-4CFC-4B78-A959-1DADA9F7F3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71749" y="3306162"/>
                <a:ext cx="300194" cy="271797"/>
              </a:xfrm>
              <a:prstGeom prst="rect">
                <a:avLst/>
              </a:prstGeom>
            </p:spPr>
          </p:pic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63549E1-3FD2-4AB9-ADAA-86AA87DF35A1}"/>
                  </a:ext>
                </a:extLst>
              </p:cNvPr>
              <p:cNvSpPr txBox="1"/>
              <p:nvPr/>
            </p:nvSpPr>
            <p:spPr>
              <a:xfrm>
                <a:off x="10244664" y="3722617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e</a:t>
                </a:r>
              </a:p>
            </p:txBody>
          </p:sp>
        </p:grp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5E2214FC-95C4-4AF7-BC68-149876AD00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893146" y="2655911"/>
              <a:ext cx="570450" cy="2805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D09EC84E-7759-4701-B079-1C273B50E53F}"/>
                    </a:ext>
                  </a:extLst>
                </p:cNvPr>
                <p:cNvSpPr txBox="1"/>
                <p:nvPr/>
              </p:nvSpPr>
              <p:spPr>
                <a:xfrm>
                  <a:off x="9463596" y="2465620"/>
                  <a:ext cx="36131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en-US" i="1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𝜈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D09EC84E-7759-4701-B079-1C273B50E5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3596" y="2465620"/>
                  <a:ext cx="361317" cy="369332"/>
                </a:xfrm>
                <a:prstGeom prst="rect">
                  <a:avLst/>
                </a:prstGeom>
                <a:blipFill>
                  <a:blip r:embed="rId5"/>
                  <a:stretch>
                    <a:fillRect r="-21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691056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7C7A8-FD5B-4560-896D-B201C9D1F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Cowan and </a:t>
            </a:r>
            <a:r>
              <a:rPr lang="en-US" dirty="0" err="1"/>
              <a:t>Reines</a:t>
            </a:r>
            <a:r>
              <a:rPr lang="en-US" dirty="0"/>
              <a:t> Experiment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5215DF0-4FEC-4A04-9A17-C73B8BE61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820" y="2014705"/>
            <a:ext cx="4156537" cy="4022725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3F49811-55F6-453F-AC6D-9FC26C280680}"/>
              </a:ext>
            </a:extLst>
          </p:cNvPr>
          <p:cNvSpPr txBox="1"/>
          <p:nvPr/>
        </p:nvSpPr>
        <p:spPr>
          <a:xfrm>
            <a:off x="463870" y="1846556"/>
            <a:ext cx="6154249" cy="60478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დაამტკიცეს ჰიპოთეტური ნეიტრინოს არსებობა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1995 წელს მიენიჭათ ნობელის პრემია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ნეიტრინოს ნაკადი მიიღეს ბირთვული რეაქტორიდან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რეაქტორი მოთავსებული იყო 12მ-ზე მიწისქვეშ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400 ლიტრი წყლის და კადმიუმის ქლორიდის ნარევი</a:t>
            </a:r>
          </a:p>
          <a:p>
            <a:pPr>
              <a:lnSpc>
                <a:spcPct val="250000"/>
              </a:lnSpc>
            </a:pPr>
            <a:endParaRPr lang="ka-GE" dirty="0"/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endParaRPr lang="ka-GE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a-GE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307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CCB4E8-B895-475A-8CE5-7196E5FF3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538" y="1891592"/>
            <a:ext cx="4023821" cy="265206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C7D428-A97D-41B0-B338-FA2C1A0EE35B}"/>
              </a:ext>
            </a:extLst>
          </p:cNvPr>
          <p:cNvSpPr txBox="1"/>
          <p:nvPr/>
        </p:nvSpPr>
        <p:spPr>
          <a:xfrm>
            <a:off x="483093" y="937938"/>
            <a:ext cx="8872942" cy="48276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 ნეიტრინო ურთიერთქმედებს წყალბადის ატომის პროტონთან</a:t>
            </a:r>
            <a:endParaRPr lang="en-US" dirty="0"/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 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პოზიტრონის და ელექტონის ანიჰილაცია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 შედეგი: ორი გამა კვანტი (0.5 </a:t>
            </a:r>
            <a:r>
              <a:rPr lang="en-US" dirty="0"/>
              <a:t>MeV)</a:t>
            </a:r>
            <a:endParaRPr lang="ka-GE" dirty="0"/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 გამა კვანტების დეტექტირება სინტილატორში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a-GE" dirty="0"/>
              <a:t> კადმიუმის ქლორიდის შერევა მეტი სიზუსტისთვის (დამატებითი გამა კვანტი)</a:t>
            </a:r>
          </a:p>
          <a:p>
            <a:pPr>
              <a:lnSpc>
                <a:spcPct val="250000"/>
              </a:lnSpc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E1F23-E225-46DA-BB50-14F81564B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054" y="5251029"/>
            <a:ext cx="4295020" cy="8568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3D03C2-AD02-430A-93E4-54EA8447F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300" y="1891592"/>
            <a:ext cx="2288215" cy="3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360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EAE00-5068-4438-A50B-7424DD44A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31648"/>
            <a:ext cx="10058400" cy="1450757"/>
          </a:xfrm>
        </p:spPr>
        <p:txBody>
          <a:bodyPr/>
          <a:lstStyle/>
          <a:p>
            <a:pPr algn="ctr"/>
            <a:r>
              <a:rPr lang="ka-GE" dirty="0"/>
              <a:t>ნეიტრინოს ტიპები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DDD484-DA5E-465C-84DC-258C6046BC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/>
              <a:t>ელექტრონული ნეიტრინო  </a:t>
            </a:r>
            <a:r>
              <a:rPr lang="ka-GE" dirty="0">
                <a:solidFill>
                  <a:schemeClr val="accent1">
                    <a:lumMod val="75000"/>
                  </a:schemeClr>
                </a:solidFill>
              </a:rPr>
              <a:t>ν</a:t>
            </a:r>
            <a:r>
              <a:rPr lang="en-US" baseline="-25000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ka-GE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ka-GE" dirty="0"/>
          </a:p>
          <a:p>
            <a:pPr marL="0" indent="0">
              <a:buNone/>
            </a:pPr>
            <a:endParaRPr lang="ka-GE" dirty="0"/>
          </a:p>
          <a:p>
            <a:r>
              <a:rPr lang="ka-GE" dirty="0"/>
              <a:t>მიუონური ნეიტრინო </a:t>
            </a:r>
            <a:r>
              <a:rPr lang="ka-GE" b="1" dirty="0">
                <a:solidFill>
                  <a:schemeClr val="accent1">
                    <a:lumMod val="75000"/>
                  </a:schemeClr>
                </a:solidFill>
              </a:rPr>
              <a:t>ν</a:t>
            </a:r>
            <a:r>
              <a:rPr lang="ka-GE" b="1" baseline="-25000" dirty="0">
                <a:solidFill>
                  <a:schemeClr val="accent1">
                    <a:lumMod val="75000"/>
                  </a:schemeClr>
                </a:solidFill>
              </a:rPr>
              <a:t>μ</a:t>
            </a:r>
            <a:endParaRPr lang="ka-GE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a-GE" dirty="0"/>
          </a:p>
          <a:p>
            <a:pPr marL="0" indent="0">
              <a:buNone/>
            </a:pPr>
            <a:endParaRPr lang="ka-GE" dirty="0"/>
          </a:p>
          <a:p>
            <a:r>
              <a:rPr lang="ka-GE" dirty="0"/>
              <a:t> ტაუ ნეიტრინო</a:t>
            </a:r>
            <a:r>
              <a:rPr lang="en-US" dirty="0"/>
              <a:t> </a:t>
            </a:r>
            <a:r>
              <a:rPr lang="ka-GE" dirty="0">
                <a:solidFill>
                  <a:schemeClr val="accent1">
                    <a:lumMod val="75000"/>
                  </a:schemeClr>
                </a:solidFill>
              </a:rPr>
              <a:t>ν</a:t>
            </a:r>
            <a:r>
              <a:rPr lang="ka-GE" baseline="-25000" dirty="0">
                <a:solidFill>
                  <a:schemeClr val="accent1">
                    <a:lumMod val="75000"/>
                  </a:schemeClr>
                </a:solidFill>
              </a:rPr>
              <a:t>τ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03FC0D-A971-4F3F-9F18-0E220AE7F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675" y="2036683"/>
            <a:ext cx="5039005" cy="328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48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3B2E53-47D5-4213-9129-C57FC99A0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80" y="2232947"/>
            <a:ext cx="6000820" cy="26779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8E604D-2E55-4DB9-8D7E-5EEFECC623CF}"/>
              </a:ext>
            </a:extLst>
          </p:cNvPr>
          <p:cNvSpPr txBox="1"/>
          <p:nvPr/>
        </p:nvSpPr>
        <p:spPr>
          <a:xfrm>
            <a:off x="262780" y="4972158"/>
            <a:ext cx="258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Super </a:t>
            </a:r>
            <a:r>
              <a:rPr lang="en-US" i="1" dirty="0" err="1"/>
              <a:t>Kamiokande</a:t>
            </a:r>
            <a:r>
              <a:rPr lang="en-US" i="1" dirty="0"/>
              <a:t>: Japan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3EE96D-2601-444D-8723-623C70EB72B0}"/>
              </a:ext>
            </a:extLst>
          </p:cNvPr>
          <p:cNvSpPr txBox="1"/>
          <p:nvPr/>
        </p:nvSpPr>
        <p:spPr>
          <a:xfrm>
            <a:off x="6889072" y="2232947"/>
            <a:ext cx="52289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dirty="0"/>
              <a:t>მოძრაობენ სინათლის სიჩქარით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ka-GE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dirty="0"/>
              <a:t>აქვთ ნულისგან განსხვავებული მასა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ka-GE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dirty="0"/>
              <a:t>არსებობენ მხოლოდ მარცხენა ნეიტრინოები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ka-GE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dirty="0"/>
              <a:t>ოსცილირებს არომატებს შორის</a:t>
            </a:r>
          </a:p>
          <a:p>
            <a:endParaRPr lang="ka-GE" dirty="0"/>
          </a:p>
          <a:p>
            <a:endParaRPr lang="ka-G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CC3B8F-7526-4334-BF99-DA96C63A067F}"/>
              </a:ext>
            </a:extLst>
          </p:cNvPr>
          <p:cNvSpPr txBox="1"/>
          <p:nvPr/>
        </p:nvSpPr>
        <p:spPr>
          <a:xfrm>
            <a:off x="3133490" y="861134"/>
            <a:ext cx="5925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თანამედროვე ექსპერიმენტები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23758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FAC496-0FB3-491B-A306-6E2FF157DE74}"/>
              </a:ext>
            </a:extLst>
          </p:cNvPr>
          <p:cNvSpPr txBox="1"/>
          <p:nvPr/>
        </p:nvSpPr>
        <p:spPr>
          <a:xfrm>
            <a:off x="0" y="674704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600" dirty="0"/>
              <a:t>ნეიტრინოს არომატები </a:t>
            </a:r>
            <a:endParaRPr lang="en-US" sz="3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2BC365-D8F7-4DB7-A38B-7D97E6233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56" y="2268499"/>
            <a:ext cx="4201304" cy="23340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041E39-0378-4ABF-88EC-CC46E324E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779" y="2268499"/>
            <a:ext cx="4201304" cy="232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210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1101A5D-8535-410B-8A46-04CBC06C8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457" y="2085343"/>
            <a:ext cx="2921480" cy="311525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AF0071-C4B3-4BF9-B556-5D0D8B11AA44}"/>
              </a:ext>
            </a:extLst>
          </p:cNvPr>
          <p:cNvSpPr txBox="1"/>
          <p:nvPr/>
        </p:nvSpPr>
        <p:spPr>
          <a:xfrm>
            <a:off x="1074255" y="5241727"/>
            <a:ext cx="3284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0" dirty="0" err="1">
                <a:solidFill>
                  <a:srgbClr val="5F5B5B"/>
                </a:solidFill>
                <a:effectLst/>
                <a:latin typeface="aktiv-grotesk"/>
              </a:rPr>
              <a:t>GERmanium</a:t>
            </a:r>
            <a:r>
              <a:rPr lang="en-US" b="0" i="0" dirty="0">
                <a:solidFill>
                  <a:srgbClr val="5F5B5B"/>
                </a:solidFill>
                <a:effectLst/>
                <a:latin typeface="aktiv-grotesk"/>
              </a:rPr>
              <a:t> Detector Array: </a:t>
            </a:r>
            <a:r>
              <a:rPr lang="en-US" b="0" i="1" dirty="0">
                <a:solidFill>
                  <a:srgbClr val="5F5B5B"/>
                </a:solidFill>
                <a:effectLst/>
                <a:latin typeface="aktiv-grotesk"/>
              </a:rPr>
              <a:t>Italy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42F13-A49E-478F-910E-7119620F512A}"/>
              </a:ext>
            </a:extLst>
          </p:cNvPr>
          <p:cNvSpPr txBox="1"/>
          <p:nvPr/>
        </p:nvSpPr>
        <p:spPr>
          <a:xfrm>
            <a:off x="1896773" y="878889"/>
            <a:ext cx="839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800" dirty="0"/>
              <a:t>არის თუ არა ნეიტრინო საკუთარი ანტინაწილაკი?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7234AA-F542-42D3-9A45-0195B64AD910}"/>
              </a:ext>
            </a:extLst>
          </p:cNvPr>
          <p:cNvSpPr txBox="1"/>
          <p:nvPr/>
        </p:nvSpPr>
        <p:spPr>
          <a:xfrm>
            <a:off x="7027054" y="5138078"/>
            <a:ext cx="62867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ორმაგი ბეტა დაშლით შეიძლება</a:t>
            </a:r>
          </a:p>
          <a:p>
            <a:r>
              <a:rPr lang="ka-GE" sz="2000" dirty="0"/>
              <a:t>აიხსნას ნეიტრინოს მასა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D0E391-FF6A-4960-93E6-DACC9DCA0D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73" y="2434851"/>
            <a:ext cx="4869443" cy="257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09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C5BDC-8FBC-4251-91F8-BFECDDD83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812" y="64661"/>
            <a:ext cx="10058400" cy="1450757"/>
          </a:xfrm>
        </p:spPr>
        <p:txBody>
          <a:bodyPr/>
          <a:lstStyle/>
          <a:p>
            <a:pPr algn="ctr"/>
            <a:r>
              <a:rPr lang="ka-GE" dirty="0"/>
              <a:t>მადლობა ყურადღებისთვის!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80159-925F-4F64-8679-48FBB0CB8FDB}"/>
              </a:ext>
            </a:extLst>
          </p:cNvPr>
          <p:cNvSpPr txBox="1"/>
          <p:nvPr/>
        </p:nvSpPr>
        <p:spPr>
          <a:xfrm>
            <a:off x="461639" y="2183907"/>
            <a:ext cx="58858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i="1" u="sng" dirty="0"/>
              <a:t>     გამოყენებული ლიტერატურა:</a:t>
            </a:r>
          </a:p>
          <a:p>
            <a:endParaRPr lang="ka-GE" dirty="0"/>
          </a:p>
          <a:p>
            <a:pPr marL="342900" indent="-342900">
              <a:buFont typeface="+mj-lt"/>
              <a:buAutoNum type="arabicPeriod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"Detection of the Free Neutrino: A Confirmation", C. L. Cowan, Jr., F.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Reines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F. B. Harrison, H. W. Kruse and A. D. McGuire, Science 124, 103 (1956).</a:t>
            </a:r>
            <a:endParaRPr lang="ka-GE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Griffiths, D. (2009). </a:t>
            </a:r>
            <a:r>
              <a:rPr lang="en-US" sz="1600" b="0" i="1" u="none" strike="noStrike" dirty="0">
                <a:solidFill>
                  <a:srgbClr val="3366BB"/>
                </a:solidFill>
                <a:effectLst/>
                <a:latin typeface="Arial" panose="020B0604020202020204" pitchFamily="34" charset="0"/>
                <a:hlinkClick r:id="rId2"/>
              </a:rPr>
              <a:t>Introduction to Elementary Particles</a:t>
            </a:r>
            <a:r>
              <a:rPr lang="en-US" sz="1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(2nd ed.). pp. </a:t>
            </a:r>
            <a:r>
              <a:rPr lang="en-US" sz="1600" b="0" i="0" u="none" strike="noStrike" dirty="0">
                <a:solidFill>
                  <a:srgbClr val="3366BB"/>
                </a:solidFill>
                <a:effectLst/>
                <a:latin typeface="Arial" panose="020B0604020202020204" pitchFamily="34" charset="0"/>
                <a:hlinkClick r:id="rId3"/>
              </a:rPr>
              <a:t>314</a:t>
            </a:r>
            <a:r>
              <a:rPr lang="en-US" sz="1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–315. </a:t>
            </a:r>
            <a:r>
              <a:rPr lang="en-US" sz="16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/>
              </a:rPr>
              <a:t>ISBN</a:t>
            </a:r>
            <a:r>
              <a:rPr lang="en-US" sz="1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16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Special:BookSources/978-3-527-40601-2"/>
              </a:rPr>
              <a:t>978-3-527-40601-2</a:t>
            </a:r>
            <a:r>
              <a:rPr lang="en-US" sz="1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  <a:endParaRPr lang="ka-GE" sz="16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6"/>
              </a:rPr>
              <a:t>https://www.symmetrymagazine.org/article/how-do-neutrinos-get-their-mass</a:t>
            </a:r>
            <a:endParaRPr lang="ka-GE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http://hyperphysics.phy-astr.gsu.edu/hbase/Particles/neutrino.html#c6</a:t>
            </a:r>
          </a:p>
        </p:txBody>
      </p:sp>
    </p:spTree>
    <p:extLst>
      <p:ext uri="{BB962C8B-B14F-4D97-AF65-F5344CB8AC3E}">
        <p14:creationId xmlns:p14="http://schemas.microsoft.com/office/powerpoint/2010/main" val="155305009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6089</TotalTime>
  <Words>330</Words>
  <Application>Microsoft Office PowerPoint</Application>
  <PresentationFormat>Widescreen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aktiv-grotesk</vt:lpstr>
      <vt:lpstr>Arial</vt:lpstr>
      <vt:lpstr>Calibri</vt:lpstr>
      <vt:lpstr>Calibri Light</vt:lpstr>
      <vt:lpstr>Cambria Math</vt:lpstr>
      <vt:lpstr>Sylfaen</vt:lpstr>
      <vt:lpstr>Times New Roman</vt:lpstr>
      <vt:lpstr>Wingdings</vt:lpstr>
      <vt:lpstr>Retrospect</vt:lpstr>
      <vt:lpstr>PowerPoint Presentation</vt:lpstr>
      <vt:lpstr>პრეზენტაციის გეგმა</vt:lpstr>
      <vt:lpstr>ბეტა დაშლა</vt:lpstr>
      <vt:lpstr>ბეტა დაშლის პრობლემები</vt:lpstr>
      <vt:lpstr>PowerPoint Presentation</vt:lpstr>
      <vt:lpstr>ნეიტრინოს ჰიპოთეზა</vt:lpstr>
      <vt:lpstr>Cowan and Reines Experiment</vt:lpstr>
      <vt:lpstr>PowerPoint Presentation</vt:lpstr>
      <vt:lpstr>ნეიტრინოს ტიპები</vt:lpstr>
      <vt:lpstr>PowerPoint Presentation</vt:lpstr>
      <vt:lpstr>PowerPoint Presentation</vt:lpstr>
      <vt:lpstr>PowerPoint Presentation</vt:lpstr>
      <vt:lpstr>მადლობა ყურადღებისთვის!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ANMSI</dc:creator>
  <cp:lastModifiedBy>Liza Godziashvili</cp:lastModifiedBy>
  <cp:revision>43</cp:revision>
  <dcterms:created xsi:type="dcterms:W3CDTF">2019-09-19T18:00:19Z</dcterms:created>
  <dcterms:modified xsi:type="dcterms:W3CDTF">2021-06-03T11:30:05Z</dcterms:modified>
</cp:coreProperties>
</file>