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65" r:id="rId4"/>
    <p:sldId id="259" r:id="rId5"/>
    <p:sldId id="260" r:id="rId6"/>
    <p:sldId id="263" r:id="rId7"/>
    <p:sldId id="261" r:id="rId8"/>
    <p:sldId id="262"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29C41F5D-5EDF-48C4-9260-1210C31E57EF}" type="datetimeFigureOut">
              <a:rPr lang="en-US" smtClean="0"/>
              <a:pPr/>
              <a:t>6/8/2016</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456CF00E-14D0-4C9D-9E7C-0E0A9307B28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9C41F5D-5EDF-48C4-9260-1210C31E57EF}" type="datetimeFigureOut">
              <a:rPr lang="en-US" smtClean="0"/>
              <a:pPr/>
              <a:t>6/8/2016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6CF00E-14D0-4C9D-9E7C-0E0A9307B28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29C41F5D-5EDF-48C4-9260-1210C31E57EF}" type="datetimeFigureOut">
              <a:rPr lang="en-US" smtClean="0"/>
              <a:pPr/>
              <a:t>6/8/2016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6CF00E-14D0-4C9D-9E7C-0E0A9307B28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9C41F5D-5EDF-48C4-9260-1210C31E57EF}" type="datetimeFigureOut">
              <a:rPr lang="en-US" smtClean="0"/>
              <a:pPr/>
              <a:t>6/8/2016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6CF00E-14D0-4C9D-9E7C-0E0A9307B28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29C41F5D-5EDF-48C4-9260-1210C31E57EF}" type="datetimeFigureOut">
              <a:rPr lang="en-US" smtClean="0"/>
              <a:pPr/>
              <a:t>6/8/2016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56CF00E-14D0-4C9D-9E7C-0E0A9307B28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9C41F5D-5EDF-48C4-9260-1210C31E57EF}" type="datetimeFigureOut">
              <a:rPr lang="en-US" smtClean="0"/>
              <a:pPr/>
              <a:t>6/8/2016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6CF00E-14D0-4C9D-9E7C-0E0A9307B28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C41F5D-5EDF-48C4-9260-1210C31E57EF}" type="datetimeFigureOut">
              <a:rPr lang="en-US" smtClean="0"/>
              <a:pPr/>
              <a:t>6/8/2016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56CF00E-14D0-4C9D-9E7C-0E0A9307B28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9C41F5D-5EDF-48C4-9260-1210C31E57EF}" type="datetimeFigureOut">
              <a:rPr lang="en-US" smtClean="0"/>
              <a:pPr/>
              <a:t>6/8/2016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6CF00E-14D0-4C9D-9E7C-0E0A9307B28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9C41F5D-5EDF-48C4-9260-1210C31E57EF}" type="datetimeFigureOut">
              <a:rPr lang="en-US" smtClean="0"/>
              <a:pPr/>
              <a:t>6/8/2016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456CF00E-14D0-4C9D-9E7C-0E0A9307B28D}"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9C41F5D-5EDF-48C4-9260-1210C31E57EF}" type="datetimeFigureOut">
              <a:rPr lang="en-US" smtClean="0"/>
              <a:pPr/>
              <a:t>6/8/2016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6CF00E-14D0-4C9D-9E7C-0E0A9307B28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9C41F5D-5EDF-48C4-9260-1210C31E57EF}" type="datetimeFigureOut">
              <a:rPr lang="en-US" smtClean="0"/>
              <a:pPr/>
              <a:t>6/8/2016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6CF00E-14D0-4C9D-9E7C-0E0A9307B28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29C41F5D-5EDF-48C4-9260-1210C31E57EF}" type="datetimeFigureOut">
              <a:rPr lang="en-US" smtClean="0"/>
              <a:pPr/>
              <a:t>6/8/2016</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56CF00E-14D0-4C9D-9E7C-0E0A9307B28D}"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714620"/>
            <a:ext cx="6243654" cy="2500330"/>
          </a:xfrm>
        </p:spPr>
        <p:txBody>
          <a:bodyPr>
            <a:normAutofit fontScale="90000"/>
          </a:bodyPr>
          <a:lstStyle/>
          <a:p>
            <a:r>
              <a:rPr lang="ka-GE" dirty="0" smtClean="0"/>
              <a:t>კ  ვ  ა ზ ა რ ე ბ ი</a:t>
            </a:r>
            <a:br>
              <a:rPr lang="ka-GE" dirty="0" smtClean="0"/>
            </a:br>
            <a:r>
              <a:rPr lang="ka-GE" dirty="0" smtClean="0"/>
              <a:t/>
            </a:r>
            <a:br>
              <a:rPr lang="ka-GE" dirty="0" smtClean="0"/>
            </a:br>
            <a:r>
              <a:rPr lang="ka-GE" dirty="0" smtClean="0"/>
              <a:t/>
            </a:r>
            <a:br>
              <a:rPr lang="ka-GE" dirty="0" smtClean="0"/>
            </a:br>
            <a:endParaRPr lang="en-US" dirty="0"/>
          </a:p>
        </p:txBody>
      </p:sp>
      <p:sp>
        <p:nvSpPr>
          <p:cNvPr id="3" name="Subtitle 2"/>
          <p:cNvSpPr>
            <a:spLocks noGrp="1"/>
          </p:cNvSpPr>
          <p:nvPr>
            <p:ph type="subTitle" idx="1"/>
          </p:nvPr>
        </p:nvSpPr>
        <p:spPr>
          <a:xfrm>
            <a:off x="500034" y="142852"/>
            <a:ext cx="8286808" cy="2500330"/>
          </a:xfrm>
        </p:spPr>
        <p:txBody>
          <a:bodyPr>
            <a:normAutofit fontScale="85000" lnSpcReduction="10000"/>
          </a:bodyPr>
          <a:lstStyle/>
          <a:p>
            <a:r>
              <a:rPr lang="ka-GE" sz="2400" dirty="0" smtClean="0">
                <a:solidFill>
                  <a:schemeClr val="tx2">
                    <a:lumMod val="90000"/>
                  </a:schemeClr>
                </a:solidFill>
              </a:rPr>
              <a:t>ი. ჯავახიშვილი სახელობის თბილისის სახელმწიფო უნივერსიტეტი</a:t>
            </a:r>
          </a:p>
          <a:p>
            <a:r>
              <a:rPr lang="ka-GE" sz="2400" dirty="0" smtClean="0">
                <a:solidFill>
                  <a:schemeClr val="tx2">
                    <a:lumMod val="90000"/>
                  </a:schemeClr>
                </a:solidFill>
              </a:rPr>
              <a:t>        - კოსმოლოგია და ელემენტარული ნაწილაკები - </a:t>
            </a:r>
          </a:p>
          <a:p>
            <a:r>
              <a:rPr lang="ka-GE" sz="2400" dirty="0" smtClean="0">
                <a:solidFill>
                  <a:schemeClr val="tx2">
                    <a:lumMod val="90000"/>
                  </a:schemeClr>
                </a:solidFill>
              </a:rPr>
              <a:t>სტუდენტი : მაგდა სვანიძე </a:t>
            </a:r>
          </a:p>
          <a:p>
            <a:r>
              <a:rPr lang="ka-GE" sz="2400" dirty="0" smtClean="0">
                <a:solidFill>
                  <a:schemeClr val="tx2">
                    <a:lumMod val="90000"/>
                  </a:schemeClr>
                </a:solidFill>
              </a:rPr>
              <a:t>პროფესორი : მერაბ გოგბერაშვილი</a:t>
            </a:r>
          </a:p>
          <a:p>
            <a:r>
              <a:rPr lang="en-US" sz="2400" dirty="0" smtClean="0">
                <a:solidFill>
                  <a:schemeClr val="tx2">
                    <a:lumMod val="90000"/>
                  </a:schemeClr>
                </a:solidFill>
              </a:rPr>
              <a:t>IV </a:t>
            </a:r>
            <a:r>
              <a:rPr lang="ka-GE" sz="2400" dirty="0" smtClean="0">
                <a:solidFill>
                  <a:schemeClr val="tx2">
                    <a:lumMod val="90000"/>
                  </a:schemeClr>
                </a:solidFill>
              </a:rPr>
              <a:t>კურსი 201</a:t>
            </a:r>
            <a:r>
              <a:rPr lang="en-US" sz="2400" smtClean="0">
                <a:solidFill>
                  <a:schemeClr val="tx2">
                    <a:lumMod val="90000"/>
                  </a:schemeClr>
                </a:solidFill>
              </a:rPr>
              <a:t>6</a:t>
            </a:r>
            <a:r>
              <a:rPr lang="ka-GE" sz="2400" smtClean="0">
                <a:solidFill>
                  <a:schemeClr val="tx2">
                    <a:lumMod val="90000"/>
                  </a:schemeClr>
                </a:solidFill>
              </a:rPr>
              <a:t> </a:t>
            </a:r>
            <a:r>
              <a:rPr lang="ka-GE" sz="2400" dirty="0" smtClean="0">
                <a:solidFill>
                  <a:schemeClr val="tx2">
                    <a:lumMod val="90000"/>
                  </a:schemeClr>
                </a:solidFill>
              </a:rPr>
              <a:t>წელი</a:t>
            </a:r>
          </a:p>
          <a:p>
            <a:endParaRPr lang="ka-GE" dirty="0" smtClean="0"/>
          </a:p>
          <a:p>
            <a:r>
              <a:rPr lang="ka-GE" dirty="0" smtClean="0"/>
              <a:t>  </a:t>
            </a:r>
            <a:endParaRPr lang="en-US" dirty="0"/>
          </a:p>
        </p:txBody>
      </p:sp>
      <p:pic>
        <p:nvPicPr>
          <p:cNvPr id="1026" name="Picture 2" descr="C:\Users\MAGDA\Desktop\kvazar.jpg"/>
          <p:cNvPicPr>
            <a:picLocks noChangeAspect="1" noChangeArrowheads="1"/>
          </p:cNvPicPr>
          <p:nvPr/>
        </p:nvPicPr>
        <p:blipFill>
          <a:blip r:embed="rId2"/>
          <a:srcRect/>
          <a:stretch>
            <a:fillRect/>
          </a:stretch>
        </p:blipFill>
        <p:spPr bwMode="auto">
          <a:xfrm>
            <a:off x="1857356" y="3457575"/>
            <a:ext cx="5524500" cy="3400425"/>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MAGDA\Desktop\kva2.jpg"/>
          <p:cNvPicPr>
            <a:picLocks noGrp="1" noChangeAspect="1" noChangeArrowheads="1"/>
          </p:cNvPicPr>
          <p:nvPr>
            <p:ph idx="1"/>
          </p:nvPr>
        </p:nvPicPr>
        <p:blipFill>
          <a:blip r:embed="rId2"/>
          <a:srcRect/>
          <a:stretch>
            <a:fillRect/>
          </a:stretch>
        </p:blipFill>
        <p:spPr bwMode="auto">
          <a:xfrm>
            <a:off x="142844" y="0"/>
            <a:ext cx="2714644" cy="23574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ectangle 5"/>
          <p:cNvSpPr/>
          <p:nvPr/>
        </p:nvSpPr>
        <p:spPr>
          <a:xfrm>
            <a:off x="2857488" y="214290"/>
            <a:ext cx="5929354" cy="2585323"/>
          </a:xfrm>
          <a:prstGeom prst="rect">
            <a:avLst/>
          </a:prstGeom>
        </p:spPr>
        <p:txBody>
          <a:bodyPr wrap="square">
            <a:spAutoFit/>
          </a:bodyPr>
          <a:lstStyle/>
          <a:p>
            <a:r>
              <a:rPr lang="ka-GE" i="1" dirty="0" smtClean="0">
                <a:solidFill>
                  <a:schemeClr val="accent2"/>
                </a:solidFill>
              </a:rPr>
              <a:t>კვაზარები</a:t>
            </a:r>
            <a:r>
              <a:rPr lang="ka-GE" dirty="0" smtClean="0"/>
              <a:t> არიან გარეგალაქტიკური ობიექტების კლასი, რომლებიც გამოირჩევიან ძალიან მაღალი ნათებით და ისეთი მცირე კუთხური ზომით, რომ რამდენიმე წლის შემდეგაც კი აღმოჩენის შემდეგ ვერ ასხვავებდნენ წერტილოვან წყაროებისაგან - ვარსკვლავებისაგან. პირველი კვაზარები იყო აღმოჩენილი 1960 წელს როგორც რადიოწყარო, რომელიც ოპტიკურ დიაპაზონში ემთხვევოდა სუსტ ვარსკვლავწარმოშობილ ობიექტებს. </a:t>
            </a:r>
            <a:endParaRPr lang="en-US" dirty="0"/>
          </a:p>
        </p:txBody>
      </p:sp>
      <p:pic>
        <p:nvPicPr>
          <p:cNvPr id="2052" name="Picture 4" descr="C:\Users\MAGDA\Desktop\pirveli-kvazari-3C-273.jpg"/>
          <p:cNvPicPr>
            <a:picLocks noChangeAspect="1" noChangeArrowheads="1"/>
          </p:cNvPicPr>
          <p:nvPr/>
        </p:nvPicPr>
        <p:blipFill>
          <a:blip r:embed="rId3"/>
          <a:srcRect/>
          <a:stretch>
            <a:fillRect/>
          </a:stretch>
        </p:blipFill>
        <p:spPr bwMode="auto">
          <a:xfrm>
            <a:off x="3000364" y="2857496"/>
            <a:ext cx="5511800" cy="37338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71934" y="1000108"/>
            <a:ext cx="4614866" cy="5324492"/>
          </a:xfrm>
        </p:spPr>
        <p:txBody>
          <a:bodyPr>
            <a:normAutofit/>
          </a:bodyPr>
          <a:lstStyle/>
          <a:p>
            <a:r>
              <a:rPr lang="ka-GE" sz="2000" dirty="0" smtClean="0"/>
              <a:t>1984 წელს გერმანელმა ასტრონომმა გ.კურმა თანამშრომლებთან ერთად ელვარე კვაზარი აღმოაჩინა</a:t>
            </a:r>
            <a:r>
              <a:rPr lang="ka-GE" dirty="0" smtClean="0"/>
              <a:t>. </a:t>
            </a:r>
            <a:r>
              <a:rPr lang="ka-GE" sz="2000" dirty="0" smtClean="0"/>
              <a:t> ვარსკვლავურ კატალოგში მისი სახელია </a:t>
            </a:r>
            <a:r>
              <a:rPr lang="en-US" sz="2000" dirty="0" smtClean="0"/>
              <a:t>S 50014+81 </a:t>
            </a:r>
            <a:r>
              <a:rPr lang="ka-GE" sz="2000" dirty="0" smtClean="0"/>
              <a:t>და ყველაზე ელვარე ასტრონომულ ობიექტად ითვლება. დიამეტრით რამდენიმე სინათლის წელი, კვაზარი გაცილებით მეტ ენერგიას ასხივებს, ვიდრე ჩვეულებრივი გიგანტური გალქტიკა.</a:t>
            </a:r>
            <a:endParaRPr lang="en-US" sz="2000" dirty="0"/>
          </a:p>
        </p:txBody>
      </p:sp>
      <p:pic>
        <p:nvPicPr>
          <p:cNvPr id="1031" name="Picture 7" descr="C:\Users\MAGDA\Desktop\pg 0052251.jpg"/>
          <p:cNvPicPr>
            <a:picLocks noChangeAspect="1" noChangeArrowheads="1"/>
          </p:cNvPicPr>
          <p:nvPr/>
        </p:nvPicPr>
        <p:blipFill>
          <a:blip r:embed="rId2"/>
          <a:srcRect/>
          <a:stretch>
            <a:fillRect/>
          </a:stretch>
        </p:blipFill>
        <p:spPr bwMode="auto">
          <a:xfrm>
            <a:off x="214282" y="1071546"/>
            <a:ext cx="3786214" cy="3857652"/>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143372" y="928670"/>
            <a:ext cx="4757742" cy="3500462"/>
          </a:xfrm>
        </p:spPr>
        <p:txBody>
          <a:bodyPr>
            <a:noAutofit/>
          </a:bodyPr>
          <a:lstStyle/>
          <a:p>
            <a:r>
              <a:rPr lang="ka-GE" sz="2000" dirty="0" smtClean="0"/>
              <a:t> 2005 წლის მონაცემებით ასტრონომთა ჯგუფმა თავის კვლევებში დაადგინეს რომ 195 000 კვაზარია. უახლოესი და ერთერთი ყველაზე კაშკაშა კვაზარის (3</a:t>
            </a:r>
            <a:r>
              <a:rPr lang="en-US" sz="2000" dirty="0" smtClean="0"/>
              <a:t>C 273</a:t>
            </a:r>
            <a:r>
              <a:rPr lang="ka-GE" sz="2000" dirty="0" smtClean="0"/>
              <a:t>)</a:t>
            </a:r>
            <a:r>
              <a:rPr lang="en-US" sz="2000" dirty="0" smtClean="0"/>
              <a:t> </a:t>
            </a:r>
            <a:r>
              <a:rPr lang="ka-GE" sz="2000" dirty="0" smtClean="0"/>
              <a:t>სიკაშკაშე დაახლოებით 13</a:t>
            </a:r>
            <a:r>
              <a:rPr lang="en-US" sz="2000" baseline="30000" dirty="0" smtClean="0"/>
              <a:t>m</a:t>
            </a:r>
            <a:r>
              <a:rPr lang="en-US" sz="2000" dirty="0" smtClean="0"/>
              <a:t> </a:t>
            </a:r>
            <a:r>
              <a:rPr lang="ka-GE" sz="2000" dirty="0" smtClean="0"/>
              <a:t>და წითელი ძვრა </a:t>
            </a:r>
            <a:r>
              <a:rPr lang="en-US" sz="2000" i="1" dirty="0" smtClean="0"/>
              <a:t>z</a:t>
            </a:r>
            <a:r>
              <a:rPr lang="en-US" sz="2000" dirty="0" smtClean="0"/>
              <a:t> = 0,158</a:t>
            </a:r>
            <a:r>
              <a:rPr lang="ka-GE" sz="2000" dirty="0" smtClean="0"/>
              <a:t> ყველაზე შორეული კვაზარები, თავის გიგანტური ნათების წყალობით, ასჯერ აღემატება ნორმალური გალაქტიკების ნათებას, იგი ხილვადია 10 მლრდ სინათლის წლის მანძილიდანაც კი.</a:t>
            </a:r>
            <a:endParaRPr lang="en-US" sz="2000" dirty="0"/>
          </a:p>
        </p:txBody>
      </p:sp>
      <p:pic>
        <p:nvPicPr>
          <p:cNvPr id="3074" name="Picture 2" descr="C:\Users\MAGDA\Desktop\images.jpg"/>
          <p:cNvPicPr>
            <a:picLocks noGrp="1" noChangeAspect="1" noChangeArrowheads="1"/>
          </p:cNvPicPr>
          <p:nvPr>
            <p:ph idx="1"/>
          </p:nvPr>
        </p:nvPicPr>
        <p:blipFill>
          <a:blip r:embed="rId2"/>
          <a:srcRect/>
          <a:stretch>
            <a:fillRect/>
          </a:stretch>
        </p:blipFill>
        <p:spPr bwMode="auto">
          <a:xfrm>
            <a:off x="214282" y="1000108"/>
            <a:ext cx="3786214" cy="3286124"/>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643570" y="274638"/>
            <a:ext cx="3500430" cy="2582858"/>
          </a:xfrm>
        </p:spPr>
        <p:txBody>
          <a:bodyPr>
            <a:normAutofit/>
          </a:bodyPr>
          <a:lstStyle/>
          <a:p>
            <a:r>
              <a:rPr lang="ka-GE" sz="2000" b="0" dirty="0" smtClean="0">
                <a:solidFill>
                  <a:schemeClr val="tx1"/>
                </a:solidFill>
              </a:rPr>
              <a:t>უახლოესმა დაკვირვებებმა აჩვენა, რომ  </a:t>
            </a:r>
            <a:r>
              <a:rPr lang="ka-GE" sz="2000" dirty="0" smtClean="0">
                <a:solidFill>
                  <a:schemeClr val="tx1"/>
                </a:solidFill>
              </a:rPr>
              <a:t>კვაზარების უმეტესობა მდებარეობს უზარმაზარი ელიფსური გალაქტიკების ცენტრებთან</a:t>
            </a:r>
            <a:r>
              <a:rPr lang="ka-GE" sz="2000" dirty="0" smtClean="0"/>
              <a:t>.</a:t>
            </a:r>
            <a:endParaRPr lang="en-US" sz="2000" dirty="0">
              <a:solidFill>
                <a:schemeClr val="tx1"/>
              </a:solidFill>
            </a:endParaRPr>
          </a:p>
        </p:txBody>
      </p:sp>
      <p:pic>
        <p:nvPicPr>
          <p:cNvPr id="4" name="Content Placeholder 3" descr="NGC7319quasarLabeled.jpg"/>
          <p:cNvPicPr>
            <a:picLocks noGrp="1" noChangeAspect="1"/>
          </p:cNvPicPr>
          <p:nvPr>
            <p:ph idx="1"/>
          </p:nvPr>
        </p:nvPicPr>
        <p:blipFill>
          <a:blip r:embed="rId2"/>
          <a:stretch>
            <a:fillRect/>
          </a:stretch>
        </p:blipFill>
        <p:spPr>
          <a:xfrm>
            <a:off x="214282" y="1214422"/>
            <a:ext cx="5418405" cy="4525962"/>
          </a:xfr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704088"/>
            <a:ext cx="8229600" cy="2224846"/>
          </a:xfrm>
        </p:spPr>
        <p:txBody>
          <a:bodyPr>
            <a:normAutofit fontScale="90000"/>
          </a:bodyPr>
          <a:lstStyle/>
          <a:p>
            <a:r>
              <a:rPr lang="ka-GE" i="1" dirty="0" smtClean="0">
                <a:solidFill>
                  <a:schemeClr val="accent2"/>
                </a:solidFill>
              </a:rPr>
              <a:t>შეიძლება ირმის ნახტომი გახდეს კვაზარი?</a:t>
            </a:r>
            <a:br>
              <a:rPr lang="ka-GE" i="1" dirty="0" smtClean="0">
                <a:solidFill>
                  <a:schemeClr val="accent2"/>
                </a:solidFill>
              </a:rPr>
            </a:br>
            <a:endParaRPr lang="en-US" i="1" dirty="0">
              <a:solidFill>
                <a:schemeClr val="accent2"/>
              </a:solidFill>
            </a:endParaRPr>
          </a:p>
        </p:txBody>
      </p:sp>
      <p:sp>
        <p:nvSpPr>
          <p:cNvPr id="2" name="Content Placeholder 1"/>
          <p:cNvSpPr>
            <a:spLocks noGrp="1"/>
          </p:cNvSpPr>
          <p:nvPr>
            <p:ph idx="1"/>
          </p:nvPr>
        </p:nvSpPr>
        <p:spPr>
          <a:xfrm>
            <a:off x="4357686" y="2357430"/>
            <a:ext cx="4329114" cy="3857652"/>
          </a:xfrm>
        </p:spPr>
        <p:txBody>
          <a:bodyPr>
            <a:normAutofit/>
          </a:bodyPr>
          <a:lstStyle/>
          <a:p>
            <a:r>
              <a:rPr lang="ka-GE" sz="1800" dirty="0" smtClean="0"/>
              <a:t>გარკვეული პერიოდის შემდეგ მეცნიერები ფიქრობენ, რომ ირმის ნახტომი და ანდრომედა შეეჯახებიან ერთმანეთს. ამის შედეგან ის შავი ხვრელები, რომელიც მათ ცენტრებშია ერთმანეთზე მოქმედებას დაიწყებენ. მატერიის ნაწილი კოსმოსურ სივრცეში გაიტყორცნება, ნაწილს კი შავი ხვრელები შთანთქავენ. თუ მატერიის რაოდენობა საკმარისი აღმოჩნდა, ირმის ნახტომი ისევ კვაზარად შეიძლება გადაიქცეს	!</a:t>
            </a:r>
            <a:endParaRPr lang="en-US" sz="1800" dirty="0"/>
          </a:p>
        </p:txBody>
      </p:sp>
      <p:pic>
        <p:nvPicPr>
          <p:cNvPr id="6146" name="Picture 2" descr="C:\Users\MAGDA\Desktop\zemasiuri-ngc-3783_shi.jpg"/>
          <p:cNvPicPr>
            <a:picLocks noChangeAspect="1" noChangeArrowheads="1"/>
          </p:cNvPicPr>
          <p:nvPr/>
        </p:nvPicPr>
        <p:blipFill>
          <a:blip r:embed="rId2"/>
          <a:srcRect/>
          <a:stretch>
            <a:fillRect/>
          </a:stretch>
        </p:blipFill>
        <p:spPr bwMode="auto">
          <a:xfrm>
            <a:off x="0" y="2357430"/>
            <a:ext cx="4572000" cy="4000528"/>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42976" y="3714752"/>
            <a:ext cx="5043494" cy="4525963"/>
          </a:xfrm>
        </p:spPr>
        <p:txBody>
          <a:bodyPr>
            <a:normAutofit/>
          </a:bodyPr>
          <a:lstStyle/>
          <a:p>
            <a:r>
              <a:rPr lang="ka-GE" sz="2000" dirty="0" smtClean="0"/>
              <a:t>კვაზარები წარმოადგენენ გალაქტიკებს თავის დაწყებით ეტაპზე, რომლებშიც ზემასიური შავი ხვრელი შთანთქავდა გარშემო მყოფ მასალას. კვაზარებს ადარებენ სამყაროს კოშკურებს. ისინი არიან ხილვადები დიდი მანძილიდანაც.</a:t>
            </a:r>
            <a:endParaRPr lang="en-US" sz="2000" dirty="0"/>
          </a:p>
        </p:txBody>
      </p:sp>
      <p:pic>
        <p:nvPicPr>
          <p:cNvPr id="5122" name="Picture 2" descr="C:\Users\MAGDA\Desktop\3c273.jpg"/>
          <p:cNvPicPr>
            <a:picLocks noChangeAspect="1" noChangeArrowheads="1"/>
          </p:cNvPicPr>
          <p:nvPr/>
        </p:nvPicPr>
        <p:blipFill>
          <a:blip r:embed="rId2"/>
          <a:srcRect/>
          <a:stretch>
            <a:fillRect/>
          </a:stretch>
        </p:blipFill>
        <p:spPr bwMode="auto">
          <a:xfrm>
            <a:off x="857224" y="0"/>
            <a:ext cx="7358114" cy="3714752"/>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85720" y="642918"/>
            <a:ext cx="8229600" cy="1643074"/>
          </a:xfrm>
        </p:spPr>
        <p:txBody>
          <a:bodyPr>
            <a:normAutofit/>
          </a:bodyPr>
          <a:lstStyle/>
          <a:p>
            <a:r>
              <a:rPr lang="ka-GE" sz="2400" i="1" dirty="0" smtClean="0">
                <a:solidFill>
                  <a:schemeClr val="accent2"/>
                </a:solidFill>
              </a:rPr>
              <a:t>ოთხი კვაზარი ერთ ცივ ღრუბელში: </a:t>
            </a:r>
            <a:r>
              <a:rPr lang="ka-GE" sz="2400" b="0" dirty="0" smtClean="0"/>
              <a:t>ასტრონომებმა უნიკალური კოსმოსური მოვლენა აღმოაჩინეს – კვაზარების ”კვარტეტი”, რომლებიც ცივი გაზის ერთ ღრუბელში </a:t>
            </a:r>
            <a:r>
              <a:rPr lang="ka-GE" sz="2200" b="0" dirty="0" smtClean="0"/>
              <a:t>თანაარსებობენ</a:t>
            </a:r>
            <a:r>
              <a:rPr lang="ka-GE" sz="2000" b="0" dirty="0" smtClean="0"/>
              <a:t>. </a:t>
            </a:r>
            <a:endParaRPr lang="en-US" sz="2400" i="1" dirty="0">
              <a:solidFill>
                <a:schemeClr val="accent2"/>
              </a:solidFill>
            </a:endParaRPr>
          </a:p>
        </p:txBody>
      </p:sp>
      <p:pic>
        <p:nvPicPr>
          <p:cNvPr id="4" name="Content Placeholder 3" descr="kvazari-4-ert-grubelshi.jpg"/>
          <p:cNvPicPr>
            <a:picLocks noGrp="1" noChangeAspect="1"/>
          </p:cNvPicPr>
          <p:nvPr>
            <p:ph idx="1"/>
          </p:nvPr>
        </p:nvPicPr>
        <p:blipFill>
          <a:blip r:embed="rId2"/>
          <a:stretch>
            <a:fillRect/>
          </a:stretch>
        </p:blipFill>
        <p:spPr>
          <a:xfrm>
            <a:off x="1357290" y="2428868"/>
            <a:ext cx="6350000" cy="4165600"/>
          </a:xfr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428604"/>
            <a:ext cx="8229600" cy="1143008"/>
          </a:xfrm>
        </p:spPr>
        <p:txBody>
          <a:bodyPr>
            <a:normAutofit fontScale="90000"/>
          </a:bodyPr>
          <a:lstStyle/>
          <a:p>
            <a:r>
              <a:rPr lang="ka-GE" dirty="0" smtClean="0"/>
              <a:t>  მადლობა ყურადღებისთვის !</a:t>
            </a:r>
            <a:endParaRPr lang="en-US" dirty="0"/>
          </a:p>
        </p:txBody>
      </p:sp>
      <p:pic>
        <p:nvPicPr>
          <p:cNvPr id="4" name="Content Placeholder 3" descr="ainshtaina.jpg"/>
          <p:cNvPicPr>
            <a:picLocks noGrp="1" noChangeAspect="1"/>
          </p:cNvPicPr>
          <p:nvPr>
            <p:ph idx="1"/>
          </p:nvPr>
        </p:nvPicPr>
        <p:blipFill>
          <a:blip r:embed="rId2"/>
          <a:stretch>
            <a:fillRect/>
          </a:stretch>
        </p:blipFill>
        <p:spPr>
          <a:xfrm>
            <a:off x="1857356" y="1785926"/>
            <a:ext cx="5000660" cy="4714908"/>
          </a:xfr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82</TotalTime>
  <Words>171</Words>
  <Application>Microsoft Office PowerPoint</Application>
  <PresentationFormat>On-screen Show (4:3)</PresentationFormat>
  <Paragraphs>17</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Flow</vt:lpstr>
      <vt:lpstr>კ  ვ  ა ზ ა რ ე ბ ი   </vt:lpstr>
      <vt:lpstr>Slide 2</vt:lpstr>
      <vt:lpstr>Slide 3</vt:lpstr>
      <vt:lpstr> 2005 წლის მონაცემებით ასტრონომთა ჯგუფმა თავის კვლევებში დაადგინეს რომ 195 000 კვაზარია. უახლოესი და ერთერთი ყველაზე კაშკაშა კვაზარის (3C 273) სიკაშკაშე დაახლოებით 13m და წითელი ძვრა z = 0,158 ყველაზე შორეული კვაზარები, თავის გიგანტური ნათების წყალობით, ასჯერ აღემატება ნორმალური გალაქტიკების ნათებას, იგი ხილვადია 10 მლრდ სინათლის წლის მანძილიდანაც კი.</vt:lpstr>
      <vt:lpstr>უახლოესმა დაკვირვებებმა აჩვენა, რომ  კვაზარების უმეტესობა მდებარეობს უზარმაზარი ელიფსური გალაქტიკების ცენტრებთან.</vt:lpstr>
      <vt:lpstr>შეიძლება ირმის ნახტომი გახდეს კვაზარი? </vt:lpstr>
      <vt:lpstr>Slide 7</vt:lpstr>
      <vt:lpstr>ოთხი კვაზარი ერთ ცივ ღრუბელში: ასტრონომებმა უნიკალური კოსმოსური მოვლენა აღმოაჩინეს – კვაზარების ”კვარტეტი”, რომლებიც ცივი გაზის ერთ ღრუბელში თანაარსებობენ. </vt:lpstr>
      <vt:lpstr>  მადლობა ყურადღებისთვის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კ  ვ  ა ზ ა რ ე ბ ი   </dc:title>
  <dc:creator>MAGDA</dc:creator>
  <cp:lastModifiedBy>MAGDA</cp:lastModifiedBy>
  <cp:revision>4</cp:revision>
  <dcterms:created xsi:type="dcterms:W3CDTF">2015-06-12T04:35:47Z</dcterms:created>
  <dcterms:modified xsi:type="dcterms:W3CDTF">2016-06-07T22:10:30Z</dcterms:modified>
</cp:coreProperties>
</file>