
<file path=[Content_Types].xml><?xml version="1.0" encoding="utf-8"?>
<Types xmlns="http://schemas.openxmlformats.org/package/2006/content-types">
  <Default Extension="gif" ContentType="image/gif"/>
  <Default Extension="jpg" ContentType="image/png"/>
  <Default Extension="mpg" ContentType="video/m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media/image22.jpg" ContentType="image/gif"/>
  <Override PartName="/ppt/media/image23.jpg" ContentType="image/gif"/>
  <Override PartName="/ppt/media/image24.jpg" ContentType="image/gif"/>
  <Override PartName="/ppt/media/image25.jpg" ContentType="image/gif"/>
  <Override PartName="/ppt/media/image26.jpg" ContentType="image/gif"/>
  <Override PartName="/ppt/media/image27.jpg" ContentType="image/gif"/>
  <Override PartName="/ppt/media/image28.jpg" ContentType="image/gif"/>
  <Override PartName="/ppt/media/image29.jpg" ContentType="image/gif"/>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57" r:id="rId4"/>
    <p:sldId id="258" r:id="rId5"/>
    <p:sldId id="259" r:id="rId6"/>
    <p:sldId id="261" r:id="rId7"/>
    <p:sldId id="262" r:id="rId8"/>
    <p:sldId id="270" r:id="rId9"/>
    <p:sldId id="263" r:id="rId10"/>
    <p:sldId id="266" r:id="rId11"/>
    <p:sldId id="265" r:id="rId12"/>
    <p:sldId id="268" r:id="rId13"/>
    <p:sldId id="267" r:id="rId14"/>
    <p:sldId id="26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4660"/>
  </p:normalViewPr>
  <p:slideViewPr>
    <p:cSldViewPr snapToGrid="0">
      <p:cViewPr varScale="1">
        <p:scale>
          <a:sx n="86" d="100"/>
          <a:sy n="86" d="100"/>
        </p:scale>
        <p:origin x="114" y="18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DCE3AE-B314-478E-AB36-94F0F2DB2FE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DBE147F-9769-48CD-AEF6-6B6BC7F9A1A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AFCB8832-B79E-45D8-A389-65B07346FF44}"/>
              </a:ext>
            </a:extLst>
          </p:cNvPr>
          <p:cNvSpPr>
            <a:spLocks noGrp="1"/>
          </p:cNvSpPr>
          <p:nvPr>
            <p:ph type="dt" sz="half" idx="10"/>
          </p:nvPr>
        </p:nvSpPr>
        <p:spPr/>
        <p:txBody>
          <a:bodyPr/>
          <a:lstStyle/>
          <a:p>
            <a:fld id="{9BDF09ED-ADB3-4383-9D11-77BA1C0626CA}" type="datetimeFigureOut">
              <a:rPr lang="en-US" smtClean="0"/>
              <a:t>1/16/2019</a:t>
            </a:fld>
            <a:endParaRPr lang="en-US"/>
          </a:p>
        </p:txBody>
      </p:sp>
      <p:sp>
        <p:nvSpPr>
          <p:cNvPr id="5" name="Footer Placeholder 4">
            <a:extLst>
              <a:ext uri="{FF2B5EF4-FFF2-40B4-BE49-F238E27FC236}">
                <a16:creationId xmlns:a16="http://schemas.microsoft.com/office/drawing/2014/main" id="{282725E1-59F5-4653-8D5E-82BC53BB62E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F698A35-6E99-4564-B5F9-2041093A693A}"/>
              </a:ext>
            </a:extLst>
          </p:cNvPr>
          <p:cNvSpPr>
            <a:spLocks noGrp="1"/>
          </p:cNvSpPr>
          <p:nvPr>
            <p:ph type="sldNum" sz="quarter" idx="12"/>
          </p:nvPr>
        </p:nvSpPr>
        <p:spPr/>
        <p:txBody>
          <a:bodyPr/>
          <a:lstStyle/>
          <a:p>
            <a:fld id="{A3D01644-2D1D-48F6-B30B-756F71A9EAFA}" type="slidenum">
              <a:rPr lang="en-US" smtClean="0"/>
              <a:t>‹#›</a:t>
            </a:fld>
            <a:endParaRPr lang="en-US"/>
          </a:p>
        </p:txBody>
      </p:sp>
    </p:spTree>
    <p:extLst>
      <p:ext uri="{BB962C8B-B14F-4D97-AF65-F5344CB8AC3E}">
        <p14:creationId xmlns:p14="http://schemas.microsoft.com/office/powerpoint/2010/main" val="6134703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A22C1F-A119-400F-8AAB-0F89050DEBF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BC61470-534B-4B6F-B68D-485B0F563D7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0660F2E-0E50-4E84-B247-1ED060D941C0}"/>
              </a:ext>
            </a:extLst>
          </p:cNvPr>
          <p:cNvSpPr>
            <a:spLocks noGrp="1"/>
          </p:cNvSpPr>
          <p:nvPr>
            <p:ph type="dt" sz="half" idx="10"/>
          </p:nvPr>
        </p:nvSpPr>
        <p:spPr/>
        <p:txBody>
          <a:bodyPr/>
          <a:lstStyle/>
          <a:p>
            <a:fld id="{9BDF09ED-ADB3-4383-9D11-77BA1C0626CA}" type="datetimeFigureOut">
              <a:rPr lang="en-US" smtClean="0"/>
              <a:t>1/16/2019</a:t>
            </a:fld>
            <a:endParaRPr lang="en-US"/>
          </a:p>
        </p:txBody>
      </p:sp>
      <p:sp>
        <p:nvSpPr>
          <p:cNvPr id="5" name="Footer Placeholder 4">
            <a:extLst>
              <a:ext uri="{FF2B5EF4-FFF2-40B4-BE49-F238E27FC236}">
                <a16:creationId xmlns:a16="http://schemas.microsoft.com/office/drawing/2014/main" id="{3916992D-C2BF-40EF-B3BA-57AD3110B71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55F137A-3D98-4D4D-BFAF-4D242111E918}"/>
              </a:ext>
            </a:extLst>
          </p:cNvPr>
          <p:cNvSpPr>
            <a:spLocks noGrp="1"/>
          </p:cNvSpPr>
          <p:nvPr>
            <p:ph type="sldNum" sz="quarter" idx="12"/>
          </p:nvPr>
        </p:nvSpPr>
        <p:spPr/>
        <p:txBody>
          <a:bodyPr/>
          <a:lstStyle/>
          <a:p>
            <a:fld id="{A3D01644-2D1D-48F6-B30B-756F71A9EAFA}" type="slidenum">
              <a:rPr lang="en-US" smtClean="0"/>
              <a:t>‹#›</a:t>
            </a:fld>
            <a:endParaRPr lang="en-US"/>
          </a:p>
        </p:txBody>
      </p:sp>
    </p:spTree>
    <p:extLst>
      <p:ext uri="{BB962C8B-B14F-4D97-AF65-F5344CB8AC3E}">
        <p14:creationId xmlns:p14="http://schemas.microsoft.com/office/powerpoint/2010/main" val="3733275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8900E8-9545-4C4D-93E2-350A151001A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4F26833-F936-442B-B7F0-711790943ED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350068B-0476-41FD-BDBA-434AB95A4617}"/>
              </a:ext>
            </a:extLst>
          </p:cNvPr>
          <p:cNvSpPr>
            <a:spLocks noGrp="1"/>
          </p:cNvSpPr>
          <p:nvPr>
            <p:ph type="dt" sz="half" idx="10"/>
          </p:nvPr>
        </p:nvSpPr>
        <p:spPr/>
        <p:txBody>
          <a:bodyPr/>
          <a:lstStyle/>
          <a:p>
            <a:fld id="{9BDF09ED-ADB3-4383-9D11-77BA1C0626CA}" type="datetimeFigureOut">
              <a:rPr lang="en-US" smtClean="0"/>
              <a:t>1/16/2019</a:t>
            </a:fld>
            <a:endParaRPr lang="en-US"/>
          </a:p>
        </p:txBody>
      </p:sp>
      <p:sp>
        <p:nvSpPr>
          <p:cNvPr id="5" name="Footer Placeholder 4">
            <a:extLst>
              <a:ext uri="{FF2B5EF4-FFF2-40B4-BE49-F238E27FC236}">
                <a16:creationId xmlns:a16="http://schemas.microsoft.com/office/drawing/2014/main" id="{35A8268B-4978-4357-B047-1FF52FE7095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6DD7BC4-08F8-480C-836E-16A808F92B1C}"/>
              </a:ext>
            </a:extLst>
          </p:cNvPr>
          <p:cNvSpPr>
            <a:spLocks noGrp="1"/>
          </p:cNvSpPr>
          <p:nvPr>
            <p:ph type="sldNum" sz="quarter" idx="12"/>
          </p:nvPr>
        </p:nvSpPr>
        <p:spPr/>
        <p:txBody>
          <a:bodyPr/>
          <a:lstStyle/>
          <a:p>
            <a:fld id="{A3D01644-2D1D-48F6-B30B-756F71A9EAFA}" type="slidenum">
              <a:rPr lang="en-US" smtClean="0"/>
              <a:t>‹#›</a:t>
            </a:fld>
            <a:endParaRPr lang="en-US"/>
          </a:p>
        </p:txBody>
      </p:sp>
    </p:spTree>
    <p:extLst>
      <p:ext uri="{BB962C8B-B14F-4D97-AF65-F5344CB8AC3E}">
        <p14:creationId xmlns:p14="http://schemas.microsoft.com/office/powerpoint/2010/main" val="24911214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444E65-2B9C-4497-B7FF-2F10A7F460F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60FBA6F-10ED-4512-B565-1CC28CC0B3D8}"/>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BC0EA7A-4F8B-47CD-92C9-61C5A19BFBE5}"/>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AF8CF38-87E9-4736-B133-02955FD7F626}"/>
              </a:ext>
            </a:extLst>
          </p:cNvPr>
          <p:cNvSpPr>
            <a:spLocks noGrp="1"/>
          </p:cNvSpPr>
          <p:nvPr>
            <p:ph type="dt" sz="half" idx="10"/>
          </p:nvPr>
        </p:nvSpPr>
        <p:spPr/>
        <p:txBody>
          <a:bodyPr/>
          <a:lstStyle/>
          <a:p>
            <a:fld id="{9BDF09ED-ADB3-4383-9D11-77BA1C0626CA}" type="datetimeFigureOut">
              <a:rPr lang="en-US" smtClean="0"/>
              <a:t>1/16/2019</a:t>
            </a:fld>
            <a:endParaRPr lang="en-US"/>
          </a:p>
        </p:txBody>
      </p:sp>
      <p:sp>
        <p:nvSpPr>
          <p:cNvPr id="6" name="Footer Placeholder 5">
            <a:extLst>
              <a:ext uri="{FF2B5EF4-FFF2-40B4-BE49-F238E27FC236}">
                <a16:creationId xmlns:a16="http://schemas.microsoft.com/office/drawing/2014/main" id="{A55A274A-3C46-4BBE-8B57-06EDE2CA945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055B23-F7BA-46E5-AAB5-16447DDF0D8E}"/>
              </a:ext>
            </a:extLst>
          </p:cNvPr>
          <p:cNvSpPr>
            <a:spLocks noGrp="1"/>
          </p:cNvSpPr>
          <p:nvPr>
            <p:ph type="sldNum" sz="quarter" idx="12"/>
          </p:nvPr>
        </p:nvSpPr>
        <p:spPr/>
        <p:txBody>
          <a:bodyPr/>
          <a:lstStyle/>
          <a:p>
            <a:fld id="{A3D01644-2D1D-48F6-B30B-756F71A9EAFA}" type="slidenum">
              <a:rPr lang="en-US" smtClean="0"/>
              <a:t>‹#›</a:t>
            </a:fld>
            <a:endParaRPr lang="en-US"/>
          </a:p>
        </p:txBody>
      </p:sp>
    </p:spTree>
    <p:extLst>
      <p:ext uri="{BB962C8B-B14F-4D97-AF65-F5344CB8AC3E}">
        <p14:creationId xmlns:p14="http://schemas.microsoft.com/office/powerpoint/2010/main" val="11713507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86199B-600B-4F9C-B082-17705727910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770F078-73E0-48C6-B260-CD977F23966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426D8221-8D11-4658-B7E5-0446438791F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B35CFF4-62E2-4C88-B22A-CBD1BA38C22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B9B95D9D-2D47-4624-AEED-5D200EDE7B66}"/>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16AA2FB-E061-483E-8567-29C8D33AC1E2}"/>
              </a:ext>
            </a:extLst>
          </p:cNvPr>
          <p:cNvSpPr>
            <a:spLocks noGrp="1"/>
          </p:cNvSpPr>
          <p:nvPr>
            <p:ph type="dt" sz="half" idx="10"/>
          </p:nvPr>
        </p:nvSpPr>
        <p:spPr/>
        <p:txBody>
          <a:bodyPr/>
          <a:lstStyle/>
          <a:p>
            <a:fld id="{9BDF09ED-ADB3-4383-9D11-77BA1C0626CA}" type="datetimeFigureOut">
              <a:rPr lang="en-US" smtClean="0"/>
              <a:t>1/16/2019</a:t>
            </a:fld>
            <a:endParaRPr lang="en-US"/>
          </a:p>
        </p:txBody>
      </p:sp>
      <p:sp>
        <p:nvSpPr>
          <p:cNvPr id="8" name="Footer Placeholder 7">
            <a:extLst>
              <a:ext uri="{FF2B5EF4-FFF2-40B4-BE49-F238E27FC236}">
                <a16:creationId xmlns:a16="http://schemas.microsoft.com/office/drawing/2014/main" id="{E9CF481A-BBBB-455D-AF4B-A4896630B19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EE22997-ADBF-4472-A65B-5133BAEED3C2}"/>
              </a:ext>
            </a:extLst>
          </p:cNvPr>
          <p:cNvSpPr>
            <a:spLocks noGrp="1"/>
          </p:cNvSpPr>
          <p:nvPr>
            <p:ph type="sldNum" sz="quarter" idx="12"/>
          </p:nvPr>
        </p:nvSpPr>
        <p:spPr/>
        <p:txBody>
          <a:bodyPr/>
          <a:lstStyle/>
          <a:p>
            <a:fld id="{A3D01644-2D1D-48F6-B30B-756F71A9EAFA}" type="slidenum">
              <a:rPr lang="en-US" smtClean="0"/>
              <a:t>‹#›</a:t>
            </a:fld>
            <a:endParaRPr lang="en-US"/>
          </a:p>
        </p:txBody>
      </p:sp>
    </p:spTree>
    <p:extLst>
      <p:ext uri="{BB962C8B-B14F-4D97-AF65-F5344CB8AC3E}">
        <p14:creationId xmlns:p14="http://schemas.microsoft.com/office/powerpoint/2010/main" val="10845640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46736E-B938-4529-B81C-3D5A4FD598E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1598C43-4F8B-401F-8973-2BAB4E9CB0F2}"/>
              </a:ext>
            </a:extLst>
          </p:cNvPr>
          <p:cNvSpPr>
            <a:spLocks noGrp="1"/>
          </p:cNvSpPr>
          <p:nvPr>
            <p:ph type="dt" sz="half" idx="10"/>
          </p:nvPr>
        </p:nvSpPr>
        <p:spPr/>
        <p:txBody>
          <a:bodyPr/>
          <a:lstStyle/>
          <a:p>
            <a:fld id="{9BDF09ED-ADB3-4383-9D11-77BA1C0626CA}" type="datetimeFigureOut">
              <a:rPr lang="en-US" smtClean="0"/>
              <a:t>1/16/2019</a:t>
            </a:fld>
            <a:endParaRPr lang="en-US"/>
          </a:p>
        </p:txBody>
      </p:sp>
      <p:sp>
        <p:nvSpPr>
          <p:cNvPr id="4" name="Footer Placeholder 3">
            <a:extLst>
              <a:ext uri="{FF2B5EF4-FFF2-40B4-BE49-F238E27FC236}">
                <a16:creationId xmlns:a16="http://schemas.microsoft.com/office/drawing/2014/main" id="{1C64F116-6254-40E7-AE84-479CAA32515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F65A5A6-5C42-467D-AA70-DC65B2D98464}"/>
              </a:ext>
            </a:extLst>
          </p:cNvPr>
          <p:cNvSpPr>
            <a:spLocks noGrp="1"/>
          </p:cNvSpPr>
          <p:nvPr>
            <p:ph type="sldNum" sz="quarter" idx="12"/>
          </p:nvPr>
        </p:nvSpPr>
        <p:spPr/>
        <p:txBody>
          <a:bodyPr/>
          <a:lstStyle/>
          <a:p>
            <a:fld id="{A3D01644-2D1D-48F6-B30B-756F71A9EAFA}" type="slidenum">
              <a:rPr lang="en-US" smtClean="0"/>
              <a:t>‹#›</a:t>
            </a:fld>
            <a:endParaRPr lang="en-US"/>
          </a:p>
        </p:txBody>
      </p:sp>
    </p:spTree>
    <p:extLst>
      <p:ext uri="{BB962C8B-B14F-4D97-AF65-F5344CB8AC3E}">
        <p14:creationId xmlns:p14="http://schemas.microsoft.com/office/powerpoint/2010/main" val="19739869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0DC0B32-706F-46E9-A154-58D285C8EE6F}"/>
              </a:ext>
            </a:extLst>
          </p:cNvPr>
          <p:cNvSpPr>
            <a:spLocks noGrp="1"/>
          </p:cNvSpPr>
          <p:nvPr>
            <p:ph type="dt" sz="half" idx="10"/>
          </p:nvPr>
        </p:nvSpPr>
        <p:spPr/>
        <p:txBody>
          <a:bodyPr/>
          <a:lstStyle/>
          <a:p>
            <a:fld id="{9BDF09ED-ADB3-4383-9D11-77BA1C0626CA}" type="datetimeFigureOut">
              <a:rPr lang="en-US" smtClean="0"/>
              <a:t>1/16/2019</a:t>
            </a:fld>
            <a:endParaRPr lang="en-US"/>
          </a:p>
        </p:txBody>
      </p:sp>
      <p:sp>
        <p:nvSpPr>
          <p:cNvPr id="3" name="Footer Placeholder 2">
            <a:extLst>
              <a:ext uri="{FF2B5EF4-FFF2-40B4-BE49-F238E27FC236}">
                <a16:creationId xmlns:a16="http://schemas.microsoft.com/office/drawing/2014/main" id="{AA0106B6-811A-4952-99A4-B9A99258168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2044B7E-F4A1-41E3-976F-CBD23761F278}"/>
              </a:ext>
            </a:extLst>
          </p:cNvPr>
          <p:cNvSpPr>
            <a:spLocks noGrp="1"/>
          </p:cNvSpPr>
          <p:nvPr>
            <p:ph type="sldNum" sz="quarter" idx="12"/>
          </p:nvPr>
        </p:nvSpPr>
        <p:spPr/>
        <p:txBody>
          <a:bodyPr/>
          <a:lstStyle/>
          <a:p>
            <a:fld id="{A3D01644-2D1D-48F6-B30B-756F71A9EAFA}" type="slidenum">
              <a:rPr lang="en-US" smtClean="0"/>
              <a:t>‹#›</a:t>
            </a:fld>
            <a:endParaRPr lang="en-US"/>
          </a:p>
        </p:txBody>
      </p:sp>
    </p:spTree>
    <p:extLst>
      <p:ext uri="{BB962C8B-B14F-4D97-AF65-F5344CB8AC3E}">
        <p14:creationId xmlns:p14="http://schemas.microsoft.com/office/powerpoint/2010/main" val="18031937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4FAA7D-F5BF-43E8-8DA6-D6B94CAF278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2A5A49B-3FC9-44A5-899E-5764790F83A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E9D790E-EFC6-412F-846B-EE8E22F3B2A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9523089-5DAC-4A0D-AA0E-7FC2D3AE179E}"/>
              </a:ext>
            </a:extLst>
          </p:cNvPr>
          <p:cNvSpPr>
            <a:spLocks noGrp="1"/>
          </p:cNvSpPr>
          <p:nvPr>
            <p:ph type="dt" sz="half" idx="10"/>
          </p:nvPr>
        </p:nvSpPr>
        <p:spPr/>
        <p:txBody>
          <a:bodyPr/>
          <a:lstStyle/>
          <a:p>
            <a:fld id="{9BDF09ED-ADB3-4383-9D11-77BA1C0626CA}" type="datetimeFigureOut">
              <a:rPr lang="en-US" smtClean="0"/>
              <a:t>1/16/2019</a:t>
            </a:fld>
            <a:endParaRPr lang="en-US"/>
          </a:p>
        </p:txBody>
      </p:sp>
      <p:sp>
        <p:nvSpPr>
          <p:cNvPr id="6" name="Footer Placeholder 5">
            <a:extLst>
              <a:ext uri="{FF2B5EF4-FFF2-40B4-BE49-F238E27FC236}">
                <a16:creationId xmlns:a16="http://schemas.microsoft.com/office/drawing/2014/main" id="{6D6BF399-F0EC-4CCA-94DB-5D863687620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8996F40-A13A-43B3-A5DC-3A6A77DA4567}"/>
              </a:ext>
            </a:extLst>
          </p:cNvPr>
          <p:cNvSpPr>
            <a:spLocks noGrp="1"/>
          </p:cNvSpPr>
          <p:nvPr>
            <p:ph type="sldNum" sz="quarter" idx="12"/>
          </p:nvPr>
        </p:nvSpPr>
        <p:spPr/>
        <p:txBody>
          <a:bodyPr/>
          <a:lstStyle/>
          <a:p>
            <a:fld id="{A3D01644-2D1D-48F6-B30B-756F71A9EAFA}" type="slidenum">
              <a:rPr lang="en-US" smtClean="0"/>
              <a:t>‹#›</a:t>
            </a:fld>
            <a:endParaRPr lang="en-US"/>
          </a:p>
        </p:txBody>
      </p:sp>
    </p:spTree>
    <p:extLst>
      <p:ext uri="{BB962C8B-B14F-4D97-AF65-F5344CB8AC3E}">
        <p14:creationId xmlns:p14="http://schemas.microsoft.com/office/powerpoint/2010/main" val="13529495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ADA72D-2368-46B9-8895-CE800F7F79F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EF99DB3-AF62-4AE1-BE8E-D33F7D50C7C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F3D11CC-4737-4503-812F-D97FAF2DE12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780A47A-56BB-43E2-A472-D6EF0F0765F6}"/>
              </a:ext>
            </a:extLst>
          </p:cNvPr>
          <p:cNvSpPr>
            <a:spLocks noGrp="1"/>
          </p:cNvSpPr>
          <p:nvPr>
            <p:ph type="dt" sz="half" idx="10"/>
          </p:nvPr>
        </p:nvSpPr>
        <p:spPr/>
        <p:txBody>
          <a:bodyPr/>
          <a:lstStyle/>
          <a:p>
            <a:fld id="{9BDF09ED-ADB3-4383-9D11-77BA1C0626CA}" type="datetimeFigureOut">
              <a:rPr lang="en-US" smtClean="0"/>
              <a:t>1/16/2019</a:t>
            </a:fld>
            <a:endParaRPr lang="en-US"/>
          </a:p>
        </p:txBody>
      </p:sp>
      <p:sp>
        <p:nvSpPr>
          <p:cNvPr id="6" name="Footer Placeholder 5">
            <a:extLst>
              <a:ext uri="{FF2B5EF4-FFF2-40B4-BE49-F238E27FC236}">
                <a16:creationId xmlns:a16="http://schemas.microsoft.com/office/drawing/2014/main" id="{3658471D-31CE-447F-BBEE-A8ECF401191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F982672-890A-4BA9-BD9C-D859D7654E21}"/>
              </a:ext>
            </a:extLst>
          </p:cNvPr>
          <p:cNvSpPr>
            <a:spLocks noGrp="1"/>
          </p:cNvSpPr>
          <p:nvPr>
            <p:ph type="sldNum" sz="quarter" idx="12"/>
          </p:nvPr>
        </p:nvSpPr>
        <p:spPr/>
        <p:txBody>
          <a:bodyPr/>
          <a:lstStyle/>
          <a:p>
            <a:fld id="{A3D01644-2D1D-48F6-B30B-756F71A9EAFA}" type="slidenum">
              <a:rPr lang="en-US" smtClean="0"/>
              <a:t>‹#›</a:t>
            </a:fld>
            <a:endParaRPr lang="en-US"/>
          </a:p>
        </p:txBody>
      </p:sp>
    </p:spTree>
    <p:extLst>
      <p:ext uri="{BB962C8B-B14F-4D97-AF65-F5344CB8AC3E}">
        <p14:creationId xmlns:p14="http://schemas.microsoft.com/office/powerpoint/2010/main" val="10537903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654BB8-075C-4896-B40F-22A119BE447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46FFF5D-9EB0-4307-B692-1FC7960BE1AC}"/>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95842D0-5571-4A86-9249-742180C44544}"/>
              </a:ext>
            </a:extLst>
          </p:cNvPr>
          <p:cNvSpPr>
            <a:spLocks noGrp="1"/>
          </p:cNvSpPr>
          <p:nvPr>
            <p:ph type="dt" sz="half" idx="10"/>
          </p:nvPr>
        </p:nvSpPr>
        <p:spPr/>
        <p:txBody>
          <a:bodyPr/>
          <a:lstStyle/>
          <a:p>
            <a:fld id="{9BDF09ED-ADB3-4383-9D11-77BA1C0626CA}" type="datetimeFigureOut">
              <a:rPr lang="en-US" smtClean="0"/>
              <a:t>1/16/2019</a:t>
            </a:fld>
            <a:endParaRPr lang="en-US"/>
          </a:p>
        </p:txBody>
      </p:sp>
      <p:sp>
        <p:nvSpPr>
          <p:cNvPr id="5" name="Footer Placeholder 4">
            <a:extLst>
              <a:ext uri="{FF2B5EF4-FFF2-40B4-BE49-F238E27FC236}">
                <a16:creationId xmlns:a16="http://schemas.microsoft.com/office/drawing/2014/main" id="{920AD938-AE02-4528-8EC6-5BF4F8D4ED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983D9EE-539D-4FE0-A99B-EB06AB725DB7}"/>
              </a:ext>
            </a:extLst>
          </p:cNvPr>
          <p:cNvSpPr>
            <a:spLocks noGrp="1"/>
          </p:cNvSpPr>
          <p:nvPr>
            <p:ph type="sldNum" sz="quarter" idx="12"/>
          </p:nvPr>
        </p:nvSpPr>
        <p:spPr/>
        <p:txBody>
          <a:bodyPr/>
          <a:lstStyle/>
          <a:p>
            <a:fld id="{A3D01644-2D1D-48F6-B30B-756F71A9EAFA}" type="slidenum">
              <a:rPr lang="en-US" smtClean="0"/>
              <a:t>‹#›</a:t>
            </a:fld>
            <a:endParaRPr lang="en-US"/>
          </a:p>
        </p:txBody>
      </p:sp>
    </p:spTree>
    <p:extLst>
      <p:ext uri="{BB962C8B-B14F-4D97-AF65-F5344CB8AC3E}">
        <p14:creationId xmlns:p14="http://schemas.microsoft.com/office/powerpoint/2010/main" val="29526122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FA3F69A-B6BE-443E-BE2E-E9878464565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6D49F20-A6C6-48D1-AD9D-B7DCFF1BCDE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47B0B4E-87BA-447A-ABF4-9EE9587BF3D2}"/>
              </a:ext>
            </a:extLst>
          </p:cNvPr>
          <p:cNvSpPr>
            <a:spLocks noGrp="1"/>
          </p:cNvSpPr>
          <p:nvPr>
            <p:ph type="dt" sz="half" idx="10"/>
          </p:nvPr>
        </p:nvSpPr>
        <p:spPr/>
        <p:txBody>
          <a:bodyPr/>
          <a:lstStyle/>
          <a:p>
            <a:fld id="{9BDF09ED-ADB3-4383-9D11-77BA1C0626CA}" type="datetimeFigureOut">
              <a:rPr lang="en-US" smtClean="0"/>
              <a:t>1/16/2019</a:t>
            </a:fld>
            <a:endParaRPr lang="en-US"/>
          </a:p>
        </p:txBody>
      </p:sp>
      <p:sp>
        <p:nvSpPr>
          <p:cNvPr id="5" name="Footer Placeholder 4">
            <a:extLst>
              <a:ext uri="{FF2B5EF4-FFF2-40B4-BE49-F238E27FC236}">
                <a16:creationId xmlns:a16="http://schemas.microsoft.com/office/drawing/2014/main" id="{82A9B9CD-E2C2-4103-B20D-161FB5DEB89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737487B-5F3A-4AB6-9C54-785DE46D663E}"/>
              </a:ext>
            </a:extLst>
          </p:cNvPr>
          <p:cNvSpPr>
            <a:spLocks noGrp="1"/>
          </p:cNvSpPr>
          <p:nvPr>
            <p:ph type="sldNum" sz="quarter" idx="12"/>
          </p:nvPr>
        </p:nvSpPr>
        <p:spPr/>
        <p:txBody>
          <a:bodyPr/>
          <a:lstStyle/>
          <a:p>
            <a:fld id="{A3D01644-2D1D-48F6-B30B-756F71A9EAFA}" type="slidenum">
              <a:rPr lang="en-US" smtClean="0"/>
              <a:t>‹#›</a:t>
            </a:fld>
            <a:endParaRPr lang="en-US"/>
          </a:p>
        </p:txBody>
      </p:sp>
    </p:spTree>
    <p:extLst>
      <p:ext uri="{BB962C8B-B14F-4D97-AF65-F5344CB8AC3E}">
        <p14:creationId xmlns:p14="http://schemas.microsoft.com/office/powerpoint/2010/main" val="14796486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9207D4F-6C29-4614-A9CA-A205D57F72D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683452F-0D26-4AD1-B410-C8B3A198867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01D132F-EF0E-4D22-9A67-3274713CD9F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BDF09ED-ADB3-4383-9D11-77BA1C0626CA}" type="datetimeFigureOut">
              <a:rPr lang="en-US" smtClean="0"/>
              <a:t>1/16/2019</a:t>
            </a:fld>
            <a:endParaRPr lang="en-US"/>
          </a:p>
        </p:txBody>
      </p:sp>
      <p:sp>
        <p:nvSpPr>
          <p:cNvPr id="5" name="Footer Placeholder 4">
            <a:extLst>
              <a:ext uri="{FF2B5EF4-FFF2-40B4-BE49-F238E27FC236}">
                <a16:creationId xmlns:a16="http://schemas.microsoft.com/office/drawing/2014/main" id="{32F3B1CB-2290-4189-80E7-510EA58D2D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E2C2F56-0B13-4949-8FE4-8F6CA686DCE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3D01644-2D1D-48F6-B30B-756F71A9EAFA}" type="slidenum">
              <a:rPr lang="en-US" smtClean="0"/>
              <a:t>‹#›</a:t>
            </a:fld>
            <a:endParaRPr lang="en-US"/>
          </a:p>
        </p:txBody>
      </p:sp>
    </p:spTree>
    <p:extLst>
      <p:ext uri="{BB962C8B-B14F-4D97-AF65-F5344CB8AC3E}">
        <p14:creationId xmlns:p14="http://schemas.microsoft.com/office/powerpoint/2010/main" val="25121027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6.jpg"/></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2.xml"/><Relationship Id="rId4" Type="http://schemas.openxmlformats.org/officeDocument/2006/relationships/image" Target="../media/image9.jpg"/></Relationships>
</file>

<file path=ppt/slides/_rels/slide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microsoft.com/office/2007/relationships/media" Target="../media/media2.mpg"/><Relationship Id="rId7" Type="http://schemas.openxmlformats.org/officeDocument/2006/relationships/image" Target="../media/image13.png"/><Relationship Id="rId2" Type="http://schemas.openxmlformats.org/officeDocument/2006/relationships/video" Target="../media/media1.mpg"/><Relationship Id="rId1" Type="http://schemas.microsoft.com/office/2007/relationships/media" Target="../media/media1.mpg"/><Relationship Id="rId6" Type="http://schemas.openxmlformats.org/officeDocument/2006/relationships/image" Target="../media/image12.jpg"/><Relationship Id="rId5" Type="http://schemas.openxmlformats.org/officeDocument/2006/relationships/slideLayout" Target="../slideLayouts/slideLayout2.xml"/><Relationship Id="rId4" Type="http://schemas.openxmlformats.org/officeDocument/2006/relationships/video" Target="../media/media2.mpg"/></Relationships>
</file>

<file path=ppt/slides/_rels/slide7.xml.rels><?xml version="1.0" encoding="UTF-8" standalone="yes"?>
<Relationships xmlns="http://schemas.openxmlformats.org/package/2006/relationships"><Relationship Id="rId3" Type="http://schemas.microsoft.com/office/2007/relationships/media" Target="../media/media4.mpg"/><Relationship Id="rId7" Type="http://schemas.openxmlformats.org/officeDocument/2006/relationships/image" Target="../media/image16.png"/><Relationship Id="rId2" Type="http://schemas.openxmlformats.org/officeDocument/2006/relationships/video" Target="../media/media3.mpg"/><Relationship Id="rId1" Type="http://schemas.microsoft.com/office/2007/relationships/media" Target="../media/media3.mpg"/><Relationship Id="rId6" Type="http://schemas.openxmlformats.org/officeDocument/2006/relationships/image" Target="../media/image15.png"/><Relationship Id="rId5" Type="http://schemas.openxmlformats.org/officeDocument/2006/relationships/slideLayout" Target="../slideLayouts/slideLayout2.xml"/><Relationship Id="rId4" Type="http://schemas.openxmlformats.org/officeDocument/2006/relationships/video" Target="../media/media4.mpg"/></Relationships>
</file>

<file path=ppt/slides/_rels/slide8.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2.xml"/><Relationship Id="rId4" Type="http://schemas.openxmlformats.org/officeDocument/2006/relationships/image" Target="../media/image21.jpg"/></Relationships>
</file>

<file path=ppt/slides/_rels/slide10.xml.rels><?xml version="1.0" encoding="UTF-8" standalone="yes"?>
<Relationships xmlns="http://schemas.openxmlformats.org/package/2006/relationships"><Relationship Id="rId8" Type="http://schemas.openxmlformats.org/officeDocument/2006/relationships/image" Target="../media/image28.jpg"/><Relationship Id="rId3" Type="http://schemas.openxmlformats.org/officeDocument/2006/relationships/image" Target="../media/image23.jpg"/><Relationship Id="rId7" Type="http://schemas.openxmlformats.org/officeDocument/2006/relationships/image" Target="../media/image27.jpg"/><Relationship Id="rId2" Type="http://schemas.openxmlformats.org/officeDocument/2006/relationships/image" Target="../media/image22.jpg"/><Relationship Id="rId1" Type="http://schemas.openxmlformats.org/officeDocument/2006/relationships/slideLayout" Target="../slideLayouts/slideLayout2.xml"/><Relationship Id="rId6" Type="http://schemas.openxmlformats.org/officeDocument/2006/relationships/image" Target="../media/image26.jpg"/><Relationship Id="rId5" Type="http://schemas.openxmlformats.org/officeDocument/2006/relationships/image" Target="../media/image25.jpg"/><Relationship Id="rId4" Type="http://schemas.openxmlformats.org/officeDocument/2006/relationships/image" Target="../media/image24.jpg"/><Relationship Id="rId9" Type="http://schemas.openxmlformats.org/officeDocument/2006/relationships/image" Target="../media/image29.jpg"/></Relationships>
</file>

<file path=ppt/slides/_rels/slide11.xml.rels><?xml version="1.0" encoding="UTF-8" standalone="yes"?>
<Relationships xmlns="http://schemas.openxmlformats.org/package/2006/relationships"><Relationship Id="rId8" Type="http://schemas.openxmlformats.org/officeDocument/2006/relationships/video" Target="../media/media8.mpg"/><Relationship Id="rId13" Type="http://schemas.openxmlformats.org/officeDocument/2006/relationships/image" Target="../media/image33.png"/><Relationship Id="rId3" Type="http://schemas.microsoft.com/office/2007/relationships/media" Target="../media/media6.mpg"/><Relationship Id="rId7" Type="http://schemas.microsoft.com/office/2007/relationships/media" Target="../media/media8.mpg"/><Relationship Id="rId12" Type="http://schemas.openxmlformats.org/officeDocument/2006/relationships/image" Target="../media/image32.png"/><Relationship Id="rId2" Type="http://schemas.openxmlformats.org/officeDocument/2006/relationships/video" Target="../media/media5.mpg"/><Relationship Id="rId1" Type="http://schemas.microsoft.com/office/2007/relationships/media" Target="../media/media5.mpg"/><Relationship Id="rId6" Type="http://schemas.openxmlformats.org/officeDocument/2006/relationships/video" Target="../media/media7.mpg"/><Relationship Id="rId11" Type="http://schemas.openxmlformats.org/officeDocument/2006/relationships/image" Target="../media/image31.png"/><Relationship Id="rId5" Type="http://schemas.microsoft.com/office/2007/relationships/media" Target="../media/media7.mpg"/><Relationship Id="rId10" Type="http://schemas.openxmlformats.org/officeDocument/2006/relationships/image" Target="../media/image30.png"/><Relationship Id="rId4" Type="http://schemas.openxmlformats.org/officeDocument/2006/relationships/video" Target="../media/media6.mpg"/><Relationship Id="rId9"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5.gif"/><Relationship Id="rId2" Type="http://schemas.openxmlformats.org/officeDocument/2006/relationships/image" Target="../media/image34.jpg"/><Relationship Id="rId1" Type="http://schemas.openxmlformats.org/officeDocument/2006/relationships/slideLayout" Target="../slideLayouts/slideLayout2.xml"/><Relationship Id="rId4" Type="http://schemas.openxmlformats.org/officeDocument/2006/relationships/image" Target="../media/image36.jpg"/></Relationships>
</file>

<file path=ppt/slides/_rels/slide13.xml.rels><?xml version="1.0" encoding="UTF-8" standalone="yes"?>
<Relationships xmlns="http://schemas.openxmlformats.org/package/2006/relationships"><Relationship Id="rId3" Type="http://schemas.openxmlformats.org/officeDocument/2006/relationships/image" Target="../media/image38.gif"/><Relationship Id="rId2" Type="http://schemas.openxmlformats.org/officeDocument/2006/relationships/image" Target="../media/image37.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14C89B-81F5-4567-BC35-9D1FC172D531}"/>
              </a:ext>
            </a:extLst>
          </p:cNvPr>
          <p:cNvSpPr>
            <a:spLocks noGrp="1"/>
          </p:cNvSpPr>
          <p:nvPr>
            <p:ph type="ctrTitle"/>
          </p:nvPr>
        </p:nvSpPr>
        <p:spPr>
          <a:xfrm>
            <a:off x="858644" y="1133514"/>
            <a:ext cx="10076985" cy="2387600"/>
          </a:xfrm>
        </p:spPr>
        <p:txBody>
          <a:bodyPr/>
          <a:lstStyle/>
          <a:p>
            <a:r>
              <a:rPr lang="ka-GE" dirty="0" err="1"/>
              <a:t>ტოპოლოგიური</a:t>
            </a:r>
            <a:r>
              <a:rPr lang="ka-GE" dirty="0"/>
              <a:t> დეფექტები</a:t>
            </a:r>
            <a:endParaRPr lang="en-US" dirty="0"/>
          </a:p>
        </p:txBody>
      </p:sp>
    </p:spTree>
    <p:extLst>
      <p:ext uri="{BB962C8B-B14F-4D97-AF65-F5344CB8AC3E}">
        <p14:creationId xmlns:p14="http://schemas.microsoft.com/office/powerpoint/2010/main" val="36798108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1001C5-AB77-4E96-87F2-F31064B2D6E2}"/>
              </a:ext>
            </a:extLst>
          </p:cNvPr>
          <p:cNvSpPr>
            <a:spLocks noGrp="1"/>
          </p:cNvSpPr>
          <p:nvPr>
            <p:ph type="title"/>
          </p:nvPr>
        </p:nvSpPr>
        <p:spPr>
          <a:xfrm>
            <a:off x="838200" y="0"/>
            <a:ext cx="10515600" cy="907995"/>
          </a:xfrm>
        </p:spPr>
        <p:txBody>
          <a:bodyPr>
            <a:normAutofit/>
          </a:bodyPr>
          <a:lstStyle/>
          <a:p>
            <a:pPr algn="ctr"/>
            <a:r>
              <a:rPr lang="ka-GE" sz="3000" dirty="0" err="1"/>
              <a:t>ფაზური</a:t>
            </a:r>
            <a:r>
              <a:rPr lang="ka-GE" sz="3000" dirty="0"/>
              <a:t> გადასვლები ადრეულ სამყაროში</a:t>
            </a:r>
            <a:endParaRPr lang="en-US" sz="3000" dirty="0"/>
          </a:p>
        </p:txBody>
      </p:sp>
      <p:pic>
        <p:nvPicPr>
          <p:cNvPr id="5" name="Content Placeholder 4">
            <a:extLst>
              <a:ext uri="{FF2B5EF4-FFF2-40B4-BE49-F238E27FC236}">
                <a16:creationId xmlns:a16="http://schemas.microsoft.com/office/drawing/2014/main" id="{1F6FC3C7-472B-45DC-B75B-C61B3BA5931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090805" y="1278027"/>
            <a:ext cx="8364353" cy="644622"/>
          </a:xfrm>
        </p:spPr>
      </p:pic>
      <p:pic>
        <p:nvPicPr>
          <p:cNvPr id="7" name="Picture 6">
            <a:extLst>
              <a:ext uri="{FF2B5EF4-FFF2-40B4-BE49-F238E27FC236}">
                <a16:creationId xmlns:a16="http://schemas.microsoft.com/office/drawing/2014/main" id="{148BFCA7-2C27-45A2-85C8-6F17CE37118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2527482"/>
            <a:ext cx="5764910" cy="1761892"/>
          </a:xfrm>
          <a:prstGeom prst="rect">
            <a:avLst/>
          </a:prstGeom>
        </p:spPr>
      </p:pic>
      <p:pic>
        <p:nvPicPr>
          <p:cNvPr id="9" name="Picture 8">
            <a:extLst>
              <a:ext uri="{FF2B5EF4-FFF2-40B4-BE49-F238E27FC236}">
                <a16:creationId xmlns:a16="http://schemas.microsoft.com/office/drawing/2014/main" id="{A0D4709E-3AC7-4A67-B3B6-BEDA72E1535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0069" y="2197389"/>
            <a:ext cx="4023733" cy="2514834"/>
          </a:xfrm>
          <a:prstGeom prst="rect">
            <a:avLst/>
          </a:prstGeom>
        </p:spPr>
      </p:pic>
      <p:sp>
        <p:nvSpPr>
          <p:cNvPr id="8" name="Rectangle 7">
            <a:extLst>
              <a:ext uri="{FF2B5EF4-FFF2-40B4-BE49-F238E27FC236}">
                <a16:creationId xmlns:a16="http://schemas.microsoft.com/office/drawing/2014/main" id="{CB46A266-21E9-467A-BE1E-F6C8B9577221}"/>
              </a:ext>
            </a:extLst>
          </p:cNvPr>
          <p:cNvSpPr/>
          <p:nvPr/>
        </p:nvSpPr>
        <p:spPr>
          <a:xfrm>
            <a:off x="6272981" y="4856010"/>
            <a:ext cx="5764910" cy="137984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a-GE" sz="1400" dirty="0">
                <a:solidFill>
                  <a:schemeClr val="tx1"/>
                </a:solidFill>
              </a:rPr>
              <a:t>პირველი</a:t>
            </a:r>
            <a:r>
              <a:rPr lang="en-US" sz="1400" dirty="0">
                <a:solidFill>
                  <a:schemeClr val="tx1"/>
                </a:solidFill>
              </a:rPr>
              <a:t> </a:t>
            </a:r>
            <a:r>
              <a:rPr lang="ka-GE" sz="1400" dirty="0" err="1">
                <a:solidFill>
                  <a:schemeClr val="tx1"/>
                </a:solidFill>
              </a:rPr>
              <a:t>ფაზური</a:t>
            </a:r>
            <a:r>
              <a:rPr lang="ka-GE" sz="1400" dirty="0">
                <a:solidFill>
                  <a:schemeClr val="tx1"/>
                </a:solidFill>
              </a:rPr>
              <a:t> გადასვლა ხდება ბუშტის წარმოქმნით. ახალი ფაზის ბუშტი (ნამდვილი ვაკუუმი) წარმოიქმნება და გაფართოვდება მანამ სანამ ძველი ფაზა (ცრუ ვაკუუმი) არ გაქრება. ამის ნათელი მაგალითია მდუღარე წყალი რომელშიც ორთქლის ბუშტები წარმოიქმნება იზრდება ზედაპირზე ამოსვლის პროცესში </a:t>
            </a:r>
            <a:endParaRPr lang="en-US" sz="1400" dirty="0">
              <a:solidFill>
                <a:schemeClr val="tx1"/>
              </a:solidFill>
            </a:endParaRPr>
          </a:p>
        </p:txBody>
      </p:sp>
      <p:sp>
        <p:nvSpPr>
          <p:cNvPr id="11" name="Rectangle 10">
            <a:extLst>
              <a:ext uri="{FF2B5EF4-FFF2-40B4-BE49-F238E27FC236}">
                <a16:creationId xmlns:a16="http://schemas.microsoft.com/office/drawing/2014/main" id="{F2E2D12A-E14D-47AD-9CB6-0CA4DE7A127F}"/>
              </a:ext>
            </a:extLst>
          </p:cNvPr>
          <p:cNvSpPr/>
          <p:nvPr/>
        </p:nvSpPr>
        <p:spPr>
          <a:xfrm>
            <a:off x="703590" y="4894207"/>
            <a:ext cx="4975304" cy="137984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a-GE" sz="1400" dirty="0">
                <a:solidFill>
                  <a:schemeClr val="tx1"/>
                </a:solidFill>
              </a:rPr>
              <a:t>პირველი გვარის </a:t>
            </a:r>
            <a:r>
              <a:rPr lang="ka-GE" sz="1400" dirty="0" err="1">
                <a:solidFill>
                  <a:schemeClr val="tx1"/>
                </a:solidFill>
              </a:rPr>
              <a:t>ფაზური</a:t>
            </a:r>
            <a:r>
              <a:rPr lang="ka-GE" sz="1400" dirty="0">
                <a:solidFill>
                  <a:schemeClr val="tx1"/>
                </a:solidFill>
              </a:rPr>
              <a:t> გადასვლისას ველები </a:t>
            </a:r>
            <a:r>
              <a:rPr lang="ka-GE" sz="1400" dirty="0" err="1">
                <a:solidFill>
                  <a:schemeClr val="tx1"/>
                </a:solidFill>
              </a:rPr>
              <a:t>ჩაიჭირება</a:t>
            </a:r>
            <a:r>
              <a:rPr lang="ka-GE" sz="1400" dirty="0">
                <a:solidFill>
                  <a:schemeClr val="tx1"/>
                </a:solidFill>
              </a:rPr>
              <a:t> „ცრუ ვაკუუმურ“ მდგომარეობაში, რომლიდანაც გამოსვლა შეუძლიათ მხოლოდ ახალი ფაზის ბუშტების ანუ „ნამდვილი ვაკუუმური“ მდგომარეობის წარმოქმნით</a:t>
            </a:r>
            <a:endParaRPr lang="en-US" sz="1400" dirty="0">
              <a:solidFill>
                <a:schemeClr val="tx1"/>
              </a:solidFill>
            </a:endParaRPr>
          </a:p>
        </p:txBody>
      </p:sp>
    </p:spTree>
    <p:extLst>
      <p:ext uri="{BB962C8B-B14F-4D97-AF65-F5344CB8AC3E}">
        <p14:creationId xmlns:p14="http://schemas.microsoft.com/office/powerpoint/2010/main" val="34274575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06DF9A-257E-49FE-AA80-FD5415A07380}"/>
              </a:ext>
            </a:extLst>
          </p:cNvPr>
          <p:cNvSpPr>
            <a:spLocks noGrp="1"/>
          </p:cNvSpPr>
          <p:nvPr>
            <p:ph type="title"/>
          </p:nvPr>
        </p:nvSpPr>
        <p:spPr>
          <a:xfrm>
            <a:off x="635620" y="1"/>
            <a:ext cx="10651273" cy="945530"/>
          </a:xfrm>
        </p:spPr>
        <p:txBody>
          <a:bodyPr>
            <a:normAutofit/>
          </a:bodyPr>
          <a:lstStyle/>
          <a:p>
            <a:pPr algn="ctr"/>
            <a:r>
              <a:rPr lang="ka-GE" sz="3000" dirty="0"/>
              <a:t>კოსმოსური სიმები და სხვა </a:t>
            </a:r>
            <a:r>
              <a:rPr lang="ka-GE" sz="3000" dirty="0" err="1"/>
              <a:t>ტოპოლოგიური</a:t>
            </a:r>
            <a:r>
              <a:rPr lang="ka-GE" sz="3000" dirty="0"/>
              <a:t> დეფექტები</a:t>
            </a:r>
            <a:endParaRPr lang="en-US" sz="3000" dirty="0"/>
          </a:p>
        </p:txBody>
      </p:sp>
      <p:pic>
        <p:nvPicPr>
          <p:cNvPr id="11" name="Content Placeholder 10">
            <a:extLst>
              <a:ext uri="{FF2B5EF4-FFF2-40B4-BE49-F238E27FC236}">
                <a16:creationId xmlns:a16="http://schemas.microsoft.com/office/drawing/2014/main" id="{AEB5E667-1DD3-41A3-88D6-A1CEA795B18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97597" y="1135330"/>
            <a:ext cx="5881688" cy="1857375"/>
          </a:xfrm>
        </p:spPr>
      </p:pic>
      <p:pic>
        <p:nvPicPr>
          <p:cNvPr id="13" name="Picture 12">
            <a:extLst>
              <a:ext uri="{FF2B5EF4-FFF2-40B4-BE49-F238E27FC236}">
                <a16:creationId xmlns:a16="http://schemas.microsoft.com/office/drawing/2014/main" id="{E7C8CC31-F94D-46D0-8EE1-D292A6ACFD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75862" y="1111659"/>
            <a:ext cx="4854581" cy="1904715"/>
          </a:xfrm>
          <a:prstGeom prst="rect">
            <a:avLst/>
          </a:prstGeom>
        </p:spPr>
      </p:pic>
      <p:pic>
        <p:nvPicPr>
          <p:cNvPr id="15" name="Picture 14">
            <a:extLst>
              <a:ext uri="{FF2B5EF4-FFF2-40B4-BE49-F238E27FC236}">
                <a16:creationId xmlns:a16="http://schemas.microsoft.com/office/drawing/2014/main" id="{81D5599D-9661-416A-BE4A-A072F516211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34578" y="4264814"/>
            <a:ext cx="4207727" cy="2209497"/>
          </a:xfrm>
          <a:prstGeom prst="rect">
            <a:avLst/>
          </a:prstGeom>
        </p:spPr>
      </p:pic>
      <p:sp>
        <p:nvSpPr>
          <p:cNvPr id="9" name="Rectangle 8">
            <a:extLst>
              <a:ext uri="{FF2B5EF4-FFF2-40B4-BE49-F238E27FC236}">
                <a16:creationId xmlns:a16="http://schemas.microsoft.com/office/drawing/2014/main" id="{0BE9BB13-BBEE-492C-8834-91E569933CA7}"/>
              </a:ext>
            </a:extLst>
          </p:cNvPr>
          <p:cNvSpPr/>
          <p:nvPr/>
        </p:nvSpPr>
        <p:spPr>
          <a:xfrm>
            <a:off x="384195" y="2997747"/>
            <a:ext cx="4827142" cy="10473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a-GE" sz="1400" dirty="0" err="1">
                <a:solidFill>
                  <a:schemeClr val="tx1"/>
                </a:solidFill>
              </a:rPr>
              <a:t>დომენური</a:t>
            </a:r>
            <a:r>
              <a:rPr lang="ka-GE" sz="1400" dirty="0">
                <a:solidFill>
                  <a:schemeClr val="tx1"/>
                </a:solidFill>
              </a:rPr>
              <a:t> კედლები ასოცირდება მოდელებთან, რომლებშიც ერთზე მეტი გამოყოფილი მინიმუმია (დისკრეტული სიმეტრიის დარღვევა,  მათი გრავიტაცია </a:t>
            </a:r>
            <a:r>
              <a:rPr lang="ka-GE" sz="1400" dirty="0" err="1">
                <a:solidFill>
                  <a:schemeClr val="tx1"/>
                </a:solidFill>
              </a:rPr>
              <a:t>განმზიდავია</a:t>
            </a:r>
            <a:r>
              <a:rPr lang="ka-GE" sz="1400" dirty="0">
                <a:solidFill>
                  <a:schemeClr val="tx1"/>
                </a:solidFill>
              </a:rPr>
              <a:t> მიზიდვის ნაცვლად )</a:t>
            </a:r>
            <a:endParaRPr lang="en-US" sz="1400" dirty="0">
              <a:solidFill>
                <a:schemeClr val="tx1"/>
              </a:solidFill>
            </a:endParaRPr>
          </a:p>
        </p:txBody>
      </p:sp>
      <p:sp>
        <p:nvSpPr>
          <p:cNvPr id="12" name="Rectangle 11">
            <a:extLst>
              <a:ext uri="{FF2B5EF4-FFF2-40B4-BE49-F238E27FC236}">
                <a16:creationId xmlns:a16="http://schemas.microsoft.com/office/drawing/2014/main" id="{C6F1FA2F-5E2C-4D47-AD71-482FE9AC6DCA}"/>
              </a:ext>
            </a:extLst>
          </p:cNvPr>
          <p:cNvSpPr/>
          <p:nvPr/>
        </p:nvSpPr>
        <p:spPr>
          <a:xfrm>
            <a:off x="6491443" y="3429000"/>
            <a:ext cx="5468744" cy="10473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a-GE" sz="1400" dirty="0">
                <a:solidFill>
                  <a:schemeClr val="tx1"/>
                </a:solidFill>
              </a:rPr>
              <a:t>კოსმოსური სიმები დაკავშირებულია მოდელებთან, რომლებშიც მინიმუმების </a:t>
            </a:r>
            <a:r>
              <a:rPr lang="ka-GE" sz="1400" dirty="0" err="1">
                <a:solidFill>
                  <a:schemeClr val="tx1"/>
                </a:solidFill>
              </a:rPr>
              <a:t>სიმრავლები</a:t>
            </a:r>
            <a:r>
              <a:rPr lang="ka-GE" sz="1400" dirty="0">
                <a:solidFill>
                  <a:schemeClr val="tx1"/>
                </a:solidFill>
              </a:rPr>
              <a:t> არ არიან ცალად-ბმულები, ანუ ვაკუუმურ მრავალსახეობას აქვს „ხვრელები“. მინიმალური ენერგიის მდგომარეობა მარცხენა ნახაზში ქმნის წრეს და სიმი შეესაბამება </a:t>
            </a:r>
            <a:r>
              <a:rPr lang="ka-GE" sz="1400" dirty="0" err="1">
                <a:solidFill>
                  <a:schemeClr val="tx1"/>
                </a:solidFill>
              </a:rPr>
              <a:t>არატრივიალურ</a:t>
            </a:r>
            <a:r>
              <a:rPr lang="ka-GE" sz="1400" dirty="0">
                <a:solidFill>
                  <a:schemeClr val="tx1"/>
                </a:solidFill>
              </a:rPr>
              <a:t> ბრუნვას მის გარშემო. (</a:t>
            </a:r>
            <a:r>
              <a:rPr lang="ka-GE" sz="1400" dirty="0" err="1">
                <a:solidFill>
                  <a:schemeClr val="tx1"/>
                </a:solidFill>
              </a:rPr>
              <a:t>აქსიალური</a:t>
            </a:r>
            <a:r>
              <a:rPr lang="ka-GE" sz="1400" dirty="0">
                <a:solidFill>
                  <a:schemeClr val="tx1"/>
                </a:solidFill>
              </a:rPr>
              <a:t> სიმეტრიის დარღვევა, 1</a:t>
            </a:r>
            <a:r>
              <a:rPr lang="en-US" sz="1400" dirty="0">
                <a:solidFill>
                  <a:schemeClr val="tx1"/>
                </a:solidFill>
              </a:rPr>
              <a:t>D</a:t>
            </a:r>
            <a:r>
              <a:rPr lang="ka-GE" sz="1400" dirty="0">
                <a:solidFill>
                  <a:schemeClr val="tx1"/>
                </a:solidFill>
              </a:rPr>
              <a:t> წირის მაგვარი ობიექტები რომელიც ელექტრო-სუსტ შკალაზე შეუძლია ფორმირება</a:t>
            </a:r>
            <a:r>
              <a:rPr lang="en-US" sz="1400" dirty="0">
                <a:solidFill>
                  <a:schemeClr val="tx1"/>
                </a:solidFill>
              </a:rPr>
              <a:t> </a:t>
            </a:r>
            <a:r>
              <a:rPr lang="ka-GE" sz="1400" dirty="0">
                <a:solidFill>
                  <a:schemeClr val="tx1"/>
                </a:solidFill>
              </a:rPr>
              <a:t>)</a:t>
            </a:r>
            <a:endParaRPr lang="en-US" sz="1400" dirty="0">
              <a:solidFill>
                <a:schemeClr val="tx1"/>
              </a:solidFill>
            </a:endParaRPr>
          </a:p>
        </p:txBody>
      </p:sp>
      <p:sp>
        <p:nvSpPr>
          <p:cNvPr id="14" name="Rectangle 13">
            <a:extLst>
              <a:ext uri="{FF2B5EF4-FFF2-40B4-BE49-F238E27FC236}">
                <a16:creationId xmlns:a16="http://schemas.microsoft.com/office/drawing/2014/main" id="{0C1D88B4-13FB-48A1-8DEC-D76692A97FB2}"/>
              </a:ext>
            </a:extLst>
          </p:cNvPr>
          <p:cNvSpPr/>
          <p:nvPr/>
        </p:nvSpPr>
        <p:spPr>
          <a:xfrm>
            <a:off x="5961256" y="5426954"/>
            <a:ext cx="4827142" cy="10473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a-GE" sz="1400" dirty="0">
                <a:solidFill>
                  <a:schemeClr val="tx1"/>
                </a:solidFill>
              </a:rPr>
              <a:t>მხოლოდ სამგანზომილებიან „</a:t>
            </a:r>
            <a:r>
              <a:rPr lang="ka-GE" sz="1400" dirty="0" err="1">
                <a:solidFill>
                  <a:schemeClr val="tx1"/>
                </a:solidFill>
              </a:rPr>
              <a:t>ზღარბისმაგვარ</a:t>
            </a:r>
            <a:r>
              <a:rPr lang="ka-GE" sz="1400" dirty="0">
                <a:solidFill>
                  <a:schemeClr val="tx1"/>
                </a:solidFill>
              </a:rPr>
              <a:t>“ კონფიგურაციას (მარცხენა) შეესაბამება მონოპოლი (სფერული სიმეტრიის დარღვევისას მიიღება, ნულოვანი განზომილების რომელიც </a:t>
            </a:r>
            <a:r>
              <a:rPr lang="ka-GE" sz="1400" dirty="0" err="1">
                <a:solidFill>
                  <a:schemeClr val="tx1"/>
                </a:solidFill>
              </a:rPr>
              <a:t>სუპერმასიური</a:t>
            </a:r>
            <a:r>
              <a:rPr lang="ka-GE" sz="1400" dirty="0">
                <a:solidFill>
                  <a:schemeClr val="tx1"/>
                </a:solidFill>
              </a:rPr>
              <a:t> უნდა იყოს და ატარებდეს მაგნიტურ მუხტს)</a:t>
            </a:r>
            <a:endParaRPr lang="en-US" sz="1400" dirty="0">
              <a:solidFill>
                <a:schemeClr val="tx1"/>
              </a:solidFill>
            </a:endParaRPr>
          </a:p>
        </p:txBody>
      </p:sp>
    </p:spTree>
    <p:extLst>
      <p:ext uri="{BB962C8B-B14F-4D97-AF65-F5344CB8AC3E}">
        <p14:creationId xmlns:p14="http://schemas.microsoft.com/office/powerpoint/2010/main" val="25041788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9E86D8-A177-4F7C-A661-6D173BD27777}"/>
              </a:ext>
            </a:extLst>
          </p:cNvPr>
          <p:cNvSpPr>
            <a:spLocks noGrp="1"/>
          </p:cNvSpPr>
          <p:nvPr>
            <p:ph type="title"/>
          </p:nvPr>
        </p:nvSpPr>
        <p:spPr>
          <a:xfrm>
            <a:off x="657922" y="0"/>
            <a:ext cx="10640122" cy="1047357"/>
          </a:xfrm>
        </p:spPr>
        <p:txBody>
          <a:bodyPr>
            <a:normAutofit/>
          </a:bodyPr>
          <a:lstStyle/>
          <a:p>
            <a:pPr algn="ctr"/>
            <a:r>
              <a:rPr lang="ka-GE" sz="3000" dirty="0"/>
              <a:t>კოსმოსური სიმები და სხვა </a:t>
            </a:r>
            <a:r>
              <a:rPr lang="ka-GE" sz="3000" dirty="0" err="1"/>
              <a:t>ტოპოლოგიური</a:t>
            </a:r>
            <a:r>
              <a:rPr lang="ka-GE" sz="3000" dirty="0"/>
              <a:t> დეფექტები</a:t>
            </a:r>
            <a:endParaRPr lang="en-US" sz="3000" dirty="0"/>
          </a:p>
        </p:txBody>
      </p:sp>
      <p:pic>
        <p:nvPicPr>
          <p:cNvPr id="5" name="Content Placeholder 4">
            <a:extLst>
              <a:ext uri="{FF2B5EF4-FFF2-40B4-BE49-F238E27FC236}">
                <a16:creationId xmlns:a16="http://schemas.microsoft.com/office/drawing/2014/main" id="{8E65BB44-1D63-4FDA-8B1C-BD45630FD7E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4697" y="1186460"/>
            <a:ext cx="3835533" cy="2152650"/>
          </a:xfrm>
        </p:spPr>
      </p:pic>
      <p:pic>
        <p:nvPicPr>
          <p:cNvPr id="7" name="Picture 6">
            <a:extLst>
              <a:ext uri="{FF2B5EF4-FFF2-40B4-BE49-F238E27FC236}">
                <a16:creationId xmlns:a16="http://schemas.microsoft.com/office/drawing/2014/main" id="{723F94B1-5B05-40B9-BD53-244E49C1A2B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60346" y="1108846"/>
            <a:ext cx="3662455" cy="2586084"/>
          </a:xfrm>
          <a:prstGeom prst="rect">
            <a:avLst/>
          </a:prstGeom>
        </p:spPr>
      </p:pic>
      <p:pic>
        <p:nvPicPr>
          <p:cNvPr id="9" name="Picture 8">
            <a:extLst>
              <a:ext uri="{FF2B5EF4-FFF2-40B4-BE49-F238E27FC236}">
                <a16:creationId xmlns:a16="http://schemas.microsoft.com/office/drawing/2014/main" id="{CD6186A5-A556-4AD5-8870-979D9B756A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31655" y="3478213"/>
            <a:ext cx="2943428" cy="3121458"/>
          </a:xfrm>
          <a:prstGeom prst="rect">
            <a:avLst/>
          </a:prstGeom>
        </p:spPr>
      </p:pic>
      <p:sp>
        <p:nvSpPr>
          <p:cNvPr id="10" name="Rectangle 9">
            <a:extLst>
              <a:ext uri="{FF2B5EF4-FFF2-40B4-BE49-F238E27FC236}">
                <a16:creationId xmlns:a16="http://schemas.microsoft.com/office/drawing/2014/main" id="{46C65A99-866F-42AD-AA74-093E692ED68E}"/>
              </a:ext>
            </a:extLst>
          </p:cNvPr>
          <p:cNvSpPr/>
          <p:nvPr/>
        </p:nvSpPr>
        <p:spPr>
          <a:xfrm>
            <a:off x="99281" y="3596773"/>
            <a:ext cx="3880949" cy="10473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a-GE" sz="1400" dirty="0" err="1">
                <a:solidFill>
                  <a:schemeClr val="tx1"/>
                </a:solidFill>
              </a:rPr>
              <a:t>დელოკალიზებული</a:t>
            </a:r>
            <a:r>
              <a:rPr lang="ka-GE" sz="1400" dirty="0">
                <a:solidFill>
                  <a:schemeClr val="tx1"/>
                </a:solidFill>
              </a:rPr>
              <a:t> ტექსტურის კონფიგურაციები ერთ და ორ </a:t>
            </a:r>
            <a:r>
              <a:rPr lang="ka-GE" sz="1400" dirty="0" err="1">
                <a:solidFill>
                  <a:schemeClr val="tx1"/>
                </a:solidFill>
              </a:rPr>
              <a:t>განზომილებიან</a:t>
            </a:r>
            <a:r>
              <a:rPr lang="ka-GE" sz="1400" dirty="0">
                <a:solidFill>
                  <a:schemeClr val="tx1"/>
                </a:solidFill>
              </a:rPr>
              <a:t> შემთხვევებში (ხდება როდესაც უფრო დიდი რთული სიმეტრიის ჯგუფები სრულიად ირღვევა. ისინი არასტაბილურები არიან და იშლებიან)</a:t>
            </a:r>
            <a:endParaRPr lang="en-US" sz="1400" dirty="0">
              <a:solidFill>
                <a:schemeClr val="tx1"/>
              </a:solidFill>
            </a:endParaRPr>
          </a:p>
        </p:txBody>
      </p:sp>
      <p:sp>
        <p:nvSpPr>
          <p:cNvPr id="11" name="Rectangle 10">
            <a:extLst>
              <a:ext uri="{FF2B5EF4-FFF2-40B4-BE49-F238E27FC236}">
                <a16:creationId xmlns:a16="http://schemas.microsoft.com/office/drawing/2014/main" id="{B13CD337-21E8-40E4-A5FF-24BF524EAD3C}"/>
              </a:ext>
            </a:extLst>
          </p:cNvPr>
          <p:cNvSpPr/>
          <p:nvPr/>
        </p:nvSpPr>
        <p:spPr>
          <a:xfrm>
            <a:off x="8352706" y="3596773"/>
            <a:ext cx="3367225" cy="10473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a-GE" sz="1400" dirty="0">
                <a:solidFill>
                  <a:schemeClr val="tx1"/>
                </a:solidFill>
              </a:rPr>
              <a:t>გრძელი სიმების </a:t>
            </a:r>
            <a:r>
              <a:rPr lang="ka-GE" sz="1400" dirty="0" err="1">
                <a:solidFill>
                  <a:schemeClr val="tx1"/>
                </a:solidFill>
              </a:rPr>
              <a:t>ურთიერთკომუტაცია</a:t>
            </a:r>
            <a:r>
              <a:rPr lang="ka-GE" sz="1400" dirty="0">
                <a:solidFill>
                  <a:schemeClr val="tx1"/>
                </a:solidFill>
              </a:rPr>
              <a:t> სითხის კრისტალში. ორი სიმი ცვლის ბოლოებს გადაკვეთასთან.</a:t>
            </a:r>
            <a:endParaRPr lang="en-US" sz="1400" dirty="0">
              <a:solidFill>
                <a:schemeClr val="tx1"/>
              </a:solidFill>
            </a:endParaRPr>
          </a:p>
        </p:txBody>
      </p:sp>
      <p:sp>
        <p:nvSpPr>
          <p:cNvPr id="12" name="Rectangle 11">
            <a:extLst>
              <a:ext uri="{FF2B5EF4-FFF2-40B4-BE49-F238E27FC236}">
                <a16:creationId xmlns:a16="http://schemas.microsoft.com/office/drawing/2014/main" id="{154CB6A0-9E7D-4F81-885D-D0EC040DE184}"/>
              </a:ext>
            </a:extLst>
          </p:cNvPr>
          <p:cNvSpPr/>
          <p:nvPr/>
        </p:nvSpPr>
        <p:spPr>
          <a:xfrm>
            <a:off x="7426508" y="5442461"/>
            <a:ext cx="3777351" cy="10473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a-GE" sz="1400" dirty="0">
                <a:solidFill>
                  <a:schemeClr val="tx1"/>
                </a:solidFill>
              </a:rPr>
              <a:t>სიმების ქსელის ევოლუცია სითხის კრისტალში. ნახაზზე მოცემულია ერთი ზომის ოთხი სურათი, რომლებიც გადაღებულია სხვადასხვა მომენტებში სადაც ჩანს სიმების ქსელის გალევა.</a:t>
            </a:r>
            <a:endParaRPr lang="en-US" sz="1400" dirty="0">
              <a:solidFill>
                <a:schemeClr val="tx1"/>
              </a:solidFill>
            </a:endParaRPr>
          </a:p>
        </p:txBody>
      </p:sp>
    </p:spTree>
    <p:extLst>
      <p:ext uri="{BB962C8B-B14F-4D97-AF65-F5344CB8AC3E}">
        <p14:creationId xmlns:p14="http://schemas.microsoft.com/office/powerpoint/2010/main" val="23253141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B12B03-996B-4CDC-B96B-BD9080C0127A}"/>
              </a:ext>
            </a:extLst>
          </p:cNvPr>
          <p:cNvSpPr>
            <a:spLocks noGrp="1"/>
          </p:cNvSpPr>
          <p:nvPr>
            <p:ph type="title"/>
          </p:nvPr>
        </p:nvSpPr>
        <p:spPr>
          <a:xfrm>
            <a:off x="753636" y="0"/>
            <a:ext cx="10684727" cy="1047357"/>
          </a:xfrm>
        </p:spPr>
        <p:txBody>
          <a:bodyPr>
            <a:normAutofit/>
          </a:bodyPr>
          <a:lstStyle/>
          <a:p>
            <a:pPr algn="ctr"/>
            <a:r>
              <a:rPr lang="ka-GE" sz="3000" dirty="0"/>
              <a:t>კოსმოსური სიმები და სხვა </a:t>
            </a:r>
            <a:r>
              <a:rPr lang="ka-GE" sz="3000" dirty="0" err="1"/>
              <a:t>ტოპოლოგიური</a:t>
            </a:r>
            <a:r>
              <a:rPr lang="ka-GE" sz="3000" dirty="0"/>
              <a:t> დეფექტები</a:t>
            </a:r>
            <a:endParaRPr lang="en-US" sz="3000" dirty="0"/>
          </a:p>
        </p:txBody>
      </p:sp>
      <p:pic>
        <p:nvPicPr>
          <p:cNvPr id="5" name="Content Placeholder 4">
            <a:extLst>
              <a:ext uri="{FF2B5EF4-FFF2-40B4-BE49-F238E27FC236}">
                <a16:creationId xmlns:a16="http://schemas.microsoft.com/office/drawing/2014/main" id="{436C0291-8493-45D2-8585-DDB9DF033D1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37066" y="1578547"/>
            <a:ext cx="4256861" cy="2630359"/>
          </a:xfrm>
        </p:spPr>
      </p:pic>
      <p:pic>
        <p:nvPicPr>
          <p:cNvPr id="7" name="Picture 6">
            <a:extLst>
              <a:ext uri="{FF2B5EF4-FFF2-40B4-BE49-F238E27FC236}">
                <a16:creationId xmlns:a16="http://schemas.microsoft.com/office/drawing/2014/main" id="{C9B57814-31B1-4A08-ABF4-A3D997A02D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98075" y="1578674"/>
            <a:ext cx="4256861" cy="2630359"/>
          </a:xfrm>
          <a:prstGeom prst="rect">
            <a:avLst/>
          </a:prstGeom>
        </p:spPr>
      </p:pic>
      <p:sp>
        <p:nvSpPr>
          <p:cNvPr id="6" name="Rectangle 5">
            <a:extLst>
              <a:ext uri="{FF2B5EF4-FFF2-40B4-BE49-F238E27FC236}">
                <a16:creationId xmlns:a16="http://schemas.microsoft.com/office/drawing/2014/main" id="{1FC510E5-8025-4B49-8E65-557187C4CAA3}"/>
              </a:ext>
            </a:extLst>
          </p:cNvPr>
          <p:cNvSpPr/>
          <p:nvPr/>
        </p:nvSpPr>
        <p:spPr>
          <a:xfrm>
            <a:off x="1334268" y="4406696"/>
            <a:ext cx="3662455" cy="10473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a-GE" sz="1400" dirty="0">
                <a:solidFill>
                  <a:schemeClr val="tx1"/>
                </a:solidFill>
              </a:rPr>
              <a:t>დომენის კედლების ფორმირების </a:t>
            </a:r>
            <a:r>
              <a:rPr lang="ka-GE" sz="1400" dirty="0" err="1">
                <a:solidFill>
                  <a:schemeClr val="tx1"/>
                </a:solidFill>
              </a:rPr>
              <a:t>კიბლის</a:t>
            </a:r>
            <a:r>
              <a:rPr lang="ka-GE" sz="1400" dirty="0">
                <a:solidFill>
                  <a:schemeClr val="tx1"/>
                </a:solidFill>
              </a:rPr>
              <a:t> მექანიზმი</a:t>
            </a:r>
            <a:endParaRPr lang="en-US" sz="1400" dirty="0">
              <a:solidFill>
                <a:schemeClr val="tx1"/>
              </a:solidFill>
            </a:endParaRPr>
          </a:p>
        </p:txBody>
      </p:sp>
      <p:sp>
        <p:nvSpPr>
          <p:cNvPr id="8" name="Rectangle 7">
            <a:extLst>
              <a:ext uri="{FF2B5EF4-FFF2-40B4-BE49-F238E27FC236}">
                <a16:creationId xmlns:a16="http://schemas.microsoft.com/office/drawing/2014/main" id="{2A36B74B-5F4A-46AE-9241-36CE6BBF57A6}"/>
              </a:ext>
            </a:extLst>
          </p:cNvPr>
          <p:cNvSpPr/>
          <p:nvPr/>
        </p:nvSpPr>
        <p:spPr>
          <a:xfrm>
            <a:off x="7311482" y="4406695"/>
            <a:ext cx="3662455" cy="10473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a-GE" sz="1400" dirty="0">
                <a:solidFill>
                  <a:schemeClr val="tx1"/>
                </a:solidFill>
              </a:rPr>
              <a:t>კოსმოსური სიმების ფორმირების </a:t>
            </a:r>
            <a:r>
              <a:rPr lang="ka-GE" sz="1400" dirty="0" err="1">
                <a:solidFill>
                  <a:schemeClr val="tx1"/>
                </a:solidFill>
              </a:rPr>
              <a:t>კიბლის</a:t>
            </a:r>
            <a:r>
              <a:rPr lang="ka-GE" sz="1400" dirty="0">
                <a:solidFill>
                  <a:schemeClr val="tx1"/>
                </a:solidFill>
              </a:rPr>
              <a:t> მექანიზმი</a:t>
            </a:r>
            <a:endParaRPr lang="en-US" sz="1400" dirty="0">
              <a:solidFill>
                <a:schemeClr val="tx1"/>
              </a:solidFill>
            </a:endParaRPr>
          </a:p>
        </p:txBody>
      </p:sp>
      <p:sp>
        <p:nvSpPr>
          <p:cNvPr id="9" name="Rectangle 8">
            <a:extLst>
              <a:ext uri="{FF2B5EF4-FFF2-40B4-BE49-F238E27FC236}">
                <a16:creationId xmlns:a16="http://schemas.microsoft.com/office/drawing/2014/main" id="{8E2AB226-70BC-4DF7-A653-0929FFB6FC17}"/>
              </a:ext>
            </a:extLst>
          </p:cNvPr>
          <p:cNvSpPr/>
          <p:nvPr/>
        </p:nvSpPr>
        <p:spPr>
          <a:xfrm>
            <a:off x="554771" y="5454052"/>
            <a:ext cx="11082455" cy="10473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a-GE" sz="1400" dirty="0">
                <a:solidFill>
                  <a:schemeClr val="tx1"/>
                </a:solidFill>
              </a:rPr>
              <a:t>დეფექტების ფორმირების პროცესი ცნობილია </a:t>
            </a:r>
            <a:r>
              <a:rPr lang="ka-GE" sz="1400" dirty="0" err="1">
                <a:solidFill>
                  <a:schemeClr val="tx1"/>
                </a:solidFill>
              </a:rPr>
              <a:t>კიბლის</a:t>
            </a:r>
            <a:r>
              <a:rPr lang="ka-GE" sz="1400" dirty="0">
                <a:solidFill>
                  <a:schemeClr val="tx1"/>
                </a:solidFill>
              </a:rPr>
              <a:t> მექანიზმი სახელწოდებით. მისი თქმით თუკი კოსმოსური სიმები ან სხვა დეფექტები შეიძლება შეიქმნას </a:t>
            </a:r>
            <a:r>
              <a:rPr lang="ka-GE" sz="1400" dirty="0" err="1">
                <a:solidFill>
                  <a:schemeClr val="tx1"/>
                </a:solidFill>
              </a:rPr>
              <a:t>კოსმოლოგიური</a:t>
            </a:r>
            <a:r>
              <a:rPr lang="ka-GE" sz="1400" dirty="0">
                <a:solidFill>
                  <a:schemeClr val="tx1"/>
                </a:solidFill>
              </a:rPr>
              <a:t> </a:t>
            </a:r>
            <a:r>
              <a:rPr lang="ka-GE" sz="1400" dirty="0" err="1">
                <a:solidFill>
                  <a:schemeClr val="tx1"/>
                </a:solidFill>
              </a:rPr>
              <a:t>ფაზური</a:t>
            </a:r>
            <a:r>
              <a:rPr lang="ka-GE" sz="1400" dirty="0">
                <a:solidFill>
                  <a:schemeClr val="tx1"/>
                </a:solidFill>
              </a:rPr>
              <a:t> გადასვლისას, მაშინ </a:t>
            </a:r>
            <a:r>
              <a:rPr lang="ka-GE" sz="1400" dirty="0" err="1">
                <a:solidFill>
                  <a:schemeClr val="tx1"/>
                </a:solidFill>
              </a:rPr>
              <a:t>ისენი</a:t>
            </a:r>
            <a:r>
              <a:rPr lang="ka-GE" sz="1400" dirty="0">
                <a:solidFill>
                  <a:schemeClr val="tx1"/>
                </a:solidFill>
              </a:rPr>
              <a:t> ფორმირდება</a:t>
            </a:r>
            <a:endParaRPr lang="en-US" sz="1400" dirty="0">
              <a:solidFill>
                <a:schemeClr val="tx1"/>
              </a:solidFill>
            </a:endParaRPr>
          </a:p>
        </p:txBody>
      </p:sp>
    </p:spTree>
    <p:extLst>
      <p:ext uri="{BB962C8B-B14F-4D97-AF65-F5344CB8AC3E}">
        <p14:creationId xmlns:p14="http://schemas.microsoft.com/office/powerpoint/2010/main" val="24027534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9AB078-41BD-42D6-B5E7-089E6CCFEDD1}"/>
              </a:ext>
            </a:extLst>
          </p:cNvPr>
          <p:cNvSpPr>
            <a:spLocks noGrp="1"/>
          </p:cNvSpPr>
          <p:nvPr>
            <p:ph type="title"/>
          </p:nvPr>
        </p:nvSpPr>
        <p:spPr>
          <a:xfrm>
            <a:off x="838200" y="0"/>
            <a:ext cx="10515600" cy="1047357"/>
          </a:xfrm>
        </p:spPr>
        <p:txBody>
          <a:bodyPr>
            <a:normAutofit/>
          </a:bodyPr>
          <a:lstStyle/>
          <a:p>
            <a:pPr algn="ctr"/>
            <a:r>
              <a:rPr lang="ka-GE" sz="3000" dirty="0"/>
              <a:t>კოსმოსური სიმების დინამიკა და ევოლუცია</a:t>
            </a:r>
            <a:endParaRPr lang="en-US" sz="3000" dirty="0"/>
          </a:p>
        </p:txBody>
      </p:sp>
      <p:pic>
        <p:nvPicPr>
          <p:cNvPr id="5" name="Content Placeholder 4">
            <a:extLst>
              <a:ext uri="{FF2B5EF4-FFF2-40B4-BE49-F238E27FC236}">
                <a16:creationId xmlns:a16="http://schemas.microsoft.com/office/drawing/2014/main" id="{6409ACA7-3C21-4708-A9BF-931E6A3772C6}"/>
              </a:ext>
            </a:extLst>
          </p:cNvPr>
          <p:cNvPicPr>
            <a:picLocks noGrp="1" noChangeAspect="1"/>
          </p:cNvPicPr>
          <p:nvPr>
            <p:ph idx="1"/>
          </p:nvPr>
        </p:nvPicPr>
        <p:blipFill>
          <a:blip r:embed="rId6">
            <a:extLst>
              <a:ext uri="{28A0092B-C50C-407E-A947-70E740481C1C}">
                <a14:useLocalDpi xmlns:a14="http://schemas.microsoft.com/office/drawing/2010/main" val="0"/>
              </a:ext>
            </a:extLst>
          </a:blip>
          <a:stretch>
            <a:fillRect/>
          </a:stretch>
        </p:blipFill>
        <p:spPr>
          <a:xfrm>
            <a:off x="6064404" y="1036488"/>
            <a:ext cx="3659459" cy="1285875"/>
          </a:xfrm>
        </p:spPr>
      </p:pic>
      <p:sp>
        <p:nvSpPr>
          <p:cNvPr id="6" name="Rectangle 5">
            <a:extLst>
              <a:ext uri="{FF2B5EF4-FFF2-40B4-BE49-F238E27FC236}">
                <a16:creationId xmlns:a16="http://schemas.microsoft.com/office/drawing/2014/main" id="{37C77F4C-EEB1-4B11-A202-1FE5FFC17E45}"/>
              </a:ext>
            </a:extLst>
          </p:cNvPr>
          <p:cNvSpPr/>
          <p:nvPr/>
        </p:nvSpPr>
        <p:spPr>
          <a:xfrm>
            <a:off x="9736873" y="1113243"/>
            <a:ext cx="2287859" cy="10473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a-GE" sz="1400" dirty="0" err="1">
                <a:solidFill>
                  <a:schemeClr val="tx1"/>
                </a:solidFill>
              </a:rPr>
              <a:t>ურთიერთკომუტაციის</a:t>
            </a:r>
            <a:r>
              <a:rPr lang="ka-GE" sz="1400" dirty="0">
                <a:solidFill>
                  <a:schemeClr val="tx1"/>
                </a:solidFill>
              </a:rPr>
              <a:t> და მარყუჟის წარმოქმნის პროცესი </a:t>
            </a:r>
            <a:endParaRPr lang="en-US" sz="1400" dirty="0">
              <a:solidFill>
                <a:schemeClr val="tx1"/>
              </a:solidFill>
            </a:endParaRPr>
          </a:p>
        </p:txBody>
      </p:sp>
      <p:sp>
        <p:nvSpPr>
          <p:cNvPr id="10" name="Rectangle 9">
            <a:extLst>
              <a:ext uri="{FF2B5EF4-FFF2-40B4-BE49-F238E27FC236}">
                <a16:creationId xmlns:a16="http://schemas.microsoft.com/office/drawing/2014/main" id="{F70F2ECB-A59F-47A6-BDEC-12F3EC7D2943}"/>
              </a:ext>
            </a:extLst>
          </p:cNvPr>
          <p:cNvSpPr/>
          <p:nvPr/>
        </p:nvSpPr>
        <p:spPr>
          <a:xfrm>
            <a:off x="-1" y="5666976"/>
            <a:ext cx="6216807" cy="10473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a-GE" sz="1400" dirty="0" err="1">
                <a:solidFill>
                  <a:schemeClr val="tx1"/>
                </a:solidFill>
              </a:rPr>
              <a:t>გადაერთება</a:t>
            </a:r>
            <a:r>
              <a:rPr lang="ka-GE" sz="1400" dirty="0">
                <a:solidFill>
                  <a:schemeClr val="tx1"/>
                </a:solidFill>
              </a:rPr>
              <a:t> და „პარტნიორების </a:t>
            </a:r>
            <a:r>
              <a:rPr lang="ka-GE" sz="1400" dirty="0" err="1">
                <a:solidFill>
                  <a:schemeClr val="tx1"/>
                </a:solidFill>
              </a:rPr>
              <a:t>გაცლვა</a:t>
            </a:r>
            <a:r>
              <a:rPr lang="ka-GE" sz="1400" dirty="0">
                <a:solidFill>
                  <a:schemeClr val="tx1"/>
                </a:solidFill>
              </a:rPr>
              <a:t>“ როდესაც ორი სიმი გადაკვეთს ერთმანეთს.  ამ 3</a:t>
            </a:r>
            <a:r>
              <a:rPr lang="en-US" sz="1400" dirty="0">
                <a:solidFill>
                  <a:schemeClr val="tx1"/>
                </a:solidFill>
              </a:rPr>
              <a:t>D</a:t>
            </a:r>
            <a:r>
              <a:rPr lang="ka-GE" sz="1400" dirty="0">
                <a:solidFill>
                  <a:schemeClr val="tx1"/>
                </a:solidFill>
              </a:rPr>
              <a:t> სიმულაციაში სიმები ერთმანეთს უახლოვდება 0.5</a:t>
            </a:r>
            <a:r>
              <a:rPr lang="en-US" sz="1400" dirty="0">
                <a:solidFill>
                  <a:schemeClr val="tx1"/>
                </a:solidFill>
              </a:rPr>
              <a:t>c. </a:t>
            </a:r>
            <a:r>
              <a:rPr lang="ka-GE" sz="1400" dirty="0">
                <a:solidFill>
                  <a:schemeClr val="tx1"/>
                </a:solidFill>
              </a:rPr>
              <a:t>დაჯახების შემდგომ პატარა ურთიერთქმედების მარყუჟი  და გამოსხივდება ენერგია</a:t>
            </a:r>
            <a:r>
              <a:rPr lang="en-US" sz="1400" dirty="0">
                <a:solidFill>
                  <a:schemeClr val="tx1"/>
                </a:solidFill>
              </a:rPr>
              <a:t> </a:t>
            </a:r>
            <a:r>
              <a:rPr lang="en-US" sz="1400" dirty="0">
                <a:solidFill>
                  <a:schemeClr val="tx1"/>
                </a:solidFill>
                <a:latin typeface="Sylfaen" panose="010A0502050306030303" pitchFamily="18" charset="0"/>
              </a:rPr>
              <a:t>(</a:t>
            </a:r>
            <a:r>
              <a:rPr lang="en-US" sz="1400" i="1" dirty="0" err="1">
                <a:solidFill>
                  <a:schemeClr val="tx1"/>
                </a:solidFill>
                <a:latin typeface="Sylfaen" panose="010A0502050306030303" pitchFamily="18" charset="0"/>
              </a:rPr>
              <a:t>Battye</a:t>
            </a:r>
            <a:r>
              <a:rPr lang="en-US" sz="1400" i="1" dirty="0">
                <a:solidFill>
                  <a:schemeClr val="tx1"/>
                </a:solidFill>
                <a:latin typeface="Sylfaen" panose="010A0502050306030303" pitchFamily="18" charset="0"/>
              </a:rPr>
              <a:t> &amp; E.P. </a:t>
            </a:r>
            <a:r>
              <a:rPr lang="en-US" sz="1400" i="1" dirty="0" err="1">
                <a:solidFill>
                  <a:schemeClr val="tx1"/>
                </a:solidFill>
                <a:latin typeface="Sylfaen" panose="010A0502050306030303" pitchFamily="18" charset="0"/>
              </a:rPr>
              <a:t>Shellard</a:t>
            </a:r>
            <a:r>
              <a:rPr lang="en-US" sz="1400" i="1" dirty="0">
                <a:solidFill>
                  <a:schemeClr val="tx1"/>
                </a:solidFill>
                <a:latin typeface="Sylfaen" panose="010A0502050306030303" pitchFamily="18" charset="0"/>
              </a:rPr>
              <a:t>)</a:t>
            </a:r>
            <a:endParaRPr lang="en-US" sz="1400" dirty="0">
              <a:solidFill>
                <a:schemeClr val="tx1"/>
              </a:solidFill>
              <a:latin typeface="Sylfaen" panose="010A0502050306030303" pitchFamily="18" charset="0"/>
            </a:endParaRPr>
          </a:p>
        </p:txBody>
      </p:sp>
      <p:pic>
        <p:nvPicPr>
          <p:cNvPr id="8" name="cs_reconn">
            <a:hlinkClick r:id="" action="ppaction://media"/>
            <a:extLst>
              <a:ext uri="{FF2B5EF4-FFF2-40B4-BE49-F238E27FC236}">
                <a16:creationId xmlns:a16="http://schemas.microsoft.com/office/drawing/2014/main" id="{553B7DE3-B362-46EA-9588-5EEC7C20B274}"/>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1046357" y="2421571"/>
            <a:ext cx="3876905" cy="2907679"/>
          </a:xfrm>
          <a:prstGeom prst="rect">
            <a:avLst/>
          </a:prstGeom>
        </p:spPr>
      </p:pic>
      <p:pic>
        <p:nvPicPr>
          <p:cNvPr id="11" name="cs_vortex">
            <a:hlinkClick r:id="" action="ppaction://media"/>
            <a:extLst>
              <a:ext uri="{FF2B5EF4-FFF2-40B4-BE49-F238E27FC236}">
                <a16:creationId xmlns:a16="http://schemas.microsoft.com/office/drawing/2014/main" id="{AA23535E-3BBA-4821-B99E-BE4EBD565345}"/>
              </a:ext>
            </a:extLst>
          </p:cNvPr>
          <p:cNvPicPr>
            <a:picLocks noChangeAspect="1"/>
          </p:cNvPicPr>
          <p:nvPr>
            <a:videoFile r:link="rId4"/>
            <p:extLst>
              <p:ext uri="{DAA4B4D4-6D71-4841-9C94-3DE7FCFB9230}">
                <p14:media xmlns:p14="http://schemas.microsoft.com/office/powerpoint/2010/main" r:embed="rId3"/>
              </p:ext>
            </p:extLst>
          </p:nvPr>
        </p:nvPicPr>
        <p:blipFill>
          <a:blip r:embed="rId8"/>
          <a:stretch>
            <a:fillRect/>
          </a:stretch>
        </p:blipFill>
        <p:spPr>
          <a:xfrm>
            <a:off x="6983455" y="2534715"/>
            <a:ext cx="3876903" cy="2907678"/>
          </a:xfrm>
          <a:prstGeom prst="rect">
            <a:avLst/>
          </a:prstGeom>
        </p:spPr>
      </p:pic>
      <p:sp>
        <p:nvSpPr>
          <p:cNvPr id="13" name="Rectangle 12">
            <a:extLst>
              <a:ext uri="{FF2B5EF4-FFF2-40B4-BE49-F238E27FC236}">
                <a16:creationId xmlns:a16="http://schemas.microsoft.com/office/drawing/2014/main" id="{C9D2144F-24E5-425C-8278-AF891C3D4487}"/>
              </a:ext>
            </a:extLst>
          </p:cNvPr>
          <p:cNvSpPr/>
          <p:nvPr/>
        </p:nvSpPr>
        <p:spPr>
          <a:xfrm>
            <a:off x="6216806" y="5665898"/>
            <a:ext cx="5726149" cy="10473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2D-</a:t>
            </a:r>
            <a:r>
              <a:rPr lang="ka-GE" sz="1400" dirty="0">
                <a:solidFill>
                  <a:schemeClr val="tx1"/>
                </a:solidFill>
              </a:rPr>
              <a:t>ში გაბნევა; ორი სიმი ერთმანეთს უახლოვდება და ქმნიან დონატის ფორმა, რომლიდანაც ერთმანეთის მიმართ მართი კუთხით გამოდიან და აქვთ „ნახევრები გაცვლილი“. სიმაღლე აღნიშნავს თითოეულ წერტილში ენერგიას</a:t>
            </a:r>
            <a:r>
              <a:rPr lang="en-US" sz="1400" dirty="0">
                <a:solidFill>
                  <a:schemeClr val="tx1"/>
                </a:solidFill>
              </a:rPr>
              <a:t> </a:t>
            </a:r>
            <a:r>
              <a:rPr lang="en-US" sz="1400" i="1" dirty="0">
                <a:solidFill>
                  <a:schemeClr val="tx1"/>
                </a:solidFill>
                <a:latin typeface="Sylfaen" panose="010A0502050306030303" pitchFamily="18" charset="0"/>
              </a:rPr>
              <a:t>(J. Moore &amp; E.P. </a:t>
            </a:r>
            <a:r>
              <a:rPr lang="en-US" sz="1400" i="1" dirty="0" err="1">
                <a:solidFill>
                  <a:schemeClr val="tx1"/>
                </a:solidFill>
                <a:latin typeface="Sylfaen" panose="010A0502050306030303" pitchFamily="18" charset="0"/>
              </a:rPr>
              <a:t>Shellard</a:t>
            </a:r>
            <a:r>
              <a:rPr lang="en-US" sz="1400" i="1" dirty="0">
                <a:solidFill>
                  <a:schemeClr val="tx1"/>
                </a:solidFill>
                <a:latin typeface="Sylfaen" panose="010A0502050306030303" pitchFamily="18" charset="0"/>
              </a:rPr>
              <a:t>)</a:t>
            </a:r>
            <a:endParaRPr lang="en-US" sz="1400" dirty="0">
              <a:solidFill>
                <a:schemeClr val="tx1"/>
              </a:solidFill>
              <a:latin typeface="Sylfaen" panose="010A0502050306030303" pitchFamily="18" charset="0"/>
            </a:endParaRPr>
          </a:p>
        </p:txBody>
      </p:sp>
      <p:sp>
        <p:nvSpPr>
          <p:cNvPr id="14" name="Rectangle 13">
            <a:extLst>
              <a:ext uri="{FF2B5EF4-FFF2-40B4-BE49-F238E27FC236}">
                <a16:creationId xmlns:a16="http://schemas.microsoft.com/office/drawing/2014/main" id="{A3A99715-71FF-448C-92CC-97ED0F72A03A}"/>
              </a:ext>
            </a:extLst>
          </p:cNvPr>
          <p:cNvSpPr/>
          <p:nvPr/>
        </p:nvSpPr>
        <p:spPr>
          <a:xfrm>
            <a:off x="546411" y="1036488"/>
            <a:ext cx="5163014" cy="10473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ka-GE" sz="1700" b="1" dirty="0">
                <a:solidFill>
                  <a:schemeClr val="tx1"/>
                </a:solidFill>
                <a:latin typeface="Sylfaen" panose="010A0502050306030303" pitchFamily="18" charset="0"/>
              </a:rPr>
              <a:t>•</a:t>
            </a:r>
            <a:r>
              <a:rPr lang="ka-GE" sz="1700" dirty="0">
                <a:solidFill>
                  <a:schemeClr val="tx1"/>
                </a:solidFill>
                <a:latin typeface="Sylfaen" panose="010A0502050306030303" pitchFamily="18" charset="0"/>
              </a:rPr>
              <a:t> </a:t>
            </a:r>
            <a:r>
              <a:rPr lang="ka-GE" sz="1700" dirty="0" err="1">
                <a:solidFill>
                  <a:schemeClr val="tx1"/>
                </a:solidFill>
              </a:rPr>
              <a:t>კოსმოლოგიური</a:t>
            </a:r>
            <a:r>
              <a:rPr lang="ka-GE" sz="1700" dirty="0">
                <a:solidFill>
                  <a:schemeClr val="tx1"/>
                </a:solidFill>
              </a:rPr>
              <a:t> გაფართოება </a:t>
            </a:r>
            <a:r>
              <a:rPr lang="ka-GE" sz="1700" b="1" dirty="0">
                <a:solidFill>
                  <a:schemeClr val="tx1"/>
                </a:solidFill>
              </a:rPr>
              <a:t>•</a:t>
            </a:r>
            <a:r>
              <a:rPr lang="ka-GE" sz="1700" dirty="0" err="1">
                <a:solidFill>
                  <a:schemeClr val="tx1"/>
                </a:solidFill>
              </a:rPr>
              <a:t>ურთიერთკომუტაცია</a:t>
            </a:r>
            <a:r>
              <a:rPr lang="ka-GE" sz="1700" dirty="0">
                <a:solidFill>
                  <a:schemeClr val="tx1"/>
                </a:solidFill>
              </a:rPr>
              <a:t> და მარყუჟის წარმოქმნა </a:t>
            </a:r>
          </a:p>
          <a:p>
            <a:pPr>
              <a:lnSpc>
                <a:spcPct val="150000"/>
              </a:lnSpc>
            </a:pPr>
            <a:r>
              <a:rPr lang="ka-GE" sz="1700" b="1" dirty="0">
                <a:solidFill>
                  <a:schemeClr val="tx1"/>
                </a:solidFill>
              </a:rPr>
              <a:t>• </a:t>
            </a:r>
            <a:r>
              <a:rPr lang="ka-GE" sz="1700" dirty="0">
                <a:solidFill>
                  <a:schemeClr val="tx1"/>
                </a:solidFill>
              </a:rPr>
              <a:t>გამოსხივება</a:t>
            </a:r>
            <a:endParaRPr lang="en-US" sz="1700" dirty="0">
              <a:solidFill>
                <a:schemeClr val="tx1"/>
              </a:solidFill>
            </a:endParaRPr>
          </a:p>
        </p:txBody>
      </p:sp>
    </p:spTree>
    <p:extLst>
      <p:ext uri="{BB962C8B-B14F-4D97-AF65-F5344CB8AC3E}">
        <p14:creationId xmlns:p14="http://schemas.microsoft.com/office/powerpoint/2010/main" val="3397374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083" fill="hold"/>
                                        <p:tgtEl>
                                          <p:spTgt spid="8"/>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7266"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1" fill="hold" display="0">
                  <p:stCondLst>
                    <p:cond delay="indefinite"/>
                  </p:stCondLst>
                </p:cTn>
                <p:tgtEl>
                  <p:spTgt spid="8"/>
                </p:tgtEl>
              </p:cMediaNode>
            </p:video>
            <p:seq concurrent="1" nextAc="seek">
              <p:cTn id="12" restart="whenNotActive" fill="hold" evtFilter="cancelBubble" nodeType="interactiveSeq">
                <p:stCondLst>
                  <p:cond evt="onClick" delay="0">
                    <p:tgtEl>
                      <p:spTgt spid="8"/>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8"/>
                                        </p:tgtEl>
                                      </p:cBhvr>
                                    </p:cmd>
                                  </p:childTnLst>
                                </p:cTn>
                              </p:par>
                            </p:childTnLst>
                          </p:cTn>
                        </p:par>
                      </p:childTnLst>
                    </p:cTn>
                  </p:par>
                </p:childTnLst>
              </p:cTn>
              <p:nextCondLst>
                <p:cond evt="onClick" delay="0">
                  <p:tgtEl>
                    <p:spTgt spid="8"/>
                  </p:tgtEl>
                </p:cond>
              </p:nextCondLst>
            </p:seq>
            <p:video>
              <p:cMediaNode vol="80000">
                <p:cTn id="17" fill="hold" display="0">
                  <p:stCondLst>
                    <p:cond delay="indefinite"/>
                  </p:stCondLst>
                </p:cTn>
                <p:tgtEl>
                  <p:spTgt spid="11"/>
                </p:tgtEl>
              </p:cMediaNode>
            </p:video>
            <p:seq concurrent="1" nextAc="seek">
              <p:cTn id="18" restart="whenNotActive" fill="hold" evtFilter="cancelBubble" nodeType="interactiveSeq">
                <p:stCondLst>
                  <p:cond evt="onClick" delay="0">
                    <p:tgtEl>
                      <p:spTgt spid="11"/>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11"/>
                                        </p:tgtEl>
                                      </p:cBhvr>
                                    </p:cmd>
                                  </p:childTnLst>
                                </p:cTn>
                              </p:par>
                            </p:childTnLst>
                          </p:cTn>
                        </p:par>
                      </p:childTnLst>
                    </p:cTn>
                  </p:par>
                </p:childTnLst>
              </p:cTn>
              <p:nextCondLst>
                <p:cond evt="onClick" delay="0">
                  <p:tgtEl>
                    <p:spTgt spid="11"/>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DF9A80-CA7B-41EE-876F-26F1EEED8053}"/>
              </a:ext>
            </a:extLst>
          </p:cNvPr>
          <p:cNvSpPr>
            <a:spLocks noGrp="1"/>
          </p:cNvSpPr>
          <p:nvPr>
            <p:ph type="title"/>
          </p:nvPr>
        </p:nvSpPr>
        <p:spPr>
          <a:xfrm>
            <a:off x="838200" y="0"/>
            <a:ext cx="10515600" cy="1325563"/>
          </a:xfrm>
        </p:spPr>
        <p:txBody>
          <a:bodyPr>
            <a:normAutofit/>
          </a:bodyPr>
          <a:lstStyle/>
          <a:p>
            <a:pPr algn="ctr"/>
            <a:r>
              <a:rPr lang="ka-GE" sz="3200" dirty="0"/>
              <a:t>კოსმოსური სიმების დინამიკა და ევოლუცია</a:t>
            </a:r>
            <a:endParaRPr lang="en-US" sz="3200" dirty="0"/>
          </a:p>
        </p:txBody>
      </p:sp>
      <p:pic>
        <p:nvPicPr>
          <p:cNvPr id="6" name="cs_osc">
            <a:hlinkClick r:id="" action="ppaction://media"/>
            <a:extLst>
              <a:ext uri="{FF2B5EF4-FFF2-40B4-BE49-F238E27FC236}">
                <a16:creationId xmlns:a16="http://schemas.microsoft.com/office/drawing/2014/main" id="{EC480BA7-E419-4FB4-B3A7-4974CA59E3EB}"/>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6"/>
          <a:stretch>
            <a:fillRect/>
          </a:stretch>
        </p:blipFill>
        <p:spPr>
          <a:xfrm>
            <a:off x="651067" y="1351081"/>
            <a:ext cx="4271305" cy="3203188"/>
          </a:xfrm>
        </p:spPr>
      </p:pic>
      <p:sp>
        <p:nvSpPr>
          <p:cNvPr id="12" name="Rectangle 11">
            <a:extLst>
              <a:ext uri="{FF2B5EF4-FFF2-40B4-BE49-F238E27FC236}">
                <a16:creationId xmlns:a16="http://schemas.microsoft.com/office/drawing/2014/main" id="{CE268B84-649C-459A-9C1D-A0DFB2398841}"/>
              </a:ext>
            </a:extLst>
          </p:cNvPr>
          <p:cNvSpPr/>
          <p:nvPr/>
        </p:nvSpPr>
        <p:spPr>
          <a:xfrm>
            <a:off x="161692" y="5102538"/>
            <a:ext cx="5413918" cy="10473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a-GE" sz="1400" dirty="0" err="1">
                <a:solidFill>
                  <a:schemeClr val="tx1"/>
                </a:solidFill>
              </a:rPr>
              <a:t>ოსცილირებადი</a:t>
            </a:r>
            <a:r>
              <a:rPr lang="ka-GE" sz="1400" dirty="0">
                <a:solidFill>
                  <a:schemeClr val="tx1"/>
                </a:solidFill>
              </a:rPr>
              <a:t> კოსმოსური სიმის 3</a:t>
            </a:r>
            <a:r>
              <a:rPr lang="en-US" sz="1400" dirty="0">
                <a:solidFill>
                  <a:schemeClr val="tx1"/>
                </a:solidFill>
              </a:rPr>
              <a:t>D </a:t>
            </a:r>
            <a:r>
              <a:rPr lang="ka-GE" sz="1400" dirty="0">
                <a:solidFill>
                  <a:schemeClr val="tx1"/>
                </a:solidFill>
              </a:rPr>
              <a:t>სიმულაცია. ვიდეოში მოცემულია სიმის მოძრაობა რომლის ბოლოები პერიოდულია, ხოლო ამპლიტუდა ნელა მცირდება გამოსხივების გამო.</a:t>
            </a:r>
            <a:r>
              <a:rPr lang="en-US" sz="1400" dirty="0">
                <a:solidFill>
                  <a:schemeClr val="tx1"/>
                </a:solidFill>
              </a:rPr>
              <a:t> </a:t>
            </a:r>
            <a:r>
              <a:rPr lang="en-US" i="1" dirty="0"/>
              <a:t>(R. </a:t>
            </a:r>
            <a:r>
              <a:rPr lang="en-US" i="1" dirty="0">
                <a:solidFill>
                  <a:schemeClr val="tx1"/>
                </a:solidFill>
                <a:latin typeface="Sylfaen" panose="010A0502050306030303" pitchFamily="18" charset="0"/>
              </a:rPr>
              <a:t>(</a:t>
            </a:r>
            <a:r>
              <a:rPr lang="en-US" sz="1400" i="1" dirty="0" err="1">
                <a:solidFill>
                  <a:schemeClr val="tx1"/>
                </a:solidFill>
                <a:latin typeface="Sylfaen" panose="010A0502050306030303" pitchFamily="18" charset="0"/>
              </a:rPr>
              <a:t>Battye</a:t>
            </a:r>
            <a:r>
              <a:rPr lang="en-US" sz="1400" i="1" dirty="0">
                <a:solidFill>
                  <a:schemeClr val="tx1"/>
                </a:solidFill>
                <a:latin typeface="Sylfaen" panose="010A0502050306030303" pitchFamily="18" charset="0"/>
              </a:rPr>
              <a:t> &amp; E.P. </a:t>
            </a:r>
            <a:r>
              <a:rPr lang="en-US" sz="1400" i="1" dirty="0" err="1">
                <a:solidFill>
                  <a:schemeClr val="tx1"/>
                </a:solidFill>
                <a:latin typeface="Sylfaen" panose="010A0502050306030303" pitchFamily="18" charset="0"/>
              </a:rPr>
              <a:t>Shellard</a:t>
            </a:r>
            <a:r>
              <a:rPr lang="en-US" sz="1400" i="1" dirty="0">
                <a:solidFill>
                  <a:schemeClr val="tx1"/>
                </a:solidFill>
                <a:latin typeface="Sylfaen" panose="010A0502050306030303" pitchFamily="18" charset="0"/>
              </a:rPr>
              <a:t>)</a:t>
            </a:r>
            <a:endParaRPr lang="en-US" sz="1400" dirty="0">
              <a:solidFill>
                <a:schemeClr val="tx1"/>
              </a:solidFill>
              <a:latin typeface="Sylfaen" panose="010A0502050306030303" pitchFamily="18" charset="0"/>
            </a:endParaRPr>
          </a:p>
        </p:txBody>
      </p:sp>
      <p:pic>
        <p:nvPicPr>
          <p:cNvPr id="10" name="cs_osc_rad">
            <a:hlinkClick r:id="" action="ppaction://media"/>
            <a:extLst>
              <a:ext uri="{FF2B5EF4-FFF2-40B4-BE49-F238E27FC236}">
                <a16:creationId xmlns:a16="http://schemas.microsoft.com/office/drawing/2014/main" id="{E0AE47A4-5F92-48FB-A5D7-DBA8774F736D}"/>
              </a:ext>
            </a:extLst>
          </p:cNvPr>
          <p:cNvPicPr>
            <a:picLocks noChangeAspect="1"/>
          </p:cNvPicPr>
          <p:nvPr>
            <a:videoFile r:link="rId4"/>
            <p:extLst>
              <p:ext uri="{DAA4B4D4-6D71-4841-9C94-3DE7FCFB9230}">
                <p14:media xmlns:p14="http://schemas.microsoft.com/office/powerpoint/2010/main" r:embed="rId3"/>
              </p:ext>
            </p:extLst>
          </p:nvPr>
        </p:nvPicPr>
        <p:blipFill>
          <a:blip r:embed="rId7"/>
          <a:stretch>
            <a:fillRect/>
          </a:stretch>
        </p:blipFill>
        <p:spPr>
          <a:xfrm>
            <a:off x="7162361" y="1351082"/>
            <a:ext cx="4270916" cy="3203187"/>
          </a:xfrm>
          <a:prstGeom prst="rect">
            <a:avLst/>
          </a:prstGeom>
        </p:spPr>
      </p:pic>
      <p:sp>
        <p:nvSpPr>
          <p:cNvPr id="15" name="Rectangle 14">
            <a:extLst>
              <a:ext uri="{FF2B5EF4-FFF2-40B4-BE49-F238E27FC236}">
                <a16:creationId xmlns:a16="http://schemas.microsoft.com/office/drawing/2014/main" id="{38714F87-378B-4ED0-8250-B95CC018FABC}"/>
              </a:ext>
            </a:extLst>
          </p:cNvPr>
          <p:cNvSpPr/>
          <p:nvPr/>
        </p:nvSpPr>
        <p:spPr>
          <a:xfrm>
            <a:off x="5736412" y="5077020"/>
            <a:ext cx="6139638" cy="10473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a-GE" sz="1400" dirty="0">
                <a:solidFill>
                  <a:schemeClr val="tx1"/>
                </a:solidFill>
              </a:rPr>
              <a:t>მარცხენა გამოსახულების ნაჩვენები </a:t>
            </a:r>
            <a:r>
              <a:rPr lang="ka-GE" sz="1400" dirty="0" err="1">
                <a:solidFill>
                  <a:schemeClr val="tx1"/>
                </a:solidFill>
              </a:rPr>
              <a:t>ოსცილაციის</a:t>
            </a:r>
            <a:r>
              <a:rPr lang="ka-GE" sz="1400" dirty="0">
                <a:solidFill>
                  <a:schemeClr val="tx1"/>
                </a:solidFill>
              </a:rPr>
              <a:t> შესაბამისი გამოსხივების ველი</a:t>
            </a:r>
            <a:r>
              <a:rPr lang="en-US" sz="1400" dirty="0">
                <a:solidFill>
                  <a:schemeClr val="tx1"/>
                </a:solidFill>
              </a:rPr>
              <a:t> </a:t>
            </a:r>
            <a:r>
              <a:rPr lang="ka-GE" sz="1400" dirty="0">
                <a:solidFill>
                  <a:schemeClr val="tx1"/>
                </a:solidFill>
              </a:rPr>
              <a:t>სიმის </a:t>
            </a:r>
            <a:r>
              <a:rPr lang="ka-GE" sz="1400" dirty="0" err="1">
                <a:solidFill>
                  <a:schemeClr val="tx1"/>
                </a:solidFill>
              </a:rPr>
              <a:t>მართობულ</a:t>
            </a:r>
            <a:r>
              <a:rPr lang="ka-GE" sz="1400" dirty="0">
                <a:solidFill>
                  <a:schemeClr val="tx1"/>
                </a:solidFill>
              </a:rPr>
              <a:t> სიბრტყეში.  გამოსხივების განივ </a:t>
            </a:r>
            <a:r>
              <a:rPr lang="ka-GE" sz="1400" dirty="0" err="1">
                <a:solidFill>
                  <a:schemeClr val="tx1"/>
                </a:solidFill>
              </a:rPr>
              <a:t>განივეთი</a:t>
            </a:r>
            <a:r>
              <a:rPr lang="ka-GE" sz="1400" dirty="0">
                <a:solidFill>
                  <a:schemeClr val="tx1"/>
                </a:solidFill>
              </a:rPr>
              <a:t> ამპლიტუდის მაქსიმუმს ემთხვევა. სიმულაციაში ჩანს </a:t>
            </a:r>
            <a:r>
              <a:rPr lang="ka-GE" sz="1400" dirty="0" err="1">
                <a:solidFill>
                  <a:schemeClr val="tx1"/>
                </a:solidFill>
              </a:rPr>
              <a:t>კვადროპოლური</a:t>
            </a:r>
            <a:r>
              <a:rPr lang="ka-GE" sz="1400" dirty="0">
                <a:solidFill>
                  <a:schemeClr val="tx1"/>
                </a:solidFill>
              </a:rPr>
              <a:t> </a:t>
            </a:r>
            <a:r>
              <a:rPr lang="ka-GE" sz="1400" dirty="0" err="1">
                <a:solidFill>
                  <a:schemeClr val="tx1"/>
                </a:solidFill>
              </a:rPr>
              <a:t>პატერნი</a:t>
            </a:r>
            <a:r>
              <a:rPr lang="ka-GE" sz="1400" dirty="0">
                <a:solidFill>
                  <a:schemeClr val="tx1"/>
                </a:solidFill>
              </a:rPr>
              <a:t>, რომელიც დამახასიათებელია ყველა კოსმოსური სხივის გამოსხივებისათვის.</a:t>
            </a:r>
            <a:r>
              <a:rPr lang="en-US" sz="1400" dirty="0">
                <a:solidFill>
                  <a:schemeClr val="tx1"/>
                </a:solidFill>
              </a:rPr>
              <a:t> </a:t>
            </a:r>
            <a:r>
              <a:rPr lang="en-US" sz="1400" i="1" dirty="0">
                <a:solidFill>
                  <a:schemeClr val="tx1"/>
                </a:solidFill>
                <a:latin typeface="Sylfaen" panose="010A0502050306030303" pitchFamily="18" charset="0"/>
              </a:rPr>
              <a:t>(</a:t>
            </a:r>
            <a:r>
              <a:rPr lang="en-US" sz="1400" i="1" dirty="0" err="1">
                <a:solidFill>
                  <a:schemeClr val="tx1"/>
                </a:solidFill>
                <a:latin typeface="Sylfaen" panose="010A0502050306030303" pitchFamily="18" charset="0"/>
              </a:rPr>
              <a:t>Battye</a:t>
            </a:r>
            <a:r>
              <a:rPr lang="en-US" sz="1400" i="1" dirty="0">
                <a:solidFill>
                  <a:schemeClr val="tx1"/>
                </a:solidFill>
                <a:latin typeface="Sylfaen" panose="010A0502050306030303" pitchFamily="18" charset="0"/>
              </a:rPr>
              <a:t> &amp; E.P. </a:t>
            </a:r>
            <a:r>
              <a:rPr lang="en-US" sz="1400" i="1" dirty="0" err="1">
                <a:solidFill>
                  <a:schemeClr val="tx1"/>
                </a:solidFill>
                <a:latin typeface="Sylfaen" panose="010A0502050306030303" pitchFamily="18" charset="0"/>
              </a:rPr>
              <a:t>Shellard</a:t>
            </a:r>
            <a:r>
              <a:rPr lang="en-US" sz="1400" i="1" dirty="0">
                <a:solidFill>
                  <a:schemeClr val="tx1"/>
                </a:solidFill>
                <a:latin typeface="Sylfaen" panose="010A0502050306030303" pitchFamily="18" charset="0"/>
              </a:rPr>
              <a:t>)</a:t>
            </a:r>
            <a:endParaRPr lang="en-US" sz="1400" dirty="0">
              <a:solidFill>
                <a:schemeClr val="tx1"/>
              </a:solidFill>
            </a:endParaRPr>
          </a:p>
        </p:txBody>
      </p:sp>
    </p:spTree>
    <p:extLst>
      <p:ext uri="{BB962C8B-B14F-4D97-AF65-F5344CB8AC3E}">
        <p14:creationId xmlns:p14="http://schemas.microsoft.com/office/powerpoint/2010/main" val="3920378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384"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39154"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1" fill="hold" display="0">
                  <p:stCondLst>
                    <p:cond delay="indefinite"/>
                  </p:stCondLst>
                </p:cTn>
                <p:tgtEl>
                  <p:spTgt spid="6"/>
                </p:tgtEl>
              </p:cMediaNode>
            </p:video>
            <p:seq concurrent="1" nextAc="seek">
              <p:cTn id="12" restart="whenNotActive" fill="hold" evtFilter="cancelBubble" nodeType="interactiveSeq">
                <p:stCondLst>
                  <p:cond evt="onClick" delay="0">
                    <p:tgtEl>
                      <p:spTgt spid="6"/>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6"/>
                                        </p:tgtEl>
                                      </p:cBhvr>
                                    </p:cmd>
                                  </p:childTnLst>
                                </p:cTn>
                              </p:par>
                            </p:childTnLst>
                          </p:cTn>
                        </p:par>
                      </p:childTnLst>
                    </p:cTn>
                  </p:par>
                </p:childTnLst>
              </p:cTn>
              <p:nextCondLst>
                <p:cond evt="onClick" delay="0">
                  <p:tgtEl>
                    <p:spTgt spid="6"/>
                  </p:tgtEl>
                </p:cond>
              </p:nextCondLst>
            </p:seq>
            <p:video>
              <p:cMediaNode vol="80000">
                <p:cTn id="17" fill="hold" display="0">
                  <p:stCondLst>
                    <p:cond delay="indefinite"/>
                  </p:stCondLst>
                </p:cTn>
                <p:tgtEl>
                  <p:spTgt spid="10"/>
                </p:tgtEl>
              </p:cMediaNode>
            </p:video>
            <p:seq concurrent="1" nextAc="seek">
              <p:cTn id="18" restart="whenNotActive" fill="hold" evtFilter="cancelBubble" nodeType="interactiveSeq">
                <p:stCondLst>
                  <p:cond evt="onClick" delay="0">
                    <p:tgtEl>
                      <p:spTgt spid="10"/>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10"/>
                                        </p:tgtEl>
                                      </p:cBhvr>
                                    </p:cmd>
                                  </p:childTnLst>
                                </p:cTn>
                              </p:par>
                            </p:childTnLst>
                          </p:cTn>
                        </p:par>
                      </p:childTnLst>
                    </p:cTn>
                  </p:par>
                </p:childTnLst>
              </p:cTn>
              <p:nextCondLst>
                <p:cond evt="onClick" delay="0">
                  <p:tgtEl>
                    <p:spTgt spid="10"/>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DF9A80-CA7B-41EE-876F-26F1EEED8053}"/>
              </a:ext>
            </a:extLst>
          </p:cNvPr>
          <p:cNvSpPr>
            <a:spLocks noGrp="1"/>
          </p:cNvSpPr>
          <p:nvPr>
            <p:ph type="title"/>
          </p:nvPr>
        </p:nvSpPr>
        <p:spPr>
          <a:xfrm>
            <a:off x="838200" y="0"/>
            <a:ext cx="10515600" cy="1325563"/>
          </a:xfrm>
        </p:spPr>
        <p:txBody>
          <a:bodyPr>
            <a:normAutofit/>
          </a:bodyPr>
          <a:lstStyle/>
          <a:p>
            <a:pPr algn="ctr"/>
            <a:r>
              <a:rPr lang="ka-GE" sz="3200" dirty="0"/>
              <a:t>კოსმოსური სიმების დინამიკა და ევოლუცია</a:t>
            </a:r>
            <a:endParaRPr lang="en-US" sz="3200" dirty="0"/>
          </a:p>
        </p:txBody>
      </p:sp>
      <p:pic>
        <p:nvPicPr>
          <p:cNvPr id="13" name="Picture 12">
            <a:extLst>
              <a:ext uri="{FF2B5EF4-FFF2-40B4-BE49-F238E27FC236}">
                <a16:creationId xmlns:a16="http://schemas.microsoft.com/office/drawing/2014/main" id="{CD7C0F69-BE41-43E4-81F9-3F6E51A6D4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07701" y="1325563"/>
            <a:ext cx="5627988" cy="3148330"/>
          </a:xfrm>
          <a:prstGeom prst="rect">
            <a:avLst/>
          </a:prstGeom>
        </p:spPr>
      </p:pic>
      <p:sp>
        <p:nvSpPr>
          <p:cNvPr id="12" name="Rectangle 11">
            <a:extLst>
              <a:ext uri="{FF2B5EF4-FFF2-40B4-BE49-F238E27FC236}">
                <a16:creationId xmlns:a16="http://schemas.microsoft.com/office/drawing/2014/main" id="{38D24C0A-9DC6-4F6F-9393-D676E2E192F0}"/>
              </a:ext>
            </a:extLst>
          </p:cNvPr>
          <p:cNvSpPr/>
          <p:nvPr/>
        </p:nvSpPr>
        <p:spPr>
          <a:xfrm>
            <a:off x="239751" y="4162626"/>
            <a:ext cx="5596054" cy="10473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a-GE" sz="1400" dirty="0">
                <a:solidFill>
                  <a:schemeClr val="tx1"/>
                </a:solidFill>
              </a:rPr>
              <a:t>მარყუჟების შემთხვევაში გამოსხივება უფრო დრამატულია, რამდენადაც მთელი ენერგია იხარჯება ამ გზით და საბოლოოდ ქრებიან.</a:t>
            </a:r>
            <a:endParaRPr lang="en-US" sz="1400" dirty="0">
              <a:solidFill>
                <a:schemeClr val="tx1"/>
              </a:solidFill>
            </a:endParaRPr>
          </a:p>
        </p:txBody>
      </p:sp>
      <p:sp>
        <p:nvSpPr>
          <p:cNvPr id="14" name="Rectangle 13">
            <a:extLst>
              <a:ext uri="{FF2B5EF4-FFF2-40B4-BE49-F238E27FC236}">
                <a16:creationId xmlns:a16="http://schemas.microsoft.com/office/drawing/2014/main" id="{655D32C1-CDFE-4D4A-9EE7-195F20B00338}"/>
              </a:ext>
            </a:extLst>
          </p:cNvPr>
          <p:cNvSpPr/>
          <p:nvPr/>
        </p:nvSpPr>
        <p:spPr>
          <a:xfrm>
            <a:off x="6595946" y="5109119"/>
            <a:ext cx="5596054" cy="10473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a-GE" sz="1400" dirty="0">
                <a:solidFill>
                  <a:schemeClr val="tx1"/>
                </a:solidFill>
              </a:rPr>
              <a:t>კოსმოსური სხივების ქსელის მასშტაბურად-ინვარიანტული ევოლუცია. ქსელი ჩანს იგივე (სტატისტიკური თვალსაზრისით) თუკი </a:t>
            </a:r>
            <a:r>
              <a:rPr lang="ka-GE" sz="1400" dirty="0" err="1">
                <a:solidFill>
                  <a:schemeClr val="tx1"/>
                </a:solidFill>
              </a:rPr>
              <a:t>დავასკალირებთ</a:t>
            </a:r>
            <a:r>
              <a:rPr lang="ka-GE" sz="1400" dirty="0">
                <a:solidFill>
                  <a:schemeClr val="tx1"/>
                </a:solidFill>
              </a:rPr>
              <a:t> ჰორიზონტის მიმართ (რომელიც იზრდება</a:t>
            </a:r>
            <a:r>
              <a:rPr lang="en-US" sz="1400" dirty="0">
                <a:solidFill>
                  <a:schemeClr val="tx1"/>
                </a:solidFill>
              </a:rPr>
              <a:t> t</a:t>
            </a:r>
            <a:r>
              <a:rPr lang="ka-GE" sz="1400" dirty="0">
                <a:solidFill>
                  <a:schemeClr val="tx1"/>
                </a:solidFill>
              </a:rPr>
              <a:t> დროის პროპორციულად </a:t>
            </a:r>
            <a:r>
              <a:rPr lang="en-US" sz="1400" dirty="0">
                <a:solidFill>
                  <a:schemeClr val="tx1"/>
                </a:solidFill>
              </a:rPr>
              <a:t>c-</a:t>
            </a:r>
            <a:r>
              <a:rPr lang="ka-GE" sz="1400" dirty="0">
                <a:solidFill>
                  <a:schemeClr val="tx1"/>
                </a:solidFill>
              </a:rPr>
              <a:t>ზე გამრავლებით</a:t>
            </a:r>
            <a:endParaRPr lang="en-US" sz="1400" dirty="0">
              <a:solidFill>
                <a:schemeClr val="tx1"/>
              </a:solidFill>
            </a:endParaRPr>
          </a:p>
        </p:txBody>
      </p:sp>
      <p:sp>
        <p:nvSpPr>
          <p:cNvPr id="15" name="Rectangle 14">
            <a:extLst>
              <a:ext uri="{FF2B5EF4-FFF2-40B4-BE49-F238E27FC236}">
                <a16:creationId xmlns:a16="http://schemas.microsoft.com/office/drawing/2014/main" id="{30E00069-F871-424B-AA52-50A1B87F32C3}"/>
              </a:ext>
            </a:extLst>
          </p:cNvPr>
          <p:cNvSpPr/>
          <p:nvPr/>
        </p:nvSpPr>
        <p:spPr>
          <a:xfrm>
            <a:off x="203468" y="5385542"/>
            <a:ext cx="6275391" cy="10473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a-GE" sz="1400" dirty="0">
                <a:solidFill>
                  <a:schemeClr val="tx1"/>
                </a:solidFill>
              </a:rPr>
              <a:t>ფორმირების შემდგომ, თავიდან მაღალი სიმკვრივის სიმების ქსელი თავის თავს ჭრის მცირე ზომის </a:t>
            </a:r>
            <a:r>
              <a:rPr lang="ka-GE" sz="1400" dirty="0" err="1">
                <a:solidFill>
                  <a:schemeClr val="tx1"/>
                </a:solidFill>
              </a:rPr>
              <a:t>მარუჟებად</a:t>
            </a:r>
            <a:r>
              <a:rPr lang="ka-GE" sz="1400" dirty="0">
                <a:solidFill>
                  <a:schemeClr val="tx1"/>
                </a:solidFill>
              </a:rPr>
              <a:t>, რომლებიც რელატივისტურად </a:t>
            </a:r>
            <a:r>
              <a:rPr lang="ka-GE" sz="1400" dirty="0" err="1">
                <a:solidFill>
                  <a:schemeClr val="tx1"/>
                </a:solidFill>
              </a:rPr>
              <a:t>ოსცილირებენ</a:t>
            </a:r>
            <a:r>
              <a:rPr lang="ka-GE" sz="1400" dirty="0">
                <a:solidFill>
                  <a:schemeClr val="tx1"/>
                </a:solidFill>
              </a:rPr>
              <a:t> და გრავიტაციულ ტალღებად იშლებიან.  </a:t>
            </a:r>
            <a:endParaRPr lang="en-US" sz="1400" dirty="0">
              <a:solidFill>
                <a:schemeClr val="tx1"/>
              </a:solidFill>
            </a:endParaRPr>
          </a:p>
        </p:txBody>
      </p:sp>
      <p:pic>
        <p:nvPicPr>
          <p:cNvPr id="4" name="Picture 3">
            <a:extLst>
              <a:ext uri="{FF2B5EF4-FFF2-40B4-BE49-F238E27FC236}">
                <a16:creationId xmlns:a16="http://schemas.microsoft.com/office/drawing/2014/main" id="{EA50C5E5-8585-483B-B74B-FBB7F7C9F6D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9751" y="1916036"/>
            <a:ext cx="5813898" cy="1967384"/>
          </a:xfrm>
          <a:prstGeom prst="rect">
            <a:avLst/>
          </a:prstGeom>
        </p:spPr>
      </p:pic>
    </p:spTree>
    <p:extLst>
      <p:ext uri="{BB962C8B-B14F-4D97-AF65-F5344CB8AC3E}">
        <p14:creationId xmlns:p14="http://schemas.microsoft.com/office/powerpoint/2010/main" val="3123900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3EDC03-085A-4115-A9D7-13CF0C456665}"/>
              </a:ext>
            </a:extLst>
          </p:cNvPr>
          <p:cNvSpPr>
            <a:spLocks noGrp="1"/>
          </p:cNvSpPr>
          <p:nvPr>
            <p:ph type="title"/>
          </p:nvPr>
        </p:nvSpPr>
        <p:spPr>
          <a:xfrm>
            <a:off x="838200" y="0"/>
            <a:ext cx="10515600" cy="1325563"/>
          </a:xfrm>
        </p:spPr>
        <p:txBody>
          <a:bodyPr>
            <a:normAutofit/>
          </a:bodyPr>
          <a:lstStyle/>
          <a:p>
            <a:pPr algn="ctr"/>
            <a:r>
              <a:rPr lang="ka-GE" sz="3200" dirty="0"/>
              <a:t>მაღალი გარჩევადობის კოსმოსური სიმების სიმულაცია</a:t>
            </a:r>
            <a:endParaRPr lang="en-US" sz="3200" dirty="0"/>
          </a:p>
        </p:txBody>
      </p:sp>
      <p:pic>
        <p:nvPicPr>
          <p:cNvPr id="5" name="Content Placeholder 4">
            <a:extLst>
              <a:ext uri="{FF2B5EF4-FFF2-40B4-BE49-F238E27FC236}">
                <a16:creationId xmlns:a16="http://schemas.microsoft.com/office/drawing/2014/main" id="{C7A62260-4BD5-4A40-9C17-0C470DE5C51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68200" y="1508362"/>
            <a:ext cx="3143250" cy="3581400"/>
          </a:xfrm>
        </p:spPr>
      </p:pic>
      <p:pic>
        <p:nvPicPr>
          <p:cNvPr id="7" name="Picture 6">
            <a:extLst>
              <a:ext uri="{FF2B5EF4-FFF2-40B4-BE49-F238E27FC236}">
                <a16:creationId xmlns:a16="http://schemas.microsoft.com/office/drawing/2014/main" id="{DB6608F3-5360-4323-89A9-0465A7ECA7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31292" y="1508362"/>
            <a:ext cx="3329416" cy="3581400"/>
          </a:xfrm>
          <a:prstGeom prst="rect">
            <a:avLst/>
          </a:prstGeom>
        </p:spPr>
      </p:pic>
      <p:pic>
        <p:nvPicPr>
          <p:cNvPr id="9" name="Picture 8">
            <a:extLst>
              <a:ext uri="{FF2B5EF4-FFF2-40B4-BE49-F238E27FC236}">
                <a16:creationId xmlns:a16="http://schemas.microsoft.com/office/drawing/2014/main" id="{34292937-8071-4053-A8DC-30B296D4C38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64788" y="1508362"/>
            <a:ext cx="3143250" cy="3618249"/>
          </a:xfrm>
          <a:prstGeom prst="rect">
            <a:avLst/>
          </a:prstGeom>
        </p:spPr>
      </p:pic>
      <p:sp>
        <p:nvSpPr>
          <p:cNvPr id="8" name="Rectangle 7">
            <a:extLst>
              <a:ext uri="{FF2B5EF4-FFF2-40B4-BE49-F238E27FC236}">
                <a16:creationId xmlns:a16="http://schemas.microsoft.com/office/drawing/2014/main" id="{9CAA9816-2E55-4FF2-B6F1-51B568954840}"/>
              </a:ext>
            </a:extLst>
          </p:cNvPr>
          <p:cNvSpPr/>
          <p:nvPr/>
        </p:nvSpPr>
        <p:spPr>
          <a:xfrm>
            <a:off x="200723" y="5351746"/>
            <a:ext cx="3938239" cy="10473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a-GE" sz="1400" dirty="0">
                <a:solidFill>
                  <a:schemeClr val="tx1"/>
                </a:solidFill>
              </a:rPr>
              <a:t>ტიპიური საწყისი სიმების ყუთის სურათი, რომელიც წარმოადგენს მთლიანი სიმულაციის ყუთის მხოლოდ ნაწილს </a:t>
            </a:r>
            <a:r>
              <a:rPr lang="en-US" i="1" dirty="0"/>
              <a:t>(C. </a:t>
            </a:r>
            <a:r>
              <a:rPr lang="ka-GE" sz="1400" i="1" dirty="0">
                <a:solidFill>
                  <a:schemeClr val="tx1"/>
                </a:solidFill>
              </a:rPr>
              <a:t>(</a:t>
            </a:r>
            <a:r>
              <a:rPr lang="en-US" sz="1400" i="1" dirty="0">
                <a:solidFill>
                  <a:schemeClr val="tx1"/>
                </a:solidFill>
                <a:latin typeface="Sylfaen" panose="010A0502050306030303" pitchFamily="18" charset="0"/>
              </a:rPr>
              <a:t>Martins &amp; E.P. </a:t>
            </a:r>
            <a:r>
              <a:rPr lang="en-US" sz="1400" i="1" dirty="0" err="1">
                <a:solidFill>
                  <a:schemeClr val="tx1"/>
                </a:solidFill>
                <a:latin typeface="Sylfaen" panose="010A0502050306030303" pitchFamily="18" charset="0"/>
              </a:rPr>
              <a:t>Shellard</a:t>
            </a:r>
            <a:r>
              <a:rPr lang="en-US" sz="1400" i="1" dirty="0">
                <a:solidFill>
                  <a:schemeClr val="tx1"/>
                </a:solidFill>
                <a:latin typeface="Sylfaen" panose="010A0502050306030303" pitchFamily="18" charset="0"/>
              </a:rPr>
              <a:t>)</a:t>
            </a:r>
            <a:endParaRPr lang="en-US" sz="1400" dirty="0">
              <a:solidFill>
                <a:schemeClr val="tx1"/>
              </a:solidFill>
              <a:latin typeface="Sylfaen" panose="010A0502050306030303" pitchFamily="18" charset="0"/>
            </a:endParaRPr>
          </a:p>
        </p:txBody>
      </p:sp>
      <p:sp>
        <p:nvSpPr>
          <p:cNvPr id="10" name="Rectangle 9">
            <a:extLst>
              <a:ext uri="{FF2B5EF4-FFF2-40B4-BE49-F238E27FC236}">
                <a16:creationId xmlns:a16="http://schemas.microsoft.com/office/drawing/2014/main" id="{ABFB5416-7C46-4F8A-B06C-DE1C8641BAB2}"/>
              </a:ext>
            </a:extLst>
          </p:cNvPr>
          <p:cNvSpPr/>
          <p:nvPr/>
        </p:nvSpPr>
        <p:spPr>
          <a:xfrm>
            <a:off x="4138962" y="5351746"/>
            <a:ext cx="3455018" cy="10473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a-GE" sz="1400" dirty="0">
                <a:solidFill>
                  <a:schemeClr val="tx1"/>
                </a:solidFill>
              </a:rPr>
              <a:t>რადიაციული ეპოქის შესაბამისი სიმების ქსელის სურათი, სადაც ჩანს მაღალი სიმკვრივის პატარა მარყუჟები და ქსელში გრძელი სიმების დაგრეხვა.</a:t>
            </a:r>
            <a:r>
              <a:rPr lang="en-US" sz="1400" dirty="0">
                <a:solidFill>
                  <a:schemeClr val="tx1"/>
                </a:solidFill>
              </a:rPr>
              <a:t> </a:t>
            </a:r>
            <a:r>
              <a:rPr lang="en-US" i="1" dirty="0"/>
              <a:t>(B. </a:t>
            </a:r>
            <a:r>
              <a:rPr lang="ka-GE" sz="1400" i="1" dirty="0">
                <a:solidFill>
                  <a:schemeClr val="tx1"/>
                </a:solidFill>
              </a:rPr>
              <a:t>(</a:t>
            </a:r>
            <a:r>
              <a:rPr lang="en-US" sz="1400" i="1" dirty="0">
                <a:solidFill>
                  <a:schemeClr val="tx1"/>
                </a:solidFill>
                <a:latin typeface="Sylfaen" panose="010A0502050306030303" pitchFamily="18" charset="0"/>
              </a:rPr>
              <a:t>Allen &amp; E.P. </a:t>
            </a:r>
            <a:r>
              <a:rPr lang="en-US" sz="1400" i="1" dirty="0" err="1">
                <a:solidFill>
                  <a:schemeClr val="tx1"/>
                </a:solidFill>
                <a:latin typeface="Sylfaen" panose="010A0502050306030303" pitchFamily="18" charset="0"/>
              </a:rPr>
              <a:t>Shellard</a:t>
            </a:r>
            <a:r>
              <a:rPr lang="en-US" sz="1400" i="1" dirty="0">
                <a:solidFill>
                  <a:schemeClr val="tx1"/>
                </a:solidFill>
                <a:latin typeface="Sylfaen" panose="010A0502050306030303" pitchFamily="18" charset="0"/>
              </a:rPr>
              <a:t>)</a:t>
            </a:r>
            <a:endParaRPr lang="en-US" sz="1400" dirty="0">
              <a:solidFill>
                <a:schemeClr val="tx1"/>
              </a:solidFill>
              <a:latin typeface="Sylfaen" panose="010A0502050306030303" pitchFamily="18" charset="0"/>
            </a:endParaRPr>
          </a:p>
        </p:txBody>
      </p:sp>
      <p:sp>
        <p:nvSpPr>
          <p:cNvPr id="11" name="Rectangle 10">
            <a:extLst>
              <a:ext uri="{FF2B5EF4-FFF2-40B4-BE49-F238E27FC236}">
                <a16:creationId xmlns:a16="http://schemas.microsoft.com/office/drawing/2014/main" id="{5BB5F045-81AC-4158-86E9-A813F3E24C69}"/>
              </a:ext>
            </a:extLst>
          </p:cNvPr>
          <p:cNvSpPr/>
          <p:nvPr/>
        </p:nvSpPr>
        <p:spPr>
          <a:xfrm>
            <a:off x="8536258" y="5351746"/>
            <a:ext cx="3455019" cy="10473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a-GE" sz="1400" dirty="0">
                <a:solidFill>
                  <a:schemeClr val="tx1"/>
                </a:solidFill>
              </a:rPr>
              <a:t>მატერიის ეპოქის შესაბამისი სიმების ქსელის სურათი, საიდანაც რადიაციულ ეპოქის სურათთან შედარებით ჩანს დაბალი სიმკვრივის გრძელი სიმები და პატარა მარყუჟები, ასევე პატარა</a:t>
            </a:r>
            <a:r>
              <a:rPr lang="en-US" sz="1400" dirty="0">
                <a:solidFill>
                  <a:schemeClr val="tx1"/>
                </a:solidFill>
              </a:rPr>
              <a:t> </a:t>
            </a:r>
            <a:r>
              <a:rPr lang="ka-GE" sz="1400" dirty="0">
                <a:solidFill>
                  <a:schemeClr val="tx1"/>
                </a:solidFill>
              </a:rPr>
              <a:t>დაგრეხვა</a:t>
            </a:r>
            <a:r>
              <a:rPr lang="ka-GE" sz="1400" dirty="0">
                <a:solidFill>
                  <a:schemeClr val="tx1"/>
                </a:solidFill>
                <a:latin typeface="+mj-lt"/>
              </a:rPr>
              <a:t>.</a:t>
            </a:r>
            <a:r>
              <a:rPr lang="en-US" sz="1400" dirty="0">
                <a:solidFill>
                  <a:schemeClr val="tx1"/>
                </a:solidFill>
                <a:latin typeface="+mj-lt"/>
              </a:rPr>
              <a:t> </a:t>
            </a:r>
            <a:r>
              <a:rPr lang="ka-GE" sz="1400" dirty="0">
                <a:solidFill>
                  <a:schemeClr val="tx1"/>
                </a:solidFill>
                <a:latin typeface="+mj-lt"/>
              </a:rPr>
              <a:t>(</a:t>
            </a:r>
            <a:r>
              <a:rPr lang="en-US" sz="1400" i="1" dirty="0">
                <a:solidFill>
                  <a:schemeClr val="tx1"/>
                </a:solidFill>
                <a:latin typeface="Sylfaen" panose="010A0502050306030303" pitchFamily="18" charset="0"/>
              </a:rPr>
              <a:t>Allen &amp; E.P. </a:t>
            </a:r>
            <a:r>
              <a:rPr lang="en-US" sz="1400" i="1" dirty="0" err="1">
                <a:solidFill>
                  <a:schemeClr val="tx1"/>
                </a:solidFill>
                <a:latin typeface="Sylfaen" panose="010A0502050306030303" pitchFamily="18" charset="0"/>
              </a:rPr>
              <a:t>Shellard</a:t>
            </a:r>
            <a:r>
              <a:rPr lang="en-US" sz="1400" i="1" dirty="0">
                <a:solidFill>
                  <a:schemeClr val="tx1"/>
                </a:solidFill>
                <a:latin typeface="Sylfaen" panose="010A0502050306030303" pitchFamily="18" charset="0"/>
              </a:rPr>
              <a:t>)</a:t>
            </a:r>
            <a:endParaRPr lang="en-US" sz="1400" dirty="0">
              <a:solidFill>
                <a:schemeClr val="tx1"/>
              </a:solidFill>
              <a:latin typeface="+mj-lt"/>
            </a:endParaRPr>
          </a:p>
        </p:txBody>
      </p:sp>
    </p:spTree>
    <p:extLst>
      <p:ext uri="{BB962C8B-B14F-4D97-AF65-F5344CB8AC3E}">
        <p14:creationId xmlns:p14="http://schemas.microsoft.com/office/powerpoint/2010/main" val="16102308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9E054-6FB9-4FBD-9F25-80A8843972FE}"/>
              </a:ext>
            </a:extLst>
          </p:cNvPr>
          <p:cNvSpPr>
            <a:spLocks noGrp="1"/>
          </p:cNvSpPr>
          <p:nvPr>
            <p:ph type="title"/>
          </p:nvPr>
        </p:nvSpPr>
        <p:spPr>
          <a:xfrm>
            <a:off x="838200" y="0"/>
            <a:ext cx="10515600" cy="1325563"/>
          </a:xfrm>
        </p:spPr>
        <p:txBody>
          <a:bodyPr>
            <a:normAutofit/>
          </a:bodyPr>
          <a:lstStyle/>
          <a:p>
            <a:pPr algn="ctr"/>
            <a:r>
              <a:rPr lang="ka-GE" sz="3200" dirty="0"/>
              <a:t>მაღალი გარჩევადობის კოსმოსური სიმების სიმულაცია</a:t>
            </a:r>
            <a:endParaRPr lang="en-US" sz="3200" dirty="0"/>
          </a:p>
        </p:txBody>
      </p:sp>
      <p:pic>
        <p:nvPicPr>
          <p:cNvPr id="5" name="Content Placeholder 4">
            <a:extLst>
              <a:ext uri="{FF2B5EF4-FFF2-40B4-BE49-F238E27FC236}">
                <a16:creationId xmlns:a16="http://schemas.microsoft.com/office/drawing/2014/main" id="{F082B719-3A7B-44EC-BAB3-CD73A5F4633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14728" y="1203713"/>
            <a:ext cx="2570803" cy="2225287"/>
          </a:xfrm>
        </p:spPr>
      </p:pic>
      <p:pic>
        <p:nvPicPr>
          <p:cNvPr id="7" name="Picture 6">
            <a:extLst>
              <a:ext uri="{FF2B5EF4-FFF2-40B4-BE49-F238E27FC236}">
                <a16:creationId xmlns:a16="http://schemas.microsoft.com/office/drawing/2014/main" id="{CCEED951-AF3E-473A-BF27-B8891F21F7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67358" y="1203712"/>
            <a:ext cx="2570803" cy="2225287"/>
          </a:xfrm>
          <a:prstGeom prst="rect">
            <a:avLst/>
          </a:prstGeom>
        </p:spPr>
      </p:pic>
      <p:pic>
        <p:nvPicPr>
          <p:cNvPr id="9" name="Picture 8">
            <a:extLst>
              <a:ext uri="{FF2B5EF4-FFF2-40B4-BE49-F238E27FC236}">
                <a16:creationId xmlns:a16="http://schemas.microsoft.com/office/drawing/2014/main" id="{DC982CA0-E5B5-4257-A45A-77EAA82BDD1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19988" y="1203712"/>
            <a:ext cx="2570804" cy="2225286"/>
          </a:xfrm>
          <a:prstGeom prst="rect">
            <a:avLst/>
          </a:prstGeom>
        </p:spPr>
      </p:pic>
      <p:pic>
        <p:nvPicPr>
          <p:cNvPr id="11" name="Picture 10">
            <a:extLst>
              <a:ext uri="{FF2B5EF4-FFF2-40B4-BE49-F238E27FC236}">
                <a16:creationId xmlns:a16="http://schemas.microsoft.com/office/drawing/2014/main" id="{1731F661-BC85-445F-A73E-38AB9A7AE08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172619" y="1203712"/>
            <a:ext cx="2570803" cy="2225287"/>
          </a:xfrm>
          <a:prstGeom prst="rect">
            <a:avLst/>
          </a:prstGeom>
        </p:spPr>
      </p:pic>
      <p:pic>
        <p:nvPicPr>
          <p:cNvPr id="13" name="Picture 12">
            <a:extLst>
              <a:ext uri="{FF2B5EF4-FFF2-40B4-BE49-F238E27FC236}">
                <a16:creationId xmlns:a16="http://schemas.microsoft.com/office/drawing/2014/main" id="{31DCAF31-176F-4D25-B824-9803AD18127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4728" y="3630537"/>
            <a:ext cx="2570803" cy="2225286"/>
          </a:xfrm>
          <a:prstGeom prst="rect">
            <a:avLst/>
          </a:prstGeom>
        </p:spPr>
      </p:pic>
      <p:pic>
        <p:nvPicPr>
          <p:cNvPr id="15" name="Picture 14">
            <a:extLst>
              <a:ext uri="{FF2B5EF4-FFF2-40B4-BE49-F238E27FC236}">
                <a16:creationId xmlns:a16="http://schemas.microsoft.com/office/drawing/2014/main" id="{DAAD265E-4E5C-4D70-9D9A-C4837E88A9D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467357" y="3630537"/>
            <a:ext cx="2570803" cy="2225286"/>
          </a:xfrm>
          <a:prstGeom prst="rect">
            <a:avLst/>
          </a:prstGeom>
        </p:spPr>
      </p:pic>
      <p:pic>
        <p:nvPicPr>
          <p:cNvPr id="17" name="Picture 16">
            <a:extLst>
              <a:ext uri="{FF2B5EF4-FFF2-40B4-BE49-F238E27FC236}">
                <a16:creationId xmlns:a16="http://schemas.microsoft.com/office/drawing/2014/main" id="{E5103992-7A18-4776-B814-3BB03825031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319989" y="3636079"/>
            <a:ext cx="2570803" cy="2219744"/>
          </a:xfrm>
          <a:prstGeom prst="rect">
            <a:avLst/>
          </a:prstGeom>
        </p:spPr>
      </p:pic>
      <p:pic>
        <p:nvPicPr>
          <p:cNvPr id="19" name="Picture 18">
            <a:extLst>
              <a:ext uri="{FF2B5EF4-FFF2-40B4-BE49-F238E27FC236}">
                <a16:creationId xmlns:a16="http://schemas.microsoft.com/office/drawing/2014/main" id="{3DD73141-8627-4AB3-9068-3125703FF6C3}"/>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172619" y="3630537"/>
            <a:ext cx="2570803" cy="2228464"/>
          </a:xfrm>
          <a:prstGeom prst="rect">
            <a:avLst/>
          </a:prstGeom>
        </p:spPr>
      </p:pic>
      <p:sp>
        <p:nvSpPr>
          <p:cNvPr id="22" name="Rectangle 21">
            <a:extLst>
              <a:ext uri="{FF2B5EF4-FFF2-40B4-BE49-F238E27FC236}">
                <a16:creationId xmlns:a16="http://schemas.microsoft.com/office/drawing/2014/main" id="{123B50AC-9264-4BAC-857E-9FED146CECCF}"/>
              </a:ext>
            </a:extLst>
          </p:cNvPr>
          <p:cNvSpPr/>
          <p:nvPr/>
        </p:nvSpPr>
        <p:spPr>
          <a:xfrm>
            <a:off x="1105270" y="5733972"/>
            <a:ext cx="10147610" cy="10473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a-GE" sz="1400" dirty="0">
                <a:solidFill>
                  <a:schemeClr val="tx1"/>
                </a:solidFill>
              </a:rPr>
              <a:t>კოსმოსური სიმების ევოლუციის სურათები </a:t>
            </a:r>
            <a:r>
              <a:rPr lang="ka-GE" sz="1400" dirty="0" err="1">
                <a:solidFill>
                  <a:schemeClr val="tx1"/>
                </a:solidFill>
              </a:rPr>
              <a:t>გამოსხივები</a:t>
            </a:r>
            <a:r>
              <a:rPr lang="ka-GE" sz="1400" dirty="0">
                <a:solidFill>
                  <a:schemeClr val="tx1"/>
                </a:solidFill>
              </a:rPr>
              <a:t> ეპოქიდან მატერიის ეპოქაში გადასვლისას. </a:t>
            </a:r>
            <a:endParaRPr lang="en-US" sz="1400" dirty="0">
              <a:solidFill>
                <a:schemeClr val="tx1"/>
              </a:solidFill>
            </a:endParaRPr>
          </a:p>
        </p:txBody>
      </p:sp>
    </p:spTree>
    <p:extLst>
      <p:ext uri="{BB962C8B-B14F-4D97-AF65-F5344CB8AC3E}">
        <p14:creationId xmlns:p14="http://schemas.microsoft.com/office/powerpoint/2010/main" val="28927443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7A27F-8E82-4274-A865-84BEC4FEFC4D}"/>
              </a:ext>
            </a:extLst>
          </p:cNvPr>
          <p:cNvSpPr>
            <a:spLocks noGrp="1"/>
          </p:cNvSpPr>
          <p:nvPr>
            <p:ph type="title"/>
          </p:nvPr>
        </p:nvSpPr>
        <p:spPr>
          <a:xfrm>
            <a:off x="838200" y="0"/>
            <a:ext cx="10515600" cy="1325563"/>
          </a:xfrm>
        </p:spPr>
        <p:txBody>
          <a:bodyPr>
            <a:normAutofit/>
          </a:bodyPr>
          <a:lstStyle/>
          <a:p>
            <a:pPr algn="ctr"/>
            <a:r>
              <a:rPr lang="ka-GE" sz="3200" dirty="0"/>
              <a:t>მაღალი გარჩევადობის კოსმოსური სიმების სიმულაცია</a:t>
            </a:r>
            <a:endParaRPr lang="en-US" sz="3200" dirty="0"/>
          </a:p>
        </p:txBody>
      </p:sp>
      <p:pic>
        <p:nvPicPr>
          <p:cNvPr id="14" name="small_erp">
            <a:hlinkClick r:id="" action="ppaction://media"/>
            <a:extLst>
              <a:ext uri="{FF2B5EF4-FFF2-40B4-BE49-F238E27FC236}">
                <a16:creationId xmlns:a16="http://schemas.microsoft.com/office/drawing/2014/main" id="{93704F01-44B9-4360-9219-7FEB5CE3E57D}"/>
              </a:ext>
            </a:extLst>
          </p:cNvPr>
          <p:cNvPicPr>
            <a:picLocks noChangeAspect="1"/>
          </p:cNvPicPr>
          <p:nvPr>
            <a:videoFile r:link="rId2"/>
            <p:extLst>
              <p:ext uri="{DAA4B4D4-6D71-4841-9C94-3DE7FCFB9230}">
                <p14:media xmlns:p14="http://schemas.microsoft.com/office/powerpoint/2010/main" r:embed="rId1"/>
              </p:ext>
            </p:extLst>
          </p:nvPr>
        </p:nvPicPr>
        <p:blipFill>
          <a:blip r:embed="rId10"/>
          <a:stretch>
            <a:fillRect/>
          </a:stretch>
        </p:blipFill>
        <p:spPr>
          <a:xfrm>
            <a:off x="341623" y="1607003"/>
            <a:ext cx="2607527" cy="2781362"/>
          </a:xfrm>
          <a:prstGeom prst="rect">
            <a:avLst/>
          </a:prstGeom>
        </p:spPr>
      </p:pic>
      <p:pic>
        <p:nvPicPr>
          <p:cNvPr id="15" name="small_erc">
            <a:hlinkClick r:id="" action="ppaction://media"/>
            <a:extLst>
              <a:ext uri="{FF2B5EF4-FFF2-40B4-BE49-F238E27FC236}">
                <a16:creationId xmlns:a16="http://schemas.microsoft.com/office/drawing/2014/main" id="{FD131107-D121-473B-A957-F77E0B55CDC3}"/>
              </a:ext>
            </a:extLst>
          </p:cNvPr>
          <p:cNvPicPr>
            <a:picLocks noChangeAspect="1"/>
          </p:cNvPicPr>
          <p:nvPr>
            <a:videoFile r:link="rId4"/>
            <p:extLst>
              <p:ext uri="{DAA4B4D4-6D71-4841-9C94-3DE7FCFB9230}">
                <p14:media xmlns:p14="http://schemas.microsoft.com/office/powerpoint/2010/main" r:embed="rId3"/>
              </p:ext>
            </p:extLst>
          </p:nvPr>
        </p:nvPicPr>
        <p:blipFill>
          <a:blip r:embed="rId11"/>
          <a:stretch>
            <a:fillRect/>
          </a:stretch>
        </p:blipFill>
        <p:spPr>
          <a:xfrm>
            <a:off x="3198540" y="1607003"/>
            <a:ext cx="2607527" cy="2781362"/>
          </a:xfrm>
          <a:prstGeom prst="rect">
            <a:avLst/>
          </a:prstGeom>
        </p:spPr>
      </p:pic>
      <p:pic>
        <p:nvPicPr>
          <p:cNvPr id="16" name="small_emp">
            <a:hlinkClick r:id="" action="ppaction://media"/>
            <a:extLst>
              <a:ext uri="{FF2B5EF4-FFF2-40B4-BE49-F238E27FC236}">
                <a16:creationId xmlns:a16="http://schemas.microsoft.com/office/drawing/2014/main" id="{E6C04092-E1B9-4D3A-A001-CE3AAC300139}"/>
              </a:ext>
            </a:extLst>
          </p:cNvPr>
          <p:cNvPicPr>
            <a:picLocks noChangeAspect="1"/>
          </p:cNvPicPr>
          <p:nvPr>
            <a:videoFile r:link="rId6"/>
            <p:extLst>
              <p:ext uri="{DAA4B4D4-6D71-4841-9C94-3DE7FCFB9230}">
                <p14:media xmlns:p14="http://schemas.microsoft.com/office/powerpoint/2010/main" r:embed="rId5"/>
              </p:ext>
            </p:extLst>
          </p:nvPr>
        </p:nvPicPr>
        <p:blipFill>
          <a:blip r:embed="rId12"/>
          <a:stretch>
            <a:fillRect/>
          </a:stretch>
        </p:blipFill>
        <p:spPr>
          <a:xfrm>
            <a:off x="6385935" y="2435648"/>
            <a:ext cx="2607527" cy="2781362"/>
          </a:xfrm>
          <a:prstGeom prst="rect">
            <a:avLst/>
          </a:prstGeom>
        </p:spPr>
      </p:pic>
      <p:pic>
        <p:nvPicPr>
          <p:cNvPr id="17" name="small_emc">
            <a:hlinkClick r:id="" action="ppaction://media"/>
            <a:extLst>
              <a:ext uri="{FF2B5EF4-FFF2-40B4-BE49-F238E27FC236}">
                <a16:creationId xmlns:a16="http://schemas.microsoft.com/office/drawing/2014/main" id="{AB2CBB87-26BE-4F85-8A95-D14EDDF8EE16}"/>
              </a:ext>
            </a:extLst>
          </p:cNvPr>
          <p:cNvPicPr>
            <a:picLocks noChangeAspect="1"/>
          </p:cNvPicPr>
          <p:nvPr>
            <a:videoFile r:link="rId8"/>
            <p:extLst>
              <p:ext uri="{DAA4B4D4-6D71-4841-9C94-3DE7FCFB9230}">
                <p14:media xmlns:p14="http://schemas.microsoft.com/office/powerpoint/2010/main" r:embed="rId7"/>
              </p:ext>
            </p:extLst>
          </p:nvPr>
        </p:nvPicPr>
        <p:blipFill>
          <a:blip r:embed="rId13"/>
          <a:stretch>
            <a:fillRect/>
          </a:stretch>
        </p:blipFill>
        <p:spPr>
          <a:xfrm>
            <a:off x="9242852" y="2435648"/>
            <a:ext cx="2607528" cy="2781363"/>
          </a:xfrm>
          <a:prstGeom prst="rect">
            <a:avLst/>
          </a:prstGeom>
        </p:spPr>
      </p:pic>
      <p:sp>
        <p:nvSpPr>
          <p:cNvPr id="19" name="Rectangle 18">
            <a:extLst>
              <a:ext uri="{FF2B5EF4-FFF2-40B4-BE49-F238E27FC236}">
                <a16:creationId xmlns:a16="http://schemas.microsoft.com/office/drawing/2014/main" id="{4BD2EDDF-3E13-44E3-A315-84ADC93709E0}"/>
              </a:ext>
            </a:extLst>
          </p:cNvPr>
          <p:cNvSpPr/>
          <p:nvPr/>
        </p:nvSpPr>
        <p:spPr>
          <a:xfrm>
            <a:off x="546409" y="4884233"/>
            <a:ext cx="4605454" cy="10473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a-GE" sz="1400" dirty="0">
                <a:solidFill>
                  <a:schemeClr val="tx1"/>
                </a:solidFill>
              </a:rPr>
              <a:t>რადიაციულ ეპოქაში კოსმოსური სიმების ქსელის ევოლუციის ორი ფილმი. მარცხენაში ყუთს ფიქსირებული ზომა აქვს, მაშინ როდესაც მარჯვენა იზრდება </a:t>
            </a:r>
            <a:r>
              <a:rPr lang="ka-GE" sz="1400" dirty="0" err="1">
                <a:solidFill>
                  <a:schemeClr val="tx1"/>
                </a:solidFill>
              </a:rPr>
              <a:t>თანამიმყოლ</a:t>
            </a:r>
            <a:r>
              <a:rPr lang="ka-GE" sz="1400" dirty="0">
                <a:solidFill>
                  <a:schemeClr val="tx1"/>
                </a:solidFill>
              </a:rPr>
              <a:t> ჰორიზონტთან. შესაბამისად ვინაიდან სამყარო ფართოვდება მარცხენაში ნაკლები სიმი დარჩება ყუთში. მარჯვენაში კი დამატებითი ზომა გადადის მცირე ზომის </a:t>
            </a:r>
            <a:r>
              <a:rPr lang="ka-GE" sz="1400" dirty="0" err="1">
                <a:solidFill>
                  <a:schemeClr val="tx1"/>
                </a:solidFill>
              </a:rPr>
              <a:t>მარყუჟებში</a:t>
            </a:r>
            <a:r>
              <a:rPr lang="ka-GE" sz="1400" dirty="0">
                <a:solidFill>
                  <a:schemeClr val="tx1"/>
                </a:solidFill>
              </a:rPr>
              <a:t> </a:t>
            </a:r>
            <a:endParaRPr lang="en-US" sz="1400" dirty="0">
              <a:solidFill>
                <a:schemeClr val="tx1"/>
              </a:solidFill>
            </a:endParaRPr>
          </a:p>
        </p:txBody>
      </p:sp>
      <p:sp>
        <p:nvSpPr>
          <p:cNvPr id="20" name="Rectangle 19">
            <a:extLst>
              <a:ext uri="{FF2B5EF4-FFF2-40B4-BE49-F238E27FC236}">
                <a16:creationId xmlns:a16="http://schemas.microsoft.com/office/drawing/2014/main" id="{D57B3A70-8C1D-4B42-BF6F-580CAC46EA12}"/>
              </a:ext>
            </a:extLst>
          </p:cNvPr>
          <p:cNvSpPr/>
          <p:nvPr/>
        </p:nvSpPr>
        <p:spPr>
          <a:xfrm>
            <a:off x="6940125" y="5538437"/>
            <a:ext cx="4605454" cy="10473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a-GE" sz="1400" dirty="0">
                <a:solidFill>
                  <a:schemeClr val="tx1"/>
                </a:solidFill>
              </a:rPr>
              <a:t>მატერიის ეპოქაში კოსმოსური სიმების ქსელის ევოლუციის ორი ფილმი. მარცხენაში ყუთს ფიქსირებული ზომა აქვს, მაშინ როდესაც მარჯვენა იზრდება </a:t>
            </a:r>
            <a:r>
              <a:rPr lang="ka-GE" sz="1400" dirty="0" err="1">
                <a:solidFill>
                  <a:schemeClr val="tx1"/>
                </a:solidFill>
              </a:rPr>
              <a:t>თანამიმყოლ</a:t>
            </a:r>
            <a:r>
              <a:rPr lang="ka-GE" sz="1400" dirty="0">
                <a:solidFill>
                  <a:schemeClr val="tx1"/>
                </a:solidFill>
              </a:rPr>
              <a:t> ჰორიზონტთან. </a:t>
            </a:r>
            <a:endParaRPr lang="en-US" sz="1400" dirty="0">
              <a:solidFill>
                <a:schemeClr val="tx1"/>
              </a:solidFill>
            </a:endParaRPr>
          </a:p>
        </p:txBody>
      </p:sp>
    </p:spTree>
    <p:extLst>
      <p:ext uri="{BB962C8B-B14F-4D97-AF65-F5344CB8AC3E}">
        <p14:creationId xmlns:p14="http://schemas.microsoft.com/office/powerpoint/2010/main" val="55890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9266" fill="hold"/>
                                        <p:tgtEl>
                                          <p:spTgt spid="14"/>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29266" fill="hold"/>
                                        <p:tgtEl>
                                          <p:spTgt spid="15"/>
                                        </p:tgtEl>
                                      </p:cBhvr>
                                    </p:cmd>
                                  </p:childTnLst>
                                </p:cTn>
                              </p:par>
                            </p:childTnLst>
                          </p:cTn>
                        </p:par>
                      </p:childTnLst>
                    </p:cTn>
                  </p:par>
                  <p:par>
                    <p:cTn id="11" fill="hold">
                      <p:stCondLst>
                        <p:cond delay="indefinite"/>
                      </p:stCondLst>
                      <p:childTnLst>
                        <p:par>
                          <p:cTn id="12" fill="hold">
                            <p:stCondLst>
                              <p:cond delay="0"/>
                            </p:stCondLst>
                            <p:childTnLst>
                              <p:par>
                                <p:cTn id="13" presetID="1" presetClass="mediacall" presetSubtype="0" fill="hold" nodeType="clickEffect">
                                  <p:stCondLst>
                                    <p:cond delay="0"/>
                                  </p:stCondLst>
                                  <p:childTnLst>
                                    <p:cmd type="call" cmd="playFrom(0.0)">
                                      <p:cBhvr>
                                        <p:cTn id="14" dur="56999" fill="hold"/>
                                        <p:tgtEl>
                                          <p:spTgt spid="16"/>
                                        </p:tgtEl>
                                      </p:cBhvr>
                                    </p:cmd>
                                  </p:childTnLst>
                                </p:cTn>
                              </p:par>
                            </p:childTnLst>
                          </p:cTn>
                        </p:par>
                      </p:childTnLst>
                    </p:cTn>
                  </p:par>
                  <p:par>
                    <p:cTn id="15" fill="hold">
                      <p:stCondLst>
                        <p:cond delay="indefinite"/>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56999"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9" fill="hold" display="0">
                  <p:stCondLst>
                    <p:cond delay="indefinite"/>
                  </p:stCondLst>
                </p:cTn>
                <p:tgtEl>
                  <p:spTgt spid="14"/>
                </p:tgtEl>
              </p:cMediaNode>
            </p:video>
            <p:seq concurrent="1" nextAc="seek">
              <p:cTn id="20" restart="whenNotActive" fill="hold" evtFilter="cancelBubble" nodeType="interactiveSeq">
                <p:stCondLst>
                  <p:cond evt="onClick" delay="0">
                    <p:tgtEl>
                      <p:spTgt spid="14"/>
                    </p:tgtEl>
                  </p:cond>
                </p:stCondLst>
                <p:endSync evt="end" delay="0">
                  <p:rtn val="all"/>
                </p:endSync>
                <p:childTnLst>
                  <p:par>
                    <p:cTn id="21" fill="hold">
                      <p:stCondLst>
                        <p:cond delay="0"/>
                      </p:stCondLst>
                      <p:childTnLst>
                        <p:par>
                          <p:cTn id="22" fill="hold">
                            <p:stCondLst>
                              <p:cond delay="0"/>
                            </p:stCondLst>
                            <p:childTnLst>
                              <p:par>
                                <p:cTn id="23" presetID="2" presetClass="mediacall" presetSubtype="0" fill="hold" nodeType="clickEffect">
                                  <p:stCondLst>
                                    <p:cond delay="0"/>
                                  </p:stCondLst>
                                  <p:childTnLst>
                                    <p:cmd type="call" cmd="togglePause">
                                      <p:cBhvr>
                                        <p:cTn id="24" dur="1" fill="hold"/>
                                        <p:tgtEl>
                                          <p:spTgt spid="14"/>
                                        </p:tgtEl>
                                      </p:cBhvr>
                                    </p:cmd>
                                  </p:childTnLst>
                                </p:cTn>
                              </p:par>
                            </p:childTnLst>
                          </p:cTn>
                        </p:par>
                      </p:childTnLst>
                    </p:cTn>
                  </p:par>
                </p:childTnLst>
              </p:cTn>
              <p:nextCondLst>
                <p:cond evt="onClick" delay="0">
                  <p:tgtEl>
                    <p:spTgt spid="14"/>
                  </p:tgtEl>
                </p:cond>
              </p:nextCondLst>
            </p:seq>
            <p:video>
              <p:cMediaNode vol="80000">
                <p:cTn id="25" fill="hold" display="0">
                  <p:stCondLst>
                    <p:cond delay="indefinite"/>
                  </p:stCondLst>
                </p:cTn>
                <p:tgtEl>
                  <p:spTgt spid="15"/>
                </p:tgtEl>
              </p:cMediaNode>
            </p:video>
            <p:seq concurrent="1" nextAc="seek">
              <p:cTn id="26" restart="whenNotActive" fill="hold" evtFilter="cancelBubble" nodeType="interactiveSeq">
                <p:stCondLst>
                  <p:cond evt="onClick" delay="0">
                    <p:tgtEl>
                      <p:spTgt spid="15"/>
                    </p:tgtEl>
                  </p:cond>
                </p:stCondLst>
                <p:endSync evt="end" delay="0">
                  <p:rtn val="all"/>
                </p:endSync>
                <p:childTnLst>
                  <p:par>
                    <p:cTn id="27" fill="hold">
                      <p:stCondLst>
                        <p:cond delay="0"/>
                      </p:stCondLst>
                      <p:childTnLst>
                        <p:par>
                          <p:cTn id="28" fill="hold">
                            <p:stCondLst>
                              <p:cond delay="0"/>
                            </p:stCondLst>
                            <p:childTnLst>
                              <p:par>
                                <p:cTn id="29" presetID="2" presetClass="mediacall" presetSubtype="0" fill="hold" nodeType="clickEffect">
                                  <p:stCondLst>
                                    <p:cond delay="0"/>
                                  </p:stCondLst>
                                  <p:childTnLst>
                                    <p:cmd type="call" cmd="togglePause">
                                      <p:cBhvr>
                                        <p:cTn id="30" dur="1" fill="hold"/>
                                        <p:tgtEl>
                                          <p:spTgt spid="15"/>
                                        </p:tgtEl>
                                      </p:cBhvr>
                                    </p:cmd>
                                  </p:childTnLst>
                                </p:cTn>
                              </p:par>
                            </p:childTnLst>
                          </p:cTn>
                        </p:par>
                      </p:childTnLst>
                    </p:cTn>
                  </p:par>
                </p:childTnLst>
              </p:cTn>
              <p:nextCondLst>
                <p:cond evt="onClick" delay="0">
                  <p:tgtEl>
                    <p:spTgt spid="15"/>
                  </p:tgtEl>
                </p:cond>
              </p:nextCondLst>
            </p:seq>
            <p:video>
              <p:cMediaNode vol="80000">
                <p:cTn id="31" fill="hold" display="0">
                  <p:stCondLst>
                    <p:cond delay="indefinite"/>
                  </p:stCondLst>
                </p:cTn>
                <p:tgtEl>
                  <p:spTgt spid="16"/>
                </p:tgtEl>
              </p:cMediaNode>
            </p:video>
            <p:seq concurrent="1" nextAc="seek">
              <p:cTn id="32" restart="whenNotActive" fill="hold" evtFilter="cancelBubble" nodeType="interactiveSeq">
                <p:stCondLst>
                  <p:cond evt="onClick" delay="0">
                    <p:tgtEl>
                      <p:spTgt spid="16"/>
                    </p:tgtEl>
                  </p:cond>
                </p:stCondLst>
                <p:endSync evt="end" delay="0">
                  <p:rtn val="all"/>
                </p:endSync>
                <p:childTnLst>
                  <p:par>
                    <p:cTn id="33" fill="hold">
                      <p:stCondLst>
                        <p:cond delay="0"/>
                      </p:stCondLst>
                      <p:childTnLst>
                        <p:par>
                          <p:cTn id="34" fill="hold">
                            <p:stCondLst>
                              <p:cond delay="0"/>
                            </p:stCondLst>
                            <p:childTnLst>
                              <p:par>
                                <p:cTn id="35" presetID="2" presetClass="mediacall" presetSubtype="0" fill="hold" nodeType="clickEffect">
                                  <p:stCondLst>
                                    <p:cond delay="0"/>
                                  </p:stCondLst>
                                  <p:childTnLst>
                                    <p:cmd type="call" cmd="togglePause">
                                      <p:cBhvr>
                                        <p:cTn id="36" dur="1" fill="hold"/>
                                        <p:tgtEl>
                                          <p:spTgt spid="16"/>
                                        </p:tgtEl>
                                      </p:cBhvr>
                                    </p:cmd>
                                  </p:childTnLst>
                                </p:cTn>
                              </p:par>
                            </p:childTnLst>
                          </p:cTn>
                        </p:par>
                      </p:childTnLst>
                    </p:cTn>
                  </p:par>
                </p:childTnLst>
              </p:cTn>
              <p:nextCondLst>
                <p:cond evt="onClick" delay="0">
                  <p:tgtEl>
                    <p:spTgt spid="16"/>
                  </p:tgtEl>
                </p:cond>
              </p:nextCondLst>
            </p:seq>
            <p:video>
              <p:cMediaNode vol="80000">
                <p:cTn id="37" fill="hold" display="0">
                  <p:stCondLst>
                    <p:cond delay="indefinite"/>
                  </p:stCondLst>
                </p:cTn>
                <p:tgtEl>
                  <p:spTgt spid="17"/>
                </p:tgtEl>
              </p:cMediaNode>
            </p:video>
            <p:seq concurrent="1" nextAc="seek">
              <p:cTn id="38" restart="whenNotActive" fill="hold" evtFilter="cancelBubble" nodeType="interactiveSeq">
                <p:stCondLst>
                  <p:cond evt="onClick" delay="0">
                    <p:tgtEl>
                      <p:spTgt spid="17"/>
                    </p:tgtEl>
                  </p:cond>
                </p:stCondLst>
                <p:endSync evt="end" delay="0">
                  <p:rtn val="all"/>
                </p:endSync>
                <p:childTnLst>
                  <p:par>
                    <p:cTn id="39" fill="hold">
                      <p:stCondLst>
                        <p:cond delay="0"/>
                      </p:stCondLst>
                      <p:childTnLst>
                        <p:par>
                          <p:cTn id="40" fill="hold">
                            <p:stCondLst>
                              <p:cond delay="0"/>
                            </p:stCondLst>
                            <p:childTnLst>
                              <p:par>
                                <p:cTn id="41" presetID="2" presetClass="mediacall" presetSubtype="0" fill="hold" nodeType="clickEffect">
                                  <p:stCondLst>
                                    <p:cond delay="0"/>
                                  </p:stCondLst>
                                  <p:childTnLst>
                                    <p:cmd type="call" cmd="togglePause">
                                      <p:cBhvr>
                                        <p:cTn id="42" dur="1" fill="hold"/>
                                        <p:tgtEl>
                                          <p:spTgt spid="17"/>
                                        </p:tgtEl>
                                      </p:cBhvr>
                                    </p:cmd>
                                  </p:childTnLst>
                                </p:cTn>
                              </p:par>
                            </p:childTnLst>
                          </p:cTn>
                        </p:par>
                      </p:childTnLst>
                    </p:cTn>
                  </p:par>
                </p:childTnLst>
              </p:cTn>
              <p:nextCondLst>
                <p:cond evt="onClick" delay="0">
                  <p:tgtEl>
                    <p:spTgt spid="17"/>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7D5EF1-94C7-421F-B073-BBB752FE72B1}"/>
              </a:ext>
            </a:extLst>
          </p:cNvPr>
          <p:cNvSpPr>
            <a:spLocks noGrp="1"/>
          </p:cNvSpPr>
          <p:nvPr>
            <p:ph type="title"/>
          </p:nvPr>
        </p:nvSpPr>
        <p:spPr>
          <a:xfrm>
            <a:off x="463705" y="0"/>
            <a:ext cx="11264590" cy="1325563"/>
          </a:xfrm>
        </p:spPr>
        <p:txBody>
          <a:bodyPr>
            <a:normAutofit/>
          </a:bodyPr>
          <a:lstStyle/>
          <a:p>
            <a:pPr algn="ctr"/>
            <a:r>
              <a:rPr lang="ka-GE" sz="3200" dirty="0"/>
              <a:t>კოსმოსური სხივები და დიდ-</a:t>
            </a:r>
            <a:r>
              <a:rPr lang="ka-GE" sz="3200" dirty="0" err="1"/>
              <a:t>მასშტაბოვანი</a:t>
            </a:r>
            <a:r>
              <a:rPr lang="ka-GE" sz="3200" dirty="0"/>
              <a:t> სტრუქტურები</a:t>
            </a:r>
            <a:endParaRPr lang="en-US" sz="3200" dirty="0"/>
          </a:p>
        </p:txBody>
      </p:sp>
      <p:pic>
        <p:nvPicPr>
          <p:cNvPr id="5" name="Content Placeholder 4">
            <a:extLst>
              <a:ext uri="{FF2B5EF4-FFF2-40B4-BE49-F238E27FC236}">
                <a16:creationId xmlns:a16="http://schemas.microsoft.com/office/drawing/2014/main" id="{9CA20D84-560A-4A3C-AC43-81DA39D2CA8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21253" y="1186748"/>
            <a:ext cx="4147582" cy="1795346"/>
          </a:xfrm>
        </p:spPr>
      </p:pic>
      <p:sp>
        <p:nvSpPr>
          <p:cNvPr id="13" name="Rectangle 12">
            <a:extLst>
              <a:ext uri="{FF2B5EF4-FFF2-40B4-BE49-F238E27FC236}">
                <a16:creationId xmlns:a16="http://schemas.microsoft.com/office/drawing/2014/main" id="{44011FD0-79C5-47D4-94C7-428AA7C5F7A2}"/>
              </a:ext>
            </a:extLst>
          </p:cNvPr>
          <p:cNvSpPr/>
          <p:nvPr/>
        </p:nvSpPr>
        <p:spPr>
          <a:xfrm>
            <a:off x="5977053" y="1356619"/>
            <a:ext cx="4605454" cy="10473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a-GE" sz="1400" dirty="0">
                <a:solidFill>
                  <a:schemeClr val="tx1"/>
                </a:solidFill>
              </a:rPr>
              <a:t>კოსმოსური სიმების გარშემო </a:t>
            </a:r>
            <a:r>
              <a:rPr lang="ka-GE" sz="1400" dirty="0" err="1">
                <a:solidFill>
                  <a:schemeClr val="tx1"/>
                </a:solidFill>
              </a:rPr>
              <a:t>კონური</a:t>
            </a:r>
            <a:r>
              <a:rPr lang="ka-GE" sz="1400" dirty="0">
                <a:solidFill>
                  <a:schemeClr val="tx1"/>
                </a:solidFill>
              </a:rPr>
              <a:t> სივრცე-დრო (სინათლის გეოდეზიური წირი იხრება სიმისკენ როდესაც სინათლე ჩაუვლის) </a:t>
            </a:r>
            <a:endParaRPr lang="en-US" sz="1400" dirty="0">
              <a:solidFill>
                <a:schemeClr val="tx1"/>
              </a:solidFill>
            </a:endParaRPr>
          </a:p>
        </p:txBody>
      </p:sp>
      <p:pic>
        <p:nvPicPr>
          <p:cNvPr id="18" name="Picture 17">
            <a:extLst>
              <a:ext uri="{FF2B5EF4-FFF2-40B4-BE49-F238E27FC236}">
                <a16:creationId xmlns:a16="http://schemas.microsoft.com/office/drawing/2014/main" id="{6A89E7E6-0885-4AD5-A40B-B659DE1AA0F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57962" y="3111190"/>
            <a:ext cx="8434040" cy="2888165"/>
          </a:xfrm>
          <a:prstGeom prst="rect">
            <a:avLst/>
          </a:prstGeom>
        </p:spPr>
      </p:pic>
      <p:sp>
        <p:nvSpPr>
          <p:cNvPr id="20" name="Rectangle 19">
            <a:extLst>
              <a:ext uri="{FF2B5EF4-FFF2-40B4-BE49-F238E27FC236}">
                <a16:creationId xmlns:a16="http://schemas.microsoft.com/office/drawing/2014/main" id="{83B34269-72AD-4620-9190-2B6424FA0848}"/>
              </a:ext>
            </a:extLst>
          </p:cNvPr>
          <p:cNvSpPr/>
          <p:nvPr/>
        </p:nvSpPr>
        <p:spPr>
          <a:xfrm>
            <a:off x="0" y="5810643"/>
            <a:ext cx="3601844" cy="10473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a-GE" sz="1400" dirty="0">
                <a:solidFill>
                  <a:schemeClr val="tx1"/>
                </a:solidFill>
              </a:rPr>
              <a:t>კოსმოსური სიმების ქსელის </a:t>
            </a:r>
            <a:r>
              <a:rPr lang="ka-GE" sz="1400" dirty="0" err="1">
                <a:solidFill>
                  <a:schemeClr val="tx1"/>
                </a:solidFill>
              </a:rPr>
              <a:t>მაღალგარჩევადობის</a:t>
            </a:r>
            <a:r>
              <a:rPr lang="ka-GE" sz="1400" dirty="0">
                <a:solidFill>
                  <a:schemeClr val="tx1"/>
                </a:solidFill>
              </a:rPr>
              <a:t> სიმულაცია</a:t>
            </a:r>
            <a:endParaRPr lang="en-US" sz="1400" dirty="0">
              <a:solidFill>
                <a:schemeClr val="tx1"/>
              </a:solidFill>
            </a:endParaRPr>
          </a:p>
        </p:txBody>
      </p:sp>
      <p:sp>
        <p:nvSpPr>
          <p:cNvPr id="22" name="Rectangle 21">
            <a:extLst>
              <a:ext uri="{FF2B5EF4-FFF2-40B4-BE49-F238E27FC236}">
                <a16:creationId xmlns:a16="http://schemas.microsoft.com/office/drawing/2014/main" id="{9BFF0470-46F7-40AA-8F1F-BAC90668A278}"/>
              </a:ext>
            </a:extLst>
          </p:cNvPr>
          <p:cNvSpPr/>
          <p:nvPr/>
        </p:nvSpPr>
        <p:spPr>
          <a:xfrm>
            <a:off x="3969834" y="5810642"/>
            <a:ext cx="7598977" cy="10473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a-GE" sz="1400" dirty="0">
                <a:solidFill>
                  <a:schemeClr val="tx1"/>
                </a:solidFill>
              </a:rPr>
              <a:t>კოსმოსური სიმებით სტრუქტურების ფორმირება (</a:t>
            </a:r>
            <a:r>
              <a:rPr lang="en-US" sz="1400" dirty="0">
                <a:solidFill>
                  <a:schemeClr val="tx1"/>
                </a:solidFill>
              </a:rPr>
              <a:t>CDM)</a:t>
            </a:r>
            <a:r>
              <a:rPr lang="ka-GE" sz="1400" dirty="0">
                <a:solidFill>
                  <a:schemeClr val="tx1"/>
                </a:solidFill>
              </a:rPr>
              <a:t> მარჯვნივ (</a:t>
            </a:r>
            <a:r>
              <a:rPr lang="en-US" sz="1400" dirty="0">
                <a:solidFill>
                  <a:schemeClr val="tx1"/>
                </a:solidFill>
              </a:rPr>
              <a:t>HDM)</a:t>
            </a:r>
            <a:r>
              <a:rPr lang="ka-GE" sz="1400" dirty="0">
                <a:solidFill>
                  <a:schemeClr val="tx1"/>
                </a:solidFill>
              </a:rPr>
              <a:t> ; სამყაროს მატერიის ენერგიის სიმკვრივის განაწილება (ყუთის ზომა 128 </a:t>
            </a:r>
            <a:r>
              <a:rPr lang="en-US" sz="1400" dirty="0" err="1">
                <a:solidFill>
                  <a:schemeClr val="tx1"/>
                </a:solidFill>
              </a:rPr>
              <a:t>Mpc</a:t>
            </a:r>
            <a:r>
              <a:rPr lang="en-US" sz="1400" dirty="0">
                <a:solidFill>
                  <a:schemeClr val="tx1"/>
                </a:solidFill>
              </a:rPr>
              <a:t>/h; </a:t>
            </a:r>
            <a:r>
              <a:rPr lang="ka-GE" sz="1400" dirty="0">
                <a:solidFill>
                  <a:schemeClr val="tx1"/>
                </a:solidFill>
              </a:rPr>
              <a:t>2</a:t>
            </a:r>
            <a:r>
              <a:rPr lang="en-US" sz="1400" dirty="0">
                <a:solidFill>
                  <a:schemeClr val="tx1"/>
                </a:solidFill>
              </a:rPr>
              <a:t>D</a:t>
            </a:r>
            <a:r>
              <a:rPr lang="ka-GE" sz="1400" dirty="0">
                <a:solidFill>
                  <a:schemeClr val="tx1"/>
                </a:solidFill>
              </a:rPr>
              <a:t> პროექცია</a:t>
            </a:r>
            <a:r>
              <a:rPr lang="en-US" sz="1400" dirty="0">
                <a:solidFill>
                  <a:schemeClr val="tx1"/>
                </a:solidFill>
              </a:rPr>
              <a:t> </a:t>
            </a:r>
          </a:p>
        </p:txBody>
      </p:sp>
      <p:pic>
        <p:nvPicPr>
          <p:cNvPr id="7" name="Picture 6">
            <a:extLst>
              <a:ext uri="{FF2B5EF4-FFF2-40B4-BE49-F238E27FC236}">
                <a16:creationId xmlns:a16="http://schemas.microsoft.com/office/drawing/2014/main" id="{415C3B61-CA11-405B-B88B-0E07CF3C28D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3705" y="3308464"/>
            <a:ext cx="2350584" cy="2474299"/>
          </a:xfrm>
          <a:prstGeom prst="rect">
            <a:avLst/>
          </a:prstGeom>
        </p:spPr>
      </p:pic>
    </p:spTree>
    <p:extLst>
      <p:ext uri="{BB962C8B-B14F-4D97-AF65-F5344CB8AC3E}">
        <p14:creationId xmlns:p14="http://schemas.microsoft.com/office/powerpoint/2010/main" val="39851479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E93662-E470-4F0A-B532-2CD0DD7ADA4A}"/>
              </a:ext>
            </a:extLst>
          </p:cNvPr>
          <p:cNvSpPr>
            <a:spLocks noGrp="1"/>
          </p:cNvSpPr>
          <p:nvPr>
            <p:ph type="title"/>
          </p:nvPr>
        </p:nvSpPr>
        <p:spPr>
          <a:xfrm>
            <a:off x="373796" y="0"/>
            <a:ext cx="11252911" cy="1325563"/>
          </a:xfrm>
        </p:spPr>
        <p:txBody>
          <a:bodyPr>
            <a:normAutofit/>
          </a:bodyPr>
          <a:lstStyle/>
          <a:p>
            <a:pPr algn="ctr"/>
            <a:r>
              <a:rPr lang="ka-GE" sz="3200" dirty="0"/>
              <a:t>კოსმოსური სხივები და დიდ-</a:t>
            </a:r>
            <a:r>
              <a:rPr lang="ka-GE" sz="3200" dirty="0" err="1"/>
              <a:t>მასშტაბოვანი</a:t>
            </a:r>
            <a:r>
              <a:rPr lang="ka-GE" sz="3200" dirty="0"/>
              <a:t> სტრუქტურები</a:t>
            </a:r>
            <a:endParaRPr lang="en-US" sz="3200" dirty="0"/>
          </a:p>
        </p:txBody>
      </p:sp>
      <p:pic>
        <p:nvPicPr>
          <p:cNvPr id="9" name="Picture 8">
            <a:extLst>
              <a:ext uri="{FF2B5EF4-FFF2-40B4-BE49-F238E27FC236}">
                <a16:creationId xmlns:a16="http://schemas.microsoft.com/office/drawing/2014/main" id="{55193631-1EF5-44F7-A007-B45794FF638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831" y="1201236"/>
            <a:ext cx="6169231" cy="2357668"/>
          </a:xfrm>
          <a:prstGeom prst="rect">
            <a:avLst/>
          </a:prstGeom>
        </p:spPr>
      </p:pic>
      <p:pic>
        <p:nvPicPr>
          <p:cNvPr id="13" name="Picture 12">
            <a:extLst>
              <a:ext uri="{FF2B5EF4-FFF2-40B4-BE49-F238E27FC236}">
                <a16:creationId xmlns:a16="http://schemas.microsoft.com/office/drawing/2014/main" id="{6A72D791-BB6C-4452-85BC-037DCAC9C2E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61431" y="3847170"/>
            <a:ext cx="5365277" cy="2706610"/>
          </a:xfrm>
          <a:prstGeom prst="rect">
            <a:avLst/>
          </a:prstGeom>
        </p:spPr>
      </p:pic>
      <p:sp>
        <p:nvSpPr>
          <p:cNvPr id="15" name="Rectangle 14">
            <a:extLst>
              <a:ext uri="{FF2B5EF4-FFF2-40B4-BE49-F238E27FC236}">
                <a16:creationId xmlns:a16="http://schemas.microsoft.com/office/drawing/2014/main" id="{9D1E98A7-77A1-4357-B457-C9BC01A74C33}"/>
              </a:ext>
            </a:extLst>
          </p:cNvPr>
          <p:cNvSpPr/>
          <p:nvPr/>
        </p:nvSpPr>
        <p:spPr>
          <a:xfrm>
            <a:off x="789878" y="5133085"/>
            <a:ext cx="4605454" cy="10473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a-GE" sz="1400" dirty="0">
                <a:solidFill>
                  <a:schemeClr val="tx1"/>
                </a:solidFill>
              </a:rPr>
              <a:t>კოსმოსური სიმებით გამოწვეული კოსმოსური </a:t>
            </a:r>
            <a:r>
              <a:rPr lang="ka-GE" sz="1400" dirty="0" err="1">
                <a:solidFill>
                  <a:schemeClr val="tx1"/>
                </a:solidFill>
              </a:rPr>
              <a:t>მიკროტალღოვანი</a:t>
            </a:r>
            <a:r>
              <a:rPr lang="ka-GE" sz="1400" dirty="0">
                <a:solidFill>
                  <a:schemeClr val="tx1"/>
                </a:solidFill>
              </a:rPr>
              <a:t> </a:t>
            </a:r>
            <a:r>
              <a:rPr lang="ka-GE" sz="1400" dirty="0" err="1">
                <a:solidFill>
                  <a:schemeClr val="tx1"/>
                </a:solidFill>
              </a:rPr>
              <a:t>ანიზოტროპიები</a:t>
            </a:r>
            <a:r>
              <a:rPr lang="ka-GE" sz="1400" dirty="0">
                <a:solidFill>
                  <a:schemeClr val="tx1"/>
                </a:solidFill>
              </a:rPr>
              <a:t> </a:t>
            </a:r>
            <a:r>
              <a:rPr lang="en-US" sz="1400" i="1" dirty="0">
                <a:solidFill>
                  <a:srgbClr val="333333"/>
                </a:solidFill>
                <a:latin typeface="Verdana" panose="020B0604030504040204" pitchFamily="34" charset="0"/>
              </a:rPr>
              <a:t>(ACSSV)</a:t>
            </a:r>
            <a:endParaRPr lang="en-US" sz="1400" dirty="0">
              <a:solidFill>
                <a:schemeClr val="tx1"/>
              </a:solidFill>
            </a:endParaRPr>
          </a:p>
        </p:txBody>
      </p:sp>
      <p:sp>
        <p:nvSpPr>
          <p:cNvPr id="17" name="Rectangle 16">
            <a:extLst>
              <a:ext uri="{FF2B5EF4-FFF2-40B4-BE49-F238E27FC236}">
                <a16:creationId xmlns:a16="http://schemas.microsoft.com/office/drawing/2014/main" id="{E36FB134-1444-4571-A26E-77B00AA399C1}"/>
              </a:ext>
            </a:extLst>
          </p:cNvPr>
          <p:cNvSpPr/>
          <p:nvPr/>
        </p:nvSpPr>
        <p:spPr>
          <a:xfrm>
            <a:off x="6809909" y="1613829"/>
            <a:ext cx="4605454" cy="10473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a-GE" sz="1400" dirty="0">
                <a:solidFill>
                  <a:schemeClr val="tx1"/>
                </a:solidFill>
              </a:rPr>
              <a:t>გაუსის</a:t>
            </a:r>
            <a:r>
              <a:rPr lang="en-US" sz="1400" dirty="0">
                <a:solidFill>
                  <a:schemeClr val="tx1"/>
                </a:solidFill>
              </a:rPr>
              <a:t> vs</a:t>
            </a:r>
            <a:r>
              <a:rPr lang="ka-GE" sz="1400" dirty="0">
                <a:solidFill>
                  <a:schemeClr val="tx1"/>
                </a:solidFill>
              </a:rPr>
              <a:t> </a:t>
            </a:r>
            <a:r>
              <a:rPr lang="ka-GE" sz="1400" dirty="0" err="1">
                <a:solidFill>
                  <a:schemeClr val="tx1"/>
                </a:solidFill>
              </a:rPr>
              <a:t>არაგაუსის</a:t>
            </a:r>
            <a:r>
              <a:rPr lang="ka-GE" sz="1400" dirty="0">
                <a:solidFill>
                  <a:schemeClr val="tx1"/>
                </a:solidFill>
              </a:rPr>
              <a:t> : სამყაროს მატერიის ენერგიის სიმკვრივის განაწილება (ყუთის ზომა 120 </a:t>
            </a:r>
            <a:r>
              <a:rPr lang="en-US" sz="1400" dirty="0" err="1">
                <a:solidFill>
                  <a:schemeClr val="tx1"/>
                </a:solidFill>
              </a:rPr>
              <a:t>Mpc</a:t>
            </a:r>
            <a:r>
              <a:rPr lang="en-US" sz="1400" dirty="0">
                <a:solidFill>
                  <a:schemeClr val="tx1"/>
                </a:solidFill>
              </a:rPr>
              <a:t>/h; </a:t>
            </a:r>
            <a:r>
              <a:rPr lang="ka-GE" sz="1400" dirty="0" err="1">
                <a:solidFill>
                  <a:schemeClr val="tx1"/>
                </a:solidFill>
              </a:rPr>
              <a:t>იზოსიმკვრივის</a:t>
            </a:r>
            <a:r>
              <a:rPr lang="ka-GE" sz="1400" dirty="0">
                <a:solidFill>
                  <a:schemeClr val="tx1"/>
                </a:solidFill>
              </a:rPr>
              <a:t> ზედაპირი </a:t>
            </a:r>
            <a:endParaRPr lang="en-US" sz="1400" dirty="0">
              <a:solidFill>
                <a:schemeClr val="tx1"/>
              </a:solidFill>
            </a:endParaRPr>
          </a:p>
        </p:txBody>
      </p:sp>
    </p:spTree>
    <p:extLst>
      <p:ext uri="{BB962C8B-B14F-4D97-AF65-F5344CB8AC3E}">
        <p14:creationId xmlns:p14="http://schemas.microsoft.com/office/powerpoint/2010/main" val="8514496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40BC49-CB63-4CA0-AB07-D13B0EBC93AF}"/>
              </a:ext>
            </a:extLst>
          </p:cNvPr>
          <p:cNvSpPr>
            <a:spLocks noGrp="1"/>
          </p:cNvSpPr>
          <p:nvPr>
            <p:ph type="title"/>
          </p:nvPr>
        </p:nvSpPr>
        <p:spPr>
          <a:xfrm>
            <a:off x="548268" y="1959750"/>
            <a:ext cx="10515600" cy="1325563"/>
          </a:xfrm>
        </p:spPr>
        <p:txBody>
          <a:bodyPr/>
          <a:lstStyle/>
          <a:p>
            <a:pPr algn="ctr"/>
            <a:r>
              <a:rPr lang="ka-GE" dirty="0"/>
              <a:t>გმადლობთ ყურადღებისთვის</a:t>
            </a:r>
            <a:endParaRPr lang="en-US" dirty="0"/>
          </a:p>
        </p:txBody>
      </p:sp>
    </p:spTree>
    <p:extLst>
      <p:ext uri="{BB962C8B-B14F-4D97-AF65-F5344CB8AC3E}">
        <p14:creationId xmlns:p14="http://schemas.microsoft.com/office/powerpoint/2010/main" val="34511614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494</TotalTime>
  <Words>798</Words>
  <Application>Microsoft Office PowerPoint</Application>
  <PresentationFormat>Widescreen</PresentationFormat>
  <Paragraphs>46</Paragraphs>
  <Slides>14</Slides>
  <Notes>0</Notes>
  <HiddenSlides>0</HiddenSlides>
  <MMClips>8</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Calibri Light</vt:lpstr>
      <vt:lpstr>Sylfaen</vt:lpstr>
      <vt:lpstr>Verdana</vt:lpstr>
      <vt:lpstr>Office Theme</vt:lpstr>
      <vt:lpstr>ტოპოლოგიური დეფექტები</vt:lpstr>
      <vt:lpstr>ფაზური გადასვლები ადრეულ სამყაროში</vt:lpstr>
      <vt:lpstr>კოსმოსური სიმები და სხვა ტოპოლოგიური დეფექტები</vt:lpstr>
      <vt:lpstr>კოსმოსური სიმები და სხვა ტოპოლოგიური დეფექტები</vt:lpstr>
      <vt:lpstr>კოსმოსური სიმები და სხვა ტოპოლოგიური დეფექტები</vt:lpstr>
      <vt:lpstr>კოსმოსური სიმების დინამიკა და ევოლუცია</vt:lpstr>
      <vt:lpstr>კოსმოსური სიმების დინამიკა და ევოლუცია</vt:lpstr>
      <vt:lpstr>კოსმოსური სიმების დინამიკა და ევოლუცია</vt:lpstr>
      <vt:lpstr>მაღალი გარჩევადობის კოსმოსური სიმების სიმულაცია</vt:lpstr>
      <vt:lpstr>მაღალი გარჩევადობის კოსმოსური სიმების სიმულაცია</vt:lpstr>
      <vt:lpstr>მაღალი გარჩევადობის კოსმოსური სიმების სიმულაცია</vt:lpstr>
      <vt:lpstr>კოსმოსური სხივები და დიდ-მასშტაბოვანი სტრუქტურები</vt:lpstr>
      <vt:lpstr>კოსმოსური სხივები და დიდ-მასშტაბოვანი სტრუქტურები</vt:lpstr>
      <vt:lpstr>გმადლობთ ყურადღებისთვის</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კოსმოსური დეფექტები</dc:title>
  <dc:creator>joxi</dc:creator>
  <cp:lastModifiedBy>joxi</cp:lastModifiedBy>
  <cp:revision>40</cp:revision>
  <dcterms:created xsi:type="dcterms:W3CDTF">2019-01-09T22:22:28Z</dcterms:created>
  <dcterms:modified xsi:type="dcterms:W3CDTF">2019-01-16T14:11:37Z</dcterms:modified>
</cp:coreProperties>
</file>