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60" r:id="rId5"/>
    <p:sldId id="259"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146" autoAdjust="0"/>
  </p:normalViewPr>
  <p:slideViewPr>
    <p:cSldViewPr snapToGrid="0">
      <p:cViewPr>
        <p:scale>
          <a:sx n="73" d="100"/>
          <a:sy n="73" d="100"/>
        </p:scale>
        <p:origin x="594"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364EDD-57D1-4045-B39F-C53E4D195160}" type="datetimeFigureOut">
              <a:rPr lang="en-US" smtClean="0"/>
              <a:t>07-Apr-17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B6F7E2-D512-4FA4-8476-11E08B657EBE}" type="slidenum">
              <a:rPr lang="en-US" smtClean="0"/>
              <a:t>‹#›</a:t>
            </a:fld>
            <a:endParaRPr lang="en-US"/>
          </a:p>
        </p:txBody>
      </p:sp>
    </p:spTree>
    <p:extLst>
      <p:ext uri="{BB962C8B-B14F-4D97-AF65-F5344CB8AC3E}">
        <p14:creationId xmlns:p14="http://schemas.microsoft.com/office/powerpoint/2010/main" val="2061854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ka.wikipedia.org/wiki/%E1%83%99%E1%83%95%E1%83%90%E1%83%9C%E1%83%A2%E1%83%A3%E1%83%A0%E1%83%98_%E1%83%A9%E1%83%90%E1%83%AE%E1%83%9A%E1%83%90%E1%83%A0%E1%83%97%E1%83%A3%E1%83%9A%E1%83%9D%E1%83%91%E1%83%90#cite_note-1" TargetMode="External"/><Relationship Id="rId7" Type="http://schemas.openxmlformats.org/officeDocument/2006/relationships/hyperlink" Target="https://ka.wikipedia.org/wiki/%E1%83%99%E1%83%95%E1%83%90%E1%83%9C%E1%83%A2%E1%83%A3%E1%83%A0%E1%83%98_%E1%83%A9%E1%83%90%E1%83%AE%E1%83%9A%E1%83%90%E1%83%A0%E1%83%97%E1%83%A3%E1%83%9A%E1%83%9D%E1%83%91%E1%83%90#cite_note-2"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s://ka.wikipedia.org/wiki/%E1%83%9B%E1%83%90%E1%83%97%E1%83%94%E1%83%9B%E1%83%90%E1%83%A2%E1%83%98%E1%83%99%E1%83%90" TargetMode="External"/><Relationship Id="rId5" Type="http://schemas.openxmlformats.org/officeDocument/2006/relationships/hyperlink" Target="https://ka.wikipedia.org/wiki/%E1%83%A4%E1%83%98%E1%83%96%E1%83%98%E1%83%99%E1%83%90" TargetMode="External"/><Relationship Id="rId4" Type="http://schemas.openxmlformats.org/officeDocument/2006/relationships/hyperlink" Target="https://ka.wikipedia.org/wiki/%E1%83%A4%E1%83%A3%E1%83%9C%E1%83%93%E1%83%90%E1%83%9B%E1%83%94%E1%83%9C%E1%83%A2%E1%83%A3%E1%83%A0%E1%83%98_%E1%83%A3%E1%83%A0%E1%83%97%E1%83%98%E1%83%94%E1%83%A0%E1%83%97%E1%83%A5%E1%83%9B%E1%83%94%E1%83%93%E1%83%94%E1%83%91%E1%83%90" TargetMode="Externa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en.wikipedia.org/wiki/Quantum_entanglement#cite_note-Peres1993-31" TargetMode="External"/><Relationship Id="rId3" Type="http://schemas.openxmlformats.org/officeDocument/2006/relationships/hyperlink" Target="https://en.wikipedia.org/wiki/Quantum_state" TargetMode="External"/><Relationship Id="rId7" Type="http://schemas.openxmlformats.org/officeDocument/2006/relationships/hyperlink" Target="https://en.wikipedia.org/wiki/Quantum_decoherence"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en.wikipedia.org/wiki/Quantum_entanglement#Methods_of_creating_entanglement" TargetMode="External"/><Relationship Id="rId5" Type="http://schemas.openxmlformats.org/officeDocument/2006/relationships/hyperlink" Target="https://en.wikipedia.org/wiki/Physical_system" TargetMode="External"/><Relationship Id="rId4" Type="http://schemas.openxmlformats.org/officeDocument/2006/relationships/hyperlink" Target="https://en.wikipedia.org/wiki/Quantum_superpositio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a-GE" sz="1200" b="1" i="0" kern="1200" dirty="0" smtClean="0">
                <a:solidFill>
                  <a:schemeClr val="tx1"/>
                </a:solidFill>
                <a:effectLst/>
                <a:latin typeface="+mn-lt"/>
                <a:ea typeface="+mn-ea"/>
                <a:cs typeface="+mn-cs"/>
              </a:rPr>
              <a:t>კვანტური ჩახლართულობა</a:t>
            </a:r>
            <a:r>
              <a:rPr lang="ka-GE" sz="1200" b="0" i="0" kern="1200" dirty="0" smtClean="0">
                <a:solidFill>
                  <a:schemeClr val="tx1"/>
                </a:solidFill>
                <a:effectLst/>
                <a:latin typeface="+mn-lt"/>
                <a:ea typeface="+mn-ea"/>
                <a:cs typeface="+mn-cs"/>
              </a:rPr>
              <a:t> ან </a:t>
            </a:r>
            <a:r>
              <a:rPr lang="ka-GE" sz="1200" b="1" i="0" kern="1200" dirty="0" smtClean="0">
                <a:solidFill>
                  <a:schemeClr val="tx1"/>
                </a:solidFill>
                <a:effectLst/>
                <a:latin typeface="+mn-lt"/>
                <a:ea typeface="+mn-ea"/>
                <a:cs typeface="+mn-cs"/>
              </a:rPr>
              <a:t>კვანტური გადაჯაჭვულობა</a:t>
            </a:r>
            <a:r>
              <a:rPr lang="ka-GE" sz="1200" b="0" i="0" kern="1200" dirty="0" smtClean="0">
                <a:solidFill>
                  <a:schemeClr val="tx1"/>
                </a:solidFill>
                <a:effectLst/>
                <a:latin typeface="+mn-lt"/>
                <a:ea typeface="+mn-ea"/>
                <a:cs typeface="+mn-cs"/>
              </a:rPr>
              <a:t> — კვანტურ-მექანიკური მოვლენა, რომლის დროსაც ორი ან რამდენიმე ობიექტის კვანტური მდგომარეობები ურთიერთდამოკიდებულია.</a:t>
            </a:r>
            <a:r>
              <a:rPr lang="ka-GE" sz="1200" b="0" i="0" u="none" strike="noStrike" kern="1200" baseline="30000" dirty="0" smtClean="0">
                <a:solidFill>
                  <a:schemeClr val="tx1"/>
                </a:solidFill>
                <a:effectLst/>
                <a:latin typeface="+mn-lt"/>
                <a:ea typeface="+mn-ea"/>
                <a:cs typeface="+mn-cs"/>
                <a:hlinkClick r:id="rId3"/>
              </a:rPr>
              <a:t>[1]</a:t>
            </a:r>
            <a:r>
              <a:rPr lang="ka-GE" sz="1200" b="0" i="0" kern="1200" dirty="0" smtClean="0">
                <a:solidFill>
                  <a:schemeClr val="tx1"/>
                </a:solidFill>
                <a:effectLst/>
                <a:latin typeface="+mn-lt"/>
                <a:ea typeface="+mn-ea"/>
                <a:cs typeface="+mn-cs"/>
              </a:rPr>
              <a:t> ასეთი ურთიერთდამოკიდებულება ნარჩუნდება მაშინაც კი თუკი ეს ობიექტები მიმოფანტულია სივრცეში ნებისმიერი </a:t>
            </a:r>
            <a:r>
              <a:rPr lang="ka-GE" sz="1200" b="0" i="0" u="none" strike="noStrike" kern="1200" dirty="0" smtClean="0">
                <a:solidFill>
                  <a:schemeClr val="tx1"/>
                </a:solidFill>
                <a:effectLst/>
                <a:latin typeface="+mn-lt"/>
                <a:ea typeface="+mn-ea"/>
                <a:cs typeface="+mn-cs"/>
                <a:hlinkClick r:id="rId4" tooltip="ფუნდამენტური ურთიერთქმედება"/>
              </a:rPr>
              <a:t>ფუნდამენტური ურთიერთქმედების</a:t>
            </a:r>
            <a:r>
              <a:rPr lang="ka-GE" sz="1200" b="0" i="0" kern="1200" dirty="0" smtClean="0">
                <a:solidFill>
                  <a:schemeClr val="tx1"/>
                </a:solidFill>
                <a:effectLst/>
                <a:latin typeface="+mn-lt"/>
                <a:ea typeface="+mn-ea"/>
                <a:cs typeface="+mn-cs"/>
              </a:rPr>
              <a:t> ფარგლებს გარეთ, რაც ერთი შეხედვით ლოგიკურ წინააღმდეგობაში იმყოფება ლოკალურობის პრინციპთან. კვანტური ჩახლართულობის ეფექტები ექსპერიმენტულად იყო დემონსტრირებული ფოტონებზე, ნეიტრინოებზე, ელექტრონებზე, მოლეკულებზე და პატარა ალმასებებზეც კი. კვანტური ჩახლართულობის შესწავლა წარმოადგენს თანამედროვე თეორიული ფიზიკის მნიშვნელოვან ამოცანას. ბოლო წლების განმავლობაში რჩება კვლევის აქტუალურ ობიექტად როგორც </a:t>
            </a:r>
            <a:r>
              <a:rPr lang="ka-GE" sz="1200" b="0" i="0" u="none" strike="noStrike" kern="1200" dirty="0" smtClean="0">
                <a:solidFill>
                  <a:schemeClr val="tx1"/>
                </a:solidFill>
                <a:effectLst/>
                <a:latin typeface="+mn-lt"/>
                <a:ea typeface="+mn-ea"/>
                <a:cs typeface="+mn-cs"/>
                <a:hlinkClick r:id="rId5" tooltip="ფიზიკა"/>
              </a:rPr>
              <a:t>ფიზიკის</a:t>
            </a:r>
            <a:r>
              <a:rPr lang="ka-GE" sz="1200" b="0" i="0" kern="1200" dirty="0" smtClean="0">
                <a:solidFill>
                  <a:schemeClr val="tx1"/>
                </a:solidFill>
                <a:effectLst/>
                <a:latin typeface="+mn-lt"/>
                <a:ea typeface="+mn-ea"/>
                <a:cs typeface="+mn-cs"/>
              </a:rPr>
              <a:t> ასევე </a:t>
            </a:r>
            <a:r>
              <a:rPr lang="ka-GE" sz="1200" b="0" i="0" u="none" strike="noStrike" kern="1200" dirty="0" smtClean="0">
                <a:solidFill>
                  <a:schemeClr val="tx1"/>
                </a:solidFill>
                <a:effectLst/>
                <a:latin typeface="+mn-lt"/>
                <a:ea typeface="+mn-ea"/>
                <a:cs typeface="+mn-cs"/>
                <a:hlinkClick r:id="rId6" tooltip="მათემატიკა"/>
              </a:rPr>
              <a:t>მათემატიკის</a:t>
            </a:r>
            <a:r>
              <a:rPr lang="ka-GE" sz="1200" b="0" i="0" kern="1200" dirty="0" smtClean="0">
                <a:solidFill>
                  <a:schemeClr val="tx1"/>
                </a:solidFill>
                <a:effectLst/>
                <a:latin typeface="+mn-lt"/>
                <a:ea typeface="+mn-ea"/>
                <a:cs typeface="+mn-cs"/>
              </a:rPr>
              <a:t> თვალსაზრისით. გადახლართულობის მათემატიკური ასპექტების აღწერის პრობლემატიკა წარმოადგენს კომპლექსური კვლევის ამოცანას.</a:t>
            </a:r>
            <a:r>
              <a:rPr lang="ka-GE" sz="1200" b="0" i="0" u="none" strike="noStrike" kern="1200" baseline="30000" dirty="0" smtClean="0">
                <a:solidFill>
                  <a:schemeClr val="tx1"/>
                </a:solidFill>
                <a:effectLst/>
                <a:latin typeface="+mn-lt"/>
                <a:ea typeface="+mn-ea"/>
                <a:cs typeface="+mn-cs"/>
                <a:hlinkClick r:id="rId7"/>
              </a:rPr>
              <a:t>[2]</a:t>
            </a:r>
            <a:endParaRPr lang="en-US" dirty="0"/>
          </a:p>
        </p:txBody>
      </p:sp>
      <p:sp>
        <p:nvSpPr>
          <p:cNvPr id="4" name="Slide Number Placeholder 3"/>
          <p:cNvSpPr>
            <a:spLocks noGrp="1"/>
          </p:cNvSpPr>
          <p:nvPr>
            <p:ph type="sldNum" sz="quarter" idx="10"/>
          </p:nvPr>
        </p:nvSpPr>
        <p:spPr/>
        <p:txBody>
          <a:bodyPr/>
          <a:lstStyle/>
          <a:p>
            <a:fld id="{6FB6F7E2-D512-4FA4-8476-11E08B657EBE}" type="slidenum">
              <a:rPr lang="en-US" smtClean="0"/>
              <a:t>1</a:t>
            </a:fld>
            <a:endParaRPr lang="en-US"/>
          </a:p>
        </p:txBody>
      </p:sp>
    </p:spTree>
    <p:extLst>
      <p:ext uri="{BB962C8B-B14F-4D97-AF65-F5344CB8AC3E}">
        <p14:creationId xmlns:p14="http://schemas.microsoft.com/office/powerpoint/2010/main" val="2592916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An entangled system is defined to be one whose </a:t>
            </a:r>
            <a:r>
              <a:rPr lang="en-US" sz="1200" b="0" i="0" u="none" strike="noStrike" kern="1200" dirty="0" smtClean="0">
                <a:solidFill>
                  <a:schemeClr val="tx1"/>
                </a:solidFill>
                <a:effectLst/>
                <a:latin typeface="+mn-lt"/>
                <a:ea typeface="+mn-ea"/>
                <a:cs typeface="+mn-cs"/>
                <a:hlinkClick r:id="rId3" tooltip="Quantum state"/>
              </a:rPr>
              <a:t>quantum state</a:t>
            </a:r>
            <a:r>
              <a:rPr lang="en-US" sz="1200" b="0" i="0" kern="1200" dirty="0" smtClean="0">
                <a:solidFill>
                  <a:schemeClr val="tx1"/>
                </a:solidFill>
                <a:effectLst/>
                <a:latin typeface="+mn-lt"/>
                <a:ea typeface="+mn-ea"/>
                <a:cs typeface="+mn-cs"/>
              </a:rPr>
              <a:t> cannot be factored as a product of states of its local constituents; that is to say, they are not individual particles but are an inseparable whole. In entanglement, one constituent cannot be fully described without considering the other(s). Note that the state of a composite system is always expressible as a </a:t>
            </a:r>
            <a:r>
              <a:rPr lang="en-US" sz="1200" b="0" i="1" kern="1200" dirty="0" smtClean="0">
                <a:solidFill>
                  <a:schemeClr val="tx1"/>
                </a:solidFill>
                <a:effectLst/>
                <a:latin typeface="+mn-lt"/>
                <a:ea typeface="+mn-ea"/>
                <a:cs typeface="+mn-cs"/>
              </a:rPr>
              <a:t>sum</a:t>
            </a:r>
            <a:r>
              <a:rPr lang="en-US" sz="1200" b="0" i="0" kern="1200" dirty="0" smtClean="0">
                <a:solidFill>
                  <a:schemeClr val="tx1"/>
                </a:solidFill>
                <a:effectLst/>
                <a:latin typeface="+mn-lt"/>
                <a:ea typeface="+mn-ea"/>
                <a:cs typeface="+mn-cs"/>
              </a:rPr>
              <a:t>, or </a:t>
            </a:r>
            <a:r>
              <a:rPr lang="en-US" sz="1200" b="0" i="0" u="none" strike="noStrike" kern="1200" dirty="0" smtClean="0">
                <a:solidFill>
                  <a:schemeClr val="tx1"/>
                </a:solidFill>
                <a:effectLst/>
                <a:latin typeface="+mn-lt"/>
                <a:ea typeface="+mn-ea"/>
                <a:cs typeface="+mn-cs"/>
                <a:hlinkClick r:id="rId4" tooltip="Quantum superposition"/>
              </a:rPr>
              <a:t>superposition</a:t>
            </a:r>
            <a:r>
              <a:rPr lang="en-US" sz="1200" b="0" i="0" kern="1200" dirty="0" smtClean="0">
                <a:solidFill>
                  <a:schemeClr val="tx1"/>
                </a:solidFill>
                <a:effectLst/>
                <a:latin typeface="+mn-lt"/>
                <a:ea typeface="+mn-ea"/>
                <a:cs typeface="+mn-cs"/>
              </a:rPr>
              <a:t>, of products of states of local constituents; it is entangled if this sum necessarily has more than one term.</a:t>
            </a:r>
          </a:p>
          <a:p>
            <a:r>
              <a:rPr lang="en-US" sz="1200" b="0" i="0" kern="1200" dirty="0" smtClean="0">
                <a:solidFill>
                  <a:schemeClr val="tx1"/>
                </a:solidFill>
                <a:effectLst/>
                <a:latin typeface="+mn-lt"/>
                <a:ea typeface="+mn-ea"/>
                <a:cs typeface="+mn-cs"/>
              </a:rPr>
              <a:t>Quantum </a:t>
            </a:r>
            <a:r>
              <a:rPr lang="en-US" sz="1200" b="0" i="0" u="none" strike="noStrike" kern="1200" dirty="0" smtClean="0">
                <a:solidFill>
                  <a:schemeClr val="tx1"/>
                </a:solidFill>
                <a:effectLst/>
                <a:latin typeface="+mn-lt"/>
                <a:ea typeface="+mn-ea"/>
                <a:cs typeface="+mn-cs"/>
                <a:hlinkClick r:id="rId5" tooltip="Physical system"/>
              </a:rPr>
              <a:t>systems</a:t>
            </a:r>
            <a:r>
              <a:rPr lang="en-US" sz="1200" b="0" i="0" kern="1200" dirty="0" smtClean="0">
                <a:solidFill>
                  <a:schemeClr val="tx1"/>
                </a:solidFill>
                <a:effectLst/>
                <a:latin typeface="+mn-lt"/>
                <a:ea typeface="+mn-ea"/>
                <a:cs typeface="+mn-cs"/>
              </a:rPr>
              <a:t> can become entangled through various types of interactions. For some ways in which entanglement may be achieved for experimental purposes, see the section below on </a:t>
            </a:r>
            <a:r>
              <a:rPr lang="en-US" sz="1200" b="0" i="0" u="none" strike="noStrike" kern="1200" dirty="0" smtClean="0">
                <a:solidFill>
                  <a:schemeClr val="tx1"/>
                </a:solidFill>
                <a:effectLst/>
                <a:latin typeface="+mn-lt"/>
                <a:ea typeface="+mn-ea"/>
                <a:cs typeface="+mn-cs"/>
                <a:hlinkClick r:id="rId6"/>
              </a:rPr>
              <a:t>methods</a:t>
            </a:r>
            <a:r>
              <a:rPr lang="en-US" sz="1200" b="0" i="0" kern="1200" dirty="0" smtClean="0">
                <a:solidFill>
                  <a:schemeClr val="tx1"/>
                </a:solidFill>
                <a:effectLst/>
                <a:latin typeface="+mn-lt"/>
                <a:ea typeface="+mn-ea"/>
                <a:cs typeface="+mn-cs"/>
              </a:rPr>
              <a:t>. Entanglement is broken when the entangled particles </a:t>
            </a:r>
            <a:r>
              <a:rPr lang="en-US" sz="1200" b="0" i="0" u="none" strike="noStrike" kern="1200" dirty="0" err="1" smtClean="0">
                <a:solidFill>
                  <a:schemeClr val="tx1"/>
                </a:solidFill>
                <a:effectLst/>
                <a:latin typeface="+mn-lt"/>
                <a:ea typeface="+mn-ea"/>
                <a:cs typeface="+mn-cs"/>
                <a:hlinkClick r:id="rId7" tooltip="Quantum decoherence"/>
              </a:rPr>
              <a:t>decohere</a:t>
            </a:r>
            <a:r>
              <a:rPr lang="en-US" sz="1200" b="0" i="0" kern="1200" dirty="0" smtClean="0">
                <a:solidFill>
                  <a:schemeClr val="tx1"/>
                </a:solidFill>
                <a:effectLst/>
                <a:latin typeface="+mn-lt"/>
                <a:ea typeface="+mn-ea"/>
                <a:cs typeface="+mn-cs"/>
              </a:rPr>
              <a:t> through interaction with the environment; for example, when a measurement is made.</a:t>
            </a:r>
            <a:r>
              <a:rPr lang="en-US" sz="1200" b="0" i="0" u="none" strike="noStrike" kern="1200" baseline="30000" dirty="0" smtClean="0">
                <a:solidFill>
                  <a:schemeClr val="tx1"/>
                </a:solidFill>
                <a:effectLst/>
                <a:latin typeface="+mn-lt"/>
                <a:ea typeface="+mn-ea"/>
                <a:cs typeface="+mn-cs"/>
                <a:hlinkClick r:id="rId8"/>
              </a:rPr>
              <a:t>[31]</a:t>
            </a:r>
            <a:endParaRPr lang="en-US" sz="1200" b="0" i="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FB6F7E2-D512-4FA4-8476-11E08B657EBE}" type="slidenum">
              <a:rPr lang="en-US" smtClean="0"/>
              <a:t>2</a:t>
            </a:fld>
            <a:endParaRPr lang="en-US"/>
          </a:p>
        </p:txBody>
      </p:sp>
    </p:spTree>
    <p:extLst>
      <p:ext uri="{BB962C8B-B14F-4D97-AF65-F5344CB8AC3E}">
        <p14:creationId xmlns:p14="http://schemas.microsoft.com/office/powerpoint/2010/main" val="1243284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AB04DE-986D-488F-89A4-5127051E1837}" type="datetimeFigureOut">
              <a:rPr lang="en-US" smtClean="0"/>
              <a:t>07-Apr-17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3669487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B04DE-986D-488F-89A4-5127051E1837}" type="datetimeFigureOut">
              <a:rPr lang="en-US" smtClean="0"/>
              <a:t>07-Apr-17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636114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AB04DE-986D-488F-89A4-5127051E1837}" type="datetimeFigureOut">
              <a:rPr lang="en-US" smtClean="0"/>
              <a:t>07-Apr-17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015629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AB04DE-986D-488F-89A4-5127051E1837}" type="datetimeFigureOut">
              <a:rPr lang="en-US" smtClean="0"/>
              <a:t>07-Apr-17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727022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AB04DE-986D-488F-89A4-5127051E1837}" type="datetimeFigureOut">
              <a:rPr lang="en-US" smtClean="0"/>
              <a:t>07-Apr-17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142617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AB04DE-986D-488F-89A4-5127051E1837}" type="datetimeFigureOut">
              <a:rPr lang="en-US" smtClean="0"/>
              <a:t>07-Apr-17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3353988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AB04DE-986D-488F-89A4-5127051E1837}" type="datetimeFigureOut">
              <a:rPr lang="en-US" smtClean="0"/>
              <a:t>07-Apr-17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095034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AB04DE-986D-488F-89A4-5127051E1837}" type="datetimeFigureOut">
              <a:rPr lang="en-US" smtClean="0"/>
              <a:t>07-Apr-17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302263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AB04DE-986D-488F-89A4-5127051E1837}" type="datetimeFigureOut">
              <a:rPr lang="en-US" smtClean="0"/>
              <a:t>07-Apr-17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76704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B04DE-986D-488F-89A4-5127051E1837}" type="datetimeFigureOut">
              <a:rPr lang="en-US" smtClean="0"/>
              <a:t>07-Apr-17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830789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AB04DE-986D-488F-89A4-5127051E1837}" type="datetimeFigureOut">
              <a:rPr lang="en-US" smtClean="0"/>
              <a:t>07-Apr-17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820438-0A09-4A83-948D-55D0B66521BE}" type="slidenum">
              <a:rPr lang="en-US" smtClean="0"/>
              <a:t>‹#›</a:t>
            </a:fld>
            <a:endParaRPr lang="en-US"/>
          </a:p>
        </p:txBody>
      </p:sp>
    </p:spTree>
    <p:extLst>
      <p:ext uri="{BB962C8B-B14F-4D97-AF65-F5344CB8AC3E}">
        <p14:creationId xmlns:p14="http://schemas.microsoft.com/office/powerpoint/2010/main" val="2550122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AB04DE-986D-488F-89A4-5127051E1837}" type="datetimeFigureOut">
              <a:rPr lang="en-US" smtClean="0"/>
              <a:t>07-Apr-17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820438-0A09-4A83-948D-55D0B66521BE}" type="slidenum">
              <a:rPr lang="en-US" smtClean="0"/>
              <a:t>‹#›</a:t>
            </a:fld>
            <a:endParaRPr lang="en-US"/>
          </a:p>
        </p:txBody>
      </p:sp>
    </p:spTree>
    <p:extLst>
      <p:ext uri="{BB962C8B-B14F-4D97-AF65-F5344CB8AC3E}">
        <p14:creationId xmlns:p14="http://schemas.microsoft.com/office/powerpoint/2010/main" val="3193863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7108" y="0"/>
            <a:ext cx="9144000" cy="2387600"/>
          </a:xfrm>
        </p:spPr>
        <p:txBody>
          <a:bodyPr/>
          <a:lstStyle/>
          <a:p>
            <a:r>
              <a:rPr lang="ka-GE" dirty="0" smtClean="0"/>
              <a:t>კვანტური ჩახლართულობა</a:t>
            </a:r>
            <a:endParaRPr lang="en-US" dirty="0"/>
          </a:p>
        </p:txBody>
      </p:sp>
      <p:pic>
        <p:nvPicPr>
          <p:cNvPr id="4" name="Picture 2" descr="C:\Users\rcuser4\Desktop\10947231_10152583839237233_8376118708871657267_n.jpg"/>
          <p:cNvPicPr>
            <a:picLocks noChangeAspect="1" noChangeArrowheads="1"/>
          </p:cNvPicPr>
          <p:nvPr/>
        </p:nvPicPr>
        <p:blipFill>
          <a:blip r:embed="rId3"/>
          <a:srcRect/>
          <a:stretch>
            <a:fillRect/>
          </a:stretch>
        </p:blipFill>
        <p:spPr bwMode="auto">
          <a:xfrm>
            <a:off x="4744977" y="2387600"/>
            <a:ext cx="2608262" cy="2608263"/>
          </a:xfrm>
          <a:prstGeom prst="rect">
            <a:avLst/>
          </a:prstGeom>
          <a:noFill/>
        </p:spPr>
      </p:pic>
      <p:sp>
        <p:nvSpPr>
          <p:cNvPr id="5" name="TextBox 4"/>
          <p:cNvSpPr txBox="1"/>
          <p:nvPr/>
        </p:nvSpPr>
        <p:spPr>
          <a:xfrm>
            <a:off x="328246" y="5292970"/>
            <a:ext cx="4114800" cy="769441"/>
          </a:xfrm>
          <a:prstGeom prst="rect">
            <a:avLst/>
          </a:prstGeom>
          <a:noFill/>
        </p:spPr>
        <p:txBody>
          <a:bodyPr wrap="square" rtlCol="0">
            <a:spAutoFit/>
          </a:bodyPr>
          <a:lstStyle/>
          <a:p>
            <a:r>
              <a:rPr lang="ka-GE" sz="1100" i="1" dirty="0" smtClean="0"/>
              <a:t>სტუდენტი: </a:t>
            </a:r>
            <a:r>
              <a:rPr lang="ka-GE" sz="1100" i="1" dirty="0" smtClean="0"/>
              <a:t>გიორგი მეშველიანი</a:t>
            </a:r>
            <a:endParaRPr lang="en-US" sz="1100" i="1" dirty="0" smtClean="0"/>
          </a:p>
          <a:p>
            <a:r>
              <a:rPr lang="ka-GE" sz="1100" i="1" dirty="0" smtClean="0"/>
              <a:t>მიმართულება: ფიზიკა</a:t>
            </a:r>
          </a:p>
          <a:p>
            <a:r>
              <a:rPr lang="ka-GE" sz="1100" i="1" dirty="0" smtClean="0"/>
              <a:t>ლექტორი: </a:t>
            </a:r>
            <a:r>
              <a:rPr lang="ka-GE" sz="1100" i="1" dirty="0" smtClean="0"/>
              <a:t> ბ-ნი მერაბ </a:t>
            </a:r>
            <a:r>
              <a:rPr lang="ka-GE" sz="1100" i="1" dirty="0" smtClean="0"/>
              <a:t>გოგბერაშვილი </a:t>
            </a:r>
            <a:r>
              <a:rPr lang="ka-GE" sz="1100" i="1" dirty="0" smtClean="0"/>
              <a:t> </a:t>
            </a:r>
            <a:endParaRPr lang="en-US" sz="1100" i="1" dirty="0" smtClean="0"/>
          </a:p>
          <a:p>
            <a:r>
              <a:rPr lang="ka-GE" sz="1100" i="1" dirty="0" smtClean="0"/>
              <a:t>საგანი: </a:t>
            </a:r>
            <a:r>
              <a:rPr lang="ka-GE" sz="1100" i="1" dirty="0" smtClean="0"/>
              <a:t>კოსმოლოგია და ელემენტარული ნაწილაკები„</a:t>
            </a:r>
            <a:endParaRPr lang="en-US" sz="1100" i="1" dirty="0"/>
          </a:p>
        </p:txBody>
      </p:sp>
    </p:spTree>
    <p:extLst>
      <p:ext uri="{BB962C8B-B14F-4D97-AF65-F5344CB8AC3E}">
        <p14:creationId xmlns:p14="http://schemas.microsoft.com/office/powerpoint/2010/main" val="3362669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477856"/>
            <a:ext cx="4827641" cy="6221622"/>
          </a:xfrm>
        </p:spPr>
      </p:pic>
      <p:sp>
        <p:nvSpPr>
          <p:cNvPr id="5" name="TextBox 4"/>
          <p:cNvSpPr txBox="1"/>
          <p:nvPr/>
        </p:nvSpPr>
        <p:spPr>
          <a:xfrm>
            <a:off x="7903029" y="783772"/>
            <a:ext cx="3824014" cy="1477328"/>
          </a:xfrm>
          <a:prstGeom prst="rect">
            <a:avLst/>
          </a:prstGeom>
          <a:noFill/>
        </p:spPr>
        <p:txBody>
          <a:bodyPr wrap="square" numCol="1" rtlCol="0">
            <a:spAutoFit/>
          </a:bodyPr>
          <a:lstStyle/>
          <a:p>
            <a:r>
              <a:rPr lang="ka-GE" dirty="0"/>
              <a:t>ჩახლართული ფოტონების გენერაცია ლაზერული ნაკადის სპონტანური პარამეტრული გაფანტვის შედეგად არაწრფივ კრისტალში</a:t>
            </a:r>
            <a:endParaRPr lang="en-US" dirty="0"/>
          </a:p>
        </p:txBody>
      </p:sp>
    </p:spTree>
    <p:extLst>
      <p:ext uri="{BB962C8B-B14F-4D97-AF65-F5344CB8AC3E}">
        <p14:creationId xmlns:p14="http://schemas.microsoft.com/office/powerpoint/2010/main" val="27793259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285750" indent="-285750">
              <a:buFont typeface="Wingdings" panose="05000000000000000000" pitchFamily="2" charset="2"/>
              <a:buChar char="§"/>
            </a:pPr>
            <a:r>
              <a:rPr lang="ka-GE" sz="2800" dirty="0" smtClean="0"/>
              <a:t>სუბატომური ნაწილაკების ლპობა</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5897" y="2205989"/>
            <a:ext cx="5646057" cy="3175907"/>
          </a:xfrm>
          <a:prstGeom prst="rect">
            <a:avLst/>
          </a:prstGeom>
        </p:spPr>
      </p:pic>
    </p:spTree>
    <p:extLst>
      <p:ext uri="{BB962C8B-B14F-4D97-AF65-F5344CB8AC3E}">
        <p14:creationId xmlns:p14="http://schemas.microsoft.com/office/powerpoint/2010/main" val="320225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7571" y="885099"/>
            <a:ext cx="10515600" cy="440464"/>
          </a:xfrm>
        </p:spPr>
        <p:txBody>
          <a:bodyPr>
            <a:normAutofit lnSpcReduction="10000"/>
          </a:bodyPr>
          <a:lstStyle/>
          <a:p>
            <a:r>
              <a:rPr lang="ka-GE" sz="1400" dirty="0" smtClean="0"/>
              <a:t>ვთქვათ ჰილბერტის სივრცეში </a:t>
            </a:r>
            <a:r>
              <a:rPr lang="en-US" dirty="0" smtClean="0"/>
              <a:t>H</a:t>
            </a:r>
            <a:r>
              <a:rPr lang="en-US" sz="1200" dirty="0" smtClean="0"/>
              <a:t>A </a:t>
            </a:r>
            <a:r>
              <a:rPr lang="ka-GE" sz="1400" dirty="0" smtClean="0"/>
              <a:t>და </a:t>
            </a:r>
            <a:r>
              <a:rPr lang="en-US" dirty="0" smtClean="0">
                <a:solidFill>
                  <a:prstClr val="black"/>
                </a:solidFill>
              </a:rPr>
              <a:t>H</a:t>
            </a:r>
            <a:r>
              <a:rPr lang="en-US" sz="1200" dirty="0" smtClean="0">
                <a:solidFill>
                  <a:prstClr val="black"/>
                </a:solidFill>
              </a:rPr>
              <a:t>B </a:t>
            </a:r>
            <a:r>
              <a:rPr lang="ka-GE" sz="1200" dirty="0" smtClean="0">
                <a:solidFill>
                  <a:prstClr val="black"/>
                </a:solidFill>
              </a:rPr>
              <a:t>ერთმანეთისგან დამოუკიდებელი სისტემებია. </a:t>
            </a:r>
            <a:endParaRPr lang="en-US" sz="1400" dirty="0"/>
          </a:p>
        </p:txBody>
      </p:sp>
      <p:sp>
        <p:nvSpPr>
          <p:cNvPr id="4" name="Title 1"/>
          <p:cNvSpPr>
            <a:spLocks noGrp="1"/>
          </p:cNvSpPr>
          <p:nvPr>
            <p:ph type="title"/>
          </p:nvPr>
        </p:nvSpPr>
        <p:spPr>
          <a:xfrm>
            <a:off x="707571" y="0"/>
            <a:ext cx="10515600" cy="1325563"/>
          </a:xfrm>
        </p:spPr>
        <p:txBody>
          <a:bodyPr>
            <a:normAutofit/>
          </a:bodyPr>
          <a:lstStyle/>
          <a:p>
            <a:pPr marL="285750" indent="-285750">
              <a:buFont typeface="Wingdings" panose="05000000000000000000" pitchFamily="2" charset="2"/>
              <a:buChar char="§"/>
            </a:pPr>
            <a:r>
              <a:rPr lang="ka-GE" sz="2800" dirty="0" smtClean="0"/>
              <a:t>წმინდა მდგომარეობები</a:t>
            </a:r>
            <a:endParaRPr lang="en-US" sz="28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1575" y="1438476"/>
            <a:ext cx="1486107" cy="1028844"/>
          </a:xfrm>
          <a:prstGeom prst="rect">
            <a:avLst/>
          </a:prstGeom>
        </p:spPr>
      </p:pic>
      <p:sp>
        <p:nvSpPr>
          <p:cNvPr id="8" name="TextBox 7"/>
          <p:cNvSpPr txBox="1"/>
          <p:nvPr/>
        </p:nvSpPr>
        <p:spPr>
          <a:xfrm>
            <a:off x="3004993" y="1543990"/>
            <a:ext cx="5147563" cy="861774"/>
          </a:xfrm>
          <a:prstGeom prst="rect">
            <a:avLst/>
          </a:prstGeom>
          <a:noFill/>
        </p:spPr>
        <p:txBody>
          <a:bodyPr wrap="none" rtlCol="0">
            <a:spAutoFit/>
          </a:bodyPr>
          <a:lstStyle/>
          <a:p>
            <a:pPr algn="just"/>
            <a:r>
              <a:rPr lang="ka-GE" sz="1600" i="1" dirty="0" smtClean="0"/>
              <a:t>სისტემებისს კომპოზიცია - ტენზორული პროდუქტი</a:t>
            </a:r>
          </a:p>
          <a:p>
            <a:pPr algn="just"/>
            <a:r>
              <a:rPr lang="ka-GE" sz="1600" i="1" dirty="0" smtClean="0"/>
              <a:t>და მდგომარეობების კომპოზიცია </a:t>
            </a:r>
          </a:p>
          <a:p>
            <a:pPr algn="just"/>
            <a:endParaRPr lang="en-US"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4903" y="3028887"/>
            <a:ext cx="4436985" cy="1103118"/>
          </a:xfrm>
          <a:prstGeom prst="rect">
            <a:avLst/>
          </a:prstGeom>
        </p:spPr>
      </p:pic>
      <mc:AlternateContent xmlns:mc="http://schemas.openxmlformats.org/markup-compatibility/2006">
        <mc:Choice xmlns:a14="http://schemas.microsoft.com/office/drawing/2010/main" Requires="a14">
          <p:sp>
            <p:nvSpPr>
              <p:cNvPr id="10" name="TextBox 9"/>
              <p:cNvSpPr txBox="1"/>
              <p:nvPr/>
            </p:nvSpPr>
            <p:spPr>
              <a:xfrm>
                <a:off x="69668" y="4758782"/>
                <a:ext cx="12122332" cy="495970"/>
              </a:xfrm>
              <a:prstGeom prst="rect">
                <a:avLst/>
              </a:prstGeom>
              <a:noFill/>
            </p:spPr>
            <p:txBody>
              <a:bodyPr wrap="square" rtlCol="0">
                <a:spAutoFit/>
              </a:bodyPr>
              <a:lstStyle/>
              <a:p>
                <a:r>
                  <a:rPr lang="ka-GE" sz="1200" dirty="0" smtClean="0"/>
                  <a:t>ეს მდგომარება განცალკევებადია როცა არსებობს ვექტორები </a:t>
                </a:r>
                <a14:m>
                  <m:oMath xmlns:m="http://schemas.openxmlformats.org/officeDocument/2006/math">
                    <m:d>
                      <m:dPr>
                        <m:begChr m:val="["/>
                        <m:endChr m:val="]"/>
                        <m:ctrlPr>
                          <a:rPr lang="en-US" sz="1200" b="0" i="0" smtClean="0">
                            <a:latin typeface="Cambria Math" panose="02040503050406030204" pitchFamily="18" charset="0"/>
                          </a:rPr>
                        </m:ctrlPr>
                      </m:dPr>
                      <m:e>
                        <m:sSubSup>
                          <m:sSubSupPr>
                            <m:ctrlPr>
                              <a:rPr lang="en-US" sz="1200" b="0" i="1" smtClean="0">
                                <a:latin typeface="Cambria Math" panose="02040503050406030204" pitchFamily="18" charset="0"/>
                              </a:rPr>
                            </m:ctrlPr>
                          </m:sSubSupPr>
                          <m:e>
                            <m:r>
                              <a:rPr lang="en-US" sz="1200" b="0" i="1" smtClean="0">
                                <a:latin typeface="Cambria Math" panose="02040503050406030204" pitchFamily="18" charset="0"/>
                              </a:rPr>
                              <m:t>𝐶</m:t>
                            </m:r>
                          </m:e>
                          <m:sub>
                            <m:r>
                              <a:rPr lang="en-US" sz="1200" b="0" i="1" smtClean="0">
                                <a:latin typeface="Cambria Math" panose="02040503050406030204" pitchFamily="18" charset="0"/>
                              </a:rPr>
                              <m:t>𝑖</m:t>
                            </m:r>
                          </m:sub>
                          <m:sup>
                            <m:r>
                              <a:rPr lang="en-US" sz="1200" b="0" i="1" smtClean="0">
                                <a:latin typeface="Cambria Math" panose="02040503050406030204" pitchFamily="18" charset="0"/>
                              </a:rPr>
                              <m:t>𝐴</m:t>
                            </m:r>
                          </m:sup>
                        </m:sSubSup>
                        <m:r>
                          <a:rPr lang="en-US" sz="1200" b="0" i="0" smtClean="0">
                            <a:latin typeface="Cambria Math" panose="02040503050406030204" pitchFamily="18" charset="0"/>
                          </a:rPr>
                          <m:t> </m:t>
                        </m:r>
                      </m:e>
                    </m:d>
                    <m:r>
                      <a:rPr lang="en-US" sz="1200" b="0" i="0" smtClean="0">
                        <a:latin typeface="Cambria Math" panose="02040503050406030204" pitchFamily="18" charset="0"/>
                      </a:rPr>
                      <m:t> , </m:t>
                    </m:r>
                    <m:r>
                      <a:rPr lang="en-US" sz="1200" b="0" i="1" smtClean="0">
                        <a:latin typeface="Cambria Math" panose="02040503050406030204" pitchFamily="18" charset="0"/>
                      </a:rPr>
                      <m:t>[</m:t>
                    </m:r>
                    <m:sSubSup>
                      <m:sSubSupPr>
                        <m:ctrlPr>
                          <a:rPr lang="ka-GE" sz="1200" b="0" i="1" smtClean="0"/>
                        </m:ctrlPr>
                      </m:sSubSupPr>
                      <m:e>
                        <m:r>
                          <a:rPr lang="en-US" sz="1200" b="0" i="1" smtClean="0">
                            <a:latin typeface="Cambria Math" panose="02040503050406030204" pitchFamily="18" charset="0"/>
                          </a:rPr>
                          <m:t> </m:t>
                        </m:r>
                        <m:r>
                          <a:rPr lang="en-US" sz="1200" b="0" i="1" smtClean="0">
                            <a:latin typeface="Cambria Math" panose="02040503050406030204" pitchFamily="18" charset="0"/>
                          </a:rPr>
                          <m:t>𝐶</m:t>
                        </m:r>
                      </m:e>
                      <m:sub>
                        <m:r>
                          <a:rPr lang="en-US" sz="1200" b="0" i="1" smtClean="0">
                            <a:latin typeface="Cambria Math" panose="02040503050406030204" pitchFamily="18" charset="0"/>
                          </a:rPr>
                          <m:t>𝑗</m:t>
                        </m:r>
                      </m:sub>
                      <m:sup>
                        <m:r>
                          <a:rPr lang="en-US" sz="1200" b="0" i="1" smtClean="0">
                            <a:latin typeface="Cambria Math" panose="02040503050406030204" pitchFamily="18" charset="0"/>
                          </a:rPr>
                          <m:t>𝐵</m:t>
                        </m:r>
                      </m:sup>
                    </m:sSubSup>
                    <m:r>
                      <a:rPr lang="en-US" sz="1200" b="0" i="1" smtClean="0">
                        <a:latin typeface="Cambria Math" panose="02040503050406030204" pitchFamily="18" charset="0"/>
                      </a:rPr>
                      <m:t> ]</m:t>
                    </m:r>
                  </m:oMath>
                </a14:m>
                <a:r>
                  <a:rPr lang="en-US" sz="1200" dirty="0" smtClean="0"/>
                  <a:t> </a:t>
                </a:r>
                <a:r>
                  <a:rPr lang="ka-GE" sz="1200" dirty="0" smtClean="0"/>
                  <a:t>მაშინ </a:t>
                </a:r>
                <a14:m>
                  <m:oMath xmlns:m="http://schemas.openxmlformats.org/officeDocument/2006/math">
                    <m:sSub>
                      <m:sSubPr>
                        <m:ctrlPr>
                          <a:rPr lang="ka-GE" sz="1200" i="1" smtClean="0"/>
                        </m:ctrlPr>
                      </m:sSubPr>
                      <m:e>
                        <m:r>
                          <a:rPr lang="en-US" sz="1200" b="0" i="1" smtClean="0">
                            <a:latin typeface="Cambria Math" panose="02040503050406030204" pitchFamily="18" charset="0"/>
                          </a:rPr>
                          <m:t>𝐶</m:t>
                        </m:r>
                      </m:e>
                      <m:sub>
                        <m:r>
                          <a:rPr lang="en-US" sz="1200" b="0" i="1" smtClean="0">
                            <a:latin typeface="Cambria Math" panose="02040503050406030204" pitchFamily="18" charset="0"/>
                          </a:rPr>
                          <m:t>𝑖𝑗</m:t>
                        </m:r>
                      </m:sub>
                    </m:sSub>
                    <m:r>
                      <a:rPr lang="en-US" sz="1200" b="0" i="1" smtClean="0">
                        <a:latin typeface="Cambria Math" panose="02040503050406030204" pitchFamily="18" charset="0"/>
                      </a:rPr>
                      <m:t>= </m:t>
                    </m:r>
                    <m:sSubSup>
                      <m:sSubSupPr>
                        <m:ctrlPr>
                          <a:rPr lang="en-US" sz="1200" b="0" i="1" smtClean="0">
                            <a:latin typeface="Cambria Math" panose="02040503050406030204" pitchFamily="18" charset="0"/>
                          </a:rPr>
                        </m:ctrlPr>
                      </m:sSubSupPr>
                      <m:e>
                        <m:r>
                          <a:rPr lang="en-US" sz="1200" b="0" i="1" smtClean="0">
                            <a:latin typeface="Cambria Math" panose="02040503050406030204" pitchFamily="18" charset="0"/>
                          </a:rPr>
                          <m:t>𝐶</m:t>
                        </m:r>
                      </m:e>
                      <m:sub>
                        <m:r>
                          <a:rPr lang="en-US" sz="1200" b="0" i="1" smtClean="0">
                            <a:latin typeface="Cambria Math" panose="02040503050406030204" pitchFamily="18" charset="0"/>
                          </a:rPr>
                          <m:t>𝑖</m:t>
                        </m:r>
                      </m:sub>
                      <m:sup>
                        <m:r>
                          <a:rPr lang="en-US" sz="1200" b="0" i="1" smtClean="0">
                            <a:latin typeface="Cambria Math" panose="02040503050406030204" pitchFamily="18" charset="0"/>
                          </a:rPr>
                          <m:t>𝐴</m:t>
                        </m:r>
                      </m:sup>
                    </m:sSubSup>
                    <m:sSubSup>
                      <m:sSubSupPr>
                        <m:ctrlPr>
                          <a:rPr lang="en-US" sz="1200" b="0" i="1" smtClean="0">
                            <a:latin typeface="Cambria Math" panose="02040503050406030204" pitchFamily="18" charset="0"/>
                          </a:rPr>
                        </m:ctrlPr>
                      </m:sSubSupPr>
                      <m:e>
                        <m:r>
                          <a:rPr lang="en-US" sz="1200" b="0" i="1" smtClean="0">
                            <a:latin typeface="Cambria Math" panose="02040503050406030204" pitchFamily="18" charset="0"/>
                          </a:rPr>
                          <m:t>𝐶</m:t>
                        </m:r>
                      </m:e>
                      <m:sub>
                        <m:r>
                          <a:rPr lang="en-US" sz="1200" b="0" i="1" smtClean="0">
                            <a:latin typeface="Cambria Math" panose="02040503050406030204" pitchFamily="18" charset="0"/>
                          </a:rPr>
                          <m:t>𝑗</m:t>
                        </m:r>
                      </m:sub>
                      <m:sup>
                        <m:r>
                          <a:rPr lang="en-US" sz="1200" b="0" i="1" smtClean="0">
                            <a:latin typeface="Cambria Math" panose="02040503050406030204" pitchFamily="18" charset="0"/>
                          </a:rPr>
                          <m:t>𝐵</m:t>
                        </m:r>
                      </m:sup>
                    </m:sSubSup>
                  </m:oMath>
                </a14:m>
                <a:r>
                  <a:rPr lang="en-US" sz="1200" dirty="0" smtClean="0"/>
                  <a:t> </a:t>
                </a:r>
                <a:r>
                  <a:rPr lang="ka-GE" sz="1200" dirty="0" smtClean="0"/>
                  <a:t>და თუ                        მაშინ არ არის მდგომარეობა განცალებადი, ის განუყოფელია</a:t>
                </a:r>
              </a:p>
              <a:p>
                <a:r>
                  <a:rPr lang="ka-GE" sz="1200" dirty="0" smtClean="0"/>
                  <a:t>ასეთ მდგომარეობას ჩახლართული მდგომარეობა ეწოდება         </a:t>
                </a:r>
                <a:endParaRPr lang="en-US" sz="1200" dirty="0"/>
              </a:p>
            </p:txBody>
          </p:sp>
        </mc:Choice>
        <mc:Fallback>
          <p:sp>
            <p:nvSpPr>
              <p:cNvPr id="10" name="TextBox 9"/>
              <p:cNvSpPr txBox="1">
                <a:spLocks noRot="1" noChangeAspect="1" noMove="1" noResize="1" noEditPoints="1" noAdjustHandles="1" noChangeArrowheads="1" noChangeShapeType="1" noTextEdit="1"/>
              </p:cNvSpPr>
              <p:nvPr/>
            </p:nvSpPr>
            <p:spPr>
              <a:xfrm>
                <a:off x="69668" y="4758782"/>
                <a:ext cx="12122332" cy="495970"/>
              </a:xfrm>
              <a:prstGeom prst="rect">
                <a:avLst/>
              </a:prstGeom>
              <a:blipFill>
                <a:blip r:embed="rId4"/>
                <a:stretch>
                  <a:fillRect b="-9877"/>
                </a:stretch>
              </a:blipFill>
            </p:spPr>
            <p:txBody>
              <a:bodyPr/>
              <a:lstStyle/>
              <a:p>
                <a:r>
                  <a:rPr lang="en-US">
                    <a:noFill/>
                  </a:rPr>
                  <a:t> </a:t>
                </a:r>
              </a:p>
            </p:txBody>
          </p:sp>
        </mc:Fallback>
      </mc:AlternateContent>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3177" y="4755128"/>
            <a:ext cx="789639" cy="386419"/>
          </a:xfrm>
          <a:prstGeom prst="rect">
            <a:avLst/>
          </a:prstGeom>
        </p:spPr>
      </p:pic>
    </p:spTree>
    <p:extLst>
      <p:ext uri="{BB962C8B-B14F-4D97-AF65-F5344CB8AC3E}">
        <p14:creationId xmlns:p14="http://schemas.microsoft.com/office/powerpoint/2010/main" val="9444970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a:bodyPr>
          <a:lstStyle/>
          <a:p>
            <a:pPr marL="285750" indent="-285750">
              <a:buFont typeface="Wingdings" panose="05000000000000000000" pitchFamily="2" charset="2"/>
              <a:buChar char="§"/>
            </a:pPr>
            <a:r>
              <a:rPr lang="ka-GE" sz="2800" dirty="0" smtClean="0"/>
              <a:t>პარადოქსი</a:t>
            </a:r>
            <a:endParaRPr lang="en-US"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315" y="2027820"/>
            <a:ext cx="7711440" cy="3821531"/>
          </a:xfrm>
          <a:prstGeom prst="rect">
            <a:avLst/>
          </a:prstGeom>
        </p:spPr>
      </p:pic>
    </p:spTree>
    <p:extLst>
      <p:ext uri="{BB962C8B-B14F-4D97-AF65-F5344CB8AC3E}">
        <p14:creationId xmlns:p14="http://schemas.microsoft.com/office/powerpoint/2010/main" val="166868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051" y="2780234"/>
            <a:ext cx="10515600" cy="1325563"/>
          </a:xfrm>
        </p:spPr>
        <p:txBody>
          <a:bodyPr/>
          <a:lstStyle/>
          <a:p>
            <a:r>
              <a:rPr lang="ka-GE" dirty="0" smtClean="0"/>
              <a:t>მადლობა ყურადღებისთვის</a:t>
            </a:r>
            <a:endParaRPr lang="en-US" dirty="0"/>
          </a:p>
        </p:txBody>
      </p:sp>
    </p:spTree>
    <p:extLst>
      <p:ext uri="{BB962C8B-B14F-4D97-AF65-F5344CB8AC3E}">
        <p14:creationId xmlns:p14="http://schemas.microsoft.com/office/powerpoint/2010/main" val="1225907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77</Words>
  <Application>Microsoft Office PowerPoint</Application>
  <PresentationFormat>Widescreen</PresentationFormat>
  <Paragraphs>20</Paragraphs>
  <Slides>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Calibri Light</vt:lpstr>
      <vt:lpstr>Cambria Math</vt:lpstr>
      <vt:lpstr>Sylfaen</vt:lpstr>
      <vt:lpstr>Wingdings</vt:lpstr>
      <vt:lpstr>Office Theme</vt:lpstr>
      <vt:lpstr>კვანტური ჩახლართულობა</vt:lpstr>
      <vt:lpstr>PowerPoint Presentation</vt:lpstr>
      <vt:lpstr>სუბატომური ნაწილაკების ლპობა</vt:lpstr>
      <vt:lpstr>წმინდა მდგომარეობები</vt:lpstr>
      <vt:lpstr>პარადოქსი</vt:lpstr>
      <vt:lpstr>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კვანტური ჩახლართულობა</dc:title>
  <dc:creator>George Meshveliani</dc:creator>
  <cp:lastModifiedBy>George Meshveliani</cp:lastModifiedBy>
  <cp:revision>10</cp:revision>
  <dcterms:created xsi:type="dcterms:W3CDTF">2017-04-06T20:24:26Z</dcterms:created>
  <dcterms:modified xsi:type="dcterms:W3CDTF">2017-04-06T21:44:49Z</dcterms:modified>
</cp:coreProperties>
</file>