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84" r:id="rId6"/>
    <p:sldId id="262" r:id="rId7"/>
    <p:sldId id="263" r:id="rId8"/>
    <p:sldId id="266" r:id="rId9"/>
    <p:sldId id="265" r:id="rId10"/>
    <p:sldId id="283" r:id="rId11"/>
    <p:sldId id="277" r:id="rId12"/>
    <p:sldId id="278" r:id="rId13"/>
    <p:sldId id="279" r:id="rId14"/>
    <p:sldId id="264" r:id="rId15"/>
    <p:sldId id="280" r:id="rId16"/>
    <p:sldId id="282" r:id="rId17"/>
    <p:sldId id="267" r:id="rId18"/>
    <p:sldId id="276" r:id="rId19"/>
    <p:sldId id="271" r:id="rId20"/>
    <p:sldId id="273" r:id="rId21"/>
    <p:sldId id="268" r:id="rId22"/>
    <p:sldId id="270" r:id="rId23"/>
    <p:sldId id="275" r:id="rId24"/>
    <p:sldId id="272" r:id="rId25"/>
    <p:sldId id="27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0A6C"/>
    <a:srgbClr val="FFFFFF"/>
    <a:srgbClr val="4312BE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89273" autoAdjust="0"/>
  </p:normalViewPr>
  <p:slideViewPr>
    <p:cSldViewPr snapToGrid="0">
      <p:cViewPr varScale="1">
        <p:scale>
          <a:sx n="73" d="100"/>
          <a:sy n="73" d="100"/>
        </p:scale>
        <p:origin x="122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2E96E-41F7-40C5-8419-297958CC00FA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999B8-B6B4-4561-A3CD-BBCDAB9FC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86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999B8-B6B4-4561-A3CD-BBCDAB9FC9D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644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999B8-B6B4-4561-A3CD-BBCDAB9FC9D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25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999B8-B6B4-4561-A3CD-BBCDAB9FC9D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294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2FA2-033B-4019-8F8A-2B16D50218A8}" type="datetime1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518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BC19-4553-4FF4-A786-042877F8A9D5}" type="datetime1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61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D1E5-5B5C-46E5-9CDD-A030D4D86183}" type="datetime1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125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E10B5-EE0C-46B3-B9FA-0E9047314E9C}" type="datetime1">
              <a:rPr lang="en-US" smtClean="0"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403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F1DE-B17F-42BF-840E-2113EFD39537}" type="datetime1">
              <a:rPr lang="en-US" smtClean="0"/>
              <a:t>5/18/2026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7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E83C3-79DB-407C-B2CF-C0E9627686A0}" type="datetime1">
              <a:rPr lang="en-US" smtClean="0"/>
              <a:t>5/18/2026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84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70989-B8CF-49F2-A777-DEF2B79AFE63}" type="datetime1">
              <a:rPr lang="en-US" smtClean="0"/>
              <a:t>5/18/2026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599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2E25-B951-497C-8BBB-A2EDC55685D5}" type="datetime1">
              <a:rPr lang="en-US" smtClean="0"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60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8FE96-E9CE-4CC2-8FB7-C989F2249478}" type="datetime1">
              <a:rPr lang="en-US" smtClean="0"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540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5B98-3F24-4890-830C-CDAAF047E5C0}" type="datetime1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304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FE961-7757-4AE4-AD1B-EE9B2B5EA1C9}" type="datetime1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80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074D5-434D-4972-9316-E9ACB4CA009E}" type="datetime1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5586-F03A-48D1-94DF-16B239DF4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13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sv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sv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sv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sv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ewscientist.com/article/mg12316812-400-solar-storms-halt-stock-market-as-computers-crash/" TargetMode="External"/><Relationship Id="rId3" Type="http://schemas.openxmlformats.org/officeDocument/2006/relationships/hyperlink" Target="https://en.wikipedia.org/wiki/Geomagnetic_storm" TargetMode="External"/><Relationship Id="rId7" Type="http://schemas.openxmlformats.org/officeDocument/2006/relationships/hyperlink" Target="https://en.wikipedia.org/wiki/Spectral_density" TargetMode="External"/><Relationship Id="rId2" Type="http://schemas.openxmlformats.org/officeDocument/2006/relationships/hyperlink" Target="https://omniweb.gsfc.nasa.gov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en.wikipedia.org/wiki/Correlation" TargetMode="External"/><Relationship Id="rId5" Type="http://schemas.openxmlformats.org/officeDocument/2006/relationships/hyperlink" Target="https://en.wikipedia.org/wiki/K-index" TargetMode="External"/><Relationship Id="rId4" Type="http://schemas.openxmlformats.org/officeDocument/2006/relationships/hyperlink" Target="https://en.wikipedia.org/wiki/Aurora" TargetMode="External"/><Relationship Id="rId9" Type="http://schemas.openxmlformats.org/officeDocument/2006/relationships/hyperlink" Target="https://nostal.ge/2023/11/07/chrdiloetis-ciali-avror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12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owerful geomagnetic storm sparks stunning northern lights across North  America (photos) | Space">
            <a:extLst>
              <a:ext uri="{FF2B5EF4-FFF2-40B4-BE49-F238E27FC236}">
                <a16:creationId xmlns:a16="http://schemas.microsoft.com/office/drawing/2014/main" id="{EEE47063-A680-CDFE-8781-57D9C3B8D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328F5EA2-D785-D3A3-3A02-C3C699A582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-357352" y="89995"/>
            <a:ext cx="6938810" cy="346940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A1F43423-48B7-B9FB-337B-D1F9D78239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610542" y="3477287"/>
            <a:ext cx="6938810" cy="346940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C11DF12-BA48-D5A0-8CFF-9AD2092EFE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0A6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8303" y="879579"/>
            <a:ext cx="6495393" cy="2387600"/>
          </a:xfrm>
        </p:spPr>
        <p:txBody>
          <a:bodyPr/>
          <a:lstStyle/>
          <a:p>
            <a:r>
              <a:rPr lang="ka-G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გეომაგნიტური შტორმები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68109" y="3664454"/>
            <a:ext cx="4855779" cy="2184208"/>
          </a:xfrm>
        </p:spPr>
        <p:txBody>
          <a:bodyPr>
            <a:normAutofit fontScale="70000" lnSpcReduction="20000"/>
          </a:bodyPr>
          <a:lstStyle/>
          <a:p>
            <a:r>
              <a:rPr lang="ka-G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ლუკა კეზუა</a:t>
            </a:r>
          </a:p>
          <a:p>
            <a:endParaRPr lang="ka-G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20000"/>
              </a:lnSpc>
            </a:pPr>
            <a:r>
              <a:rPr lang="ka-G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ივანე ჯავახიშვილის სახელობის თბილისის სახელმწიფო უნივერსიტეტი, ზუსტ და საბუნებისმეტყველო მეცნიერებათა ფაკულტეტი, ფიზიკის დეპარტამენტი, საბაკალავრო პროგრამის 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 </a:t>
            </a:r>
            <a:r>
              <a:rPr lang="ka-G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კურსი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2EC2B-F82D-19F8-2A59-7AE9FBBD8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5586-F03A-48D1-94DF-16B239DF4FB5}" type="slidenum">
              <a:rPr lang="en-US" smtClean="0"/>
              <a:t>1</a:t>
            </a:fld>
            <a:endParaRPr lang="en-US"/>
          </a:p>
        </p:txBody>
      </p:sp>
      <p:pic>
        <p:nvPicPr>
          <p:cNvPr id="1026" name="Picture 2" descr="Geomagnetic Storms | COSMOS" hidden="1">
            <a:extLst>
              <a:ext uri="{FF2B5EF4-FFF2-40B4-BE49-F238E27FC236}">
                <a16:creationId xmlns:a16="http://schemas.microsoft.com/office/drawing/2014/main" id="{A60DD835-AE9A-6E0E-AE11-7FE6345F9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393" y="136526"/>
            <a:ext cx="3920360" cy="214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011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8F25216-39B7-357A-5B21-76D6BBFF4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747666E-7614-20AA-CBDE-7E2CE57B5BA1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D6C001-423E-D923-DC7D-56D9A7119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კოსმოსური ამინდი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973FD0-BF1B-F1D8-813C-ACB73B584D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327" y="1469901"/>
            <a:ext cx="730134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78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F726B-FD29-32BE-0C09-063074B4D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97C5EF2-CDED-7446-5E30-0D6E9AFE361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5726378"/>
              </p:ext>
            </p:extLst>
          </p:nvPr>
        </p:nvGraphicFramePr>
        <p:xfrm>
          <a:off x="6096001" y="1472115"/>
          <a:ext cx="6096000" cy="4740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9210772" imgH="7159326" progId="">
                  <p:embed/>
                </p:oleObj>
              </mc:Choice>
              <mc:Fallback>
                <p:oleObj r:id="rId2" imgW="9210772" imgH="7159326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96001" y="1472115"/>
                        <a:ext cx="6096000" cy="47407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9837F11-F52F-2DBA-0004-22E3DC7BF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3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822775-8956-CDD9-962C-C9430A20F29F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BD106B-8149-A15C-3F19-AAC45808F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დედამიწის მაგნიტური ველი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98B4411-9258-06FD-E7DF-23C9FA1871B4}"/>
                  </a:ext>
                </a:extLst>
              </p:cNvPr>
              <p:cNvSpPr txBox="1"/>
              <p:nvPr/>
            </p:nvSpPr>
            <p:spPr>
              <a:xfrm>
                <a:off x="838199" y="1307855"/>
                <a:ext cx="6096000" cy="66269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დედამიწას გააჩნია საკუთარი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მაგნიტური</a:t>
                </a:r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ველი.</a:t>
                </a: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მიახლოებით გეომაგნიტურ ველს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დიპოლური სტრუქტურა </a:t>
                </a:r>
                <a:r>
                  <a:rPr lang="ka-GE" sz="2800" dirty="0">
                    <a:latin typeface="Sylfaen" panose="010A0502050306030303" pitchFamily="18" charset="0"/>
                  </a:rPr>
                  <a:t>აქვს.</a:t>
                </a: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მაგნიტური ველის სიდიდე დედამიწის ზედაპირზე</a:t>
                </a:r>
                <a:br>
                  <a:rPr lang="ka-GE" sz="2800" dirty="0">
                    <a:latin typeface="Sylfaen" panose="010A0502050306030303" pitchFamily="18" charset="0"/>
                  </a:rPr>
                </a:br>
                <a14:m>
                  <m:oMath xmlns:m="http://schemas.openxmlformats.org/officeDocument/2006/math"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0.25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ka-GE" sz="2800" dirty="0">
                    <a:latin typeface="Sylfaen" panose="010A0502050306030303" pitchFamily="18" charset="0"/>
                  </a:rPr>
                  <a:t>-დან </a:t>
                </a:r>
                <a14:m>
                  <m:oMath xmlns:m="http://schemas.openxmlformats.org/officeDocument/2006/math"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0.65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ka-GE" sz="2800" dirty="0">
                    <a:latin typeface="Sylfaen" panose="010A0502050306030303" pitchFamily="18" charset="0"/>
                  </a:rPr>
                  <a:t>-მდე იცვლება.</a:t>
                </a: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მაგნიტური ღერძი ბრუნვის ღერძის მიმართ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დახრილია</a:t>
                </a:r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 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a-GE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260A6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260A6C"/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260A6C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</m:oMath>
                </a14:m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-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ით</a:t>
                </a:r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:r>
                  <a:rPr lang="ka-GE" sz="2800" dirty="0">
                    <a:latin typeface="Sylfaen" panose="010A0502050306030303" pitchFamily="18" charset="0"/>
                  </a:rPr>
                  <a:t>და მუდმივად მოძრაობს.</a:t>
                </a: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endParaRPr lang="ka-GE" sz="2800" dirty="0"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endParaRPr lang="ka-GE" sz="2800" dirty="0"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endParaRPr lang="ka-GE" sz="2800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98B4411-9258-06FD-E7DF-23C9FA1871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9" y="1307855"/>
                <a:ext cx="6096000" cy="6626942"/>
              </a:xfrm>
              <a:prstGeom prst="rect">
                <a:avLst/>
              </a:prstGeom>
              <a:blipFill>
                <a:blip r:embed="rId4"/>
                <a:stretch>
                  <a:fillRect l="-1700" t="-920" r="-3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968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1C6C7-8E0C-8506-C129-83E1D079B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960504-BDC9-2A46-C89C-57E6EA651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4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3738BF-4611-4445-CEE8-701E6C8E9601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DC975-DF99-66AB-8ED9-E7D8A5A26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დედამიწის მაგნიტოსფერო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B17C6D-998D-D35A-BD8E-6C1D99D01DAD}"/>
              </a:ext>
            </a:extLst>
          </p:cNvPr>
          <p:cNvSpPr txBox="1"/>
          <p:nvPr/>
        </p:nvSpPr>
        <p:spPr>
          <a:xfrm>
            <a:off x="838198" y="1304065"/>
            <a:ext cx="109347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მაგნიტოსფერო</a:t>
            </a:r>
            <a:r>
              <a:rPr lang="ka-GE" sz="2800" dirty="0">
                <a:latin typeface="Sylfaen" panose="010A0502050306030303" pitchFamily="18" charset="0"/>
              </a:rPr>
              <a:t> არის ადგილი სივრცეში ასტრონომიული ობიექტის (ჩვენ შემთხვევაში დედამიწის) გარშემო, სადაც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დამუხტულ ნაწილაკებზე</a:t>
            </a:r>
            <a:r>
              <a:rPr lang="ka-GE" sz="2800" dirty="0">
                <a:latin typeface="Sylfaen" panose="010A0502050306030303" pitchFamily="18" charset="0"/>
              </a:rPr>
              <a:t> მოქმედებს ობიექტის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მაგნიტური ველი.</a:t>
            </a:r>
          </a:p>
        </p:txBody>
      </p:sp>
      <p:pic>
        <p:nvPicPr>
          <p:cNvPr id="4098" name="Picture 2" descr="undefined">
            <a:extLst>
              <a:ext uri="{FF2B5EF4-FFF2-40B4-BE49-F238E27FC236}">
                <a16:creationId xmlns:a16="http://schemas.microsoft.com/office/drawing/2014/main" id="{DC4555F4-A5F9-F982-C4D3-3FFB330D1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402" y="2939160"/>
            <a:ext cx="6027195" cy="339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8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4F9CA-C46C-2E0A-B534-C714ECFD6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045D408-57DF-0999-9D9A-AFB4E8062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5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EE441C8-6979-DE8D-F0C2-20DF42BE338E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38874E-1F11-A1F7-134A-FD430EF28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მზის ქარი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2711C68-4038-C950-4802-47AF9512B7F5}"/>
                  </a:ext>
                </a:extLst>
              </p:cNvPr>
              <p:cNvSpPr txBox="1"/>
              <p:nvPr/>
            </p:nvSpPr>
            <p:spPr>
              <a:xfrm>
                <a:off x="838198" y="1304065"/>
                <a:ext cx="10260725" cy="37338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Aft>
                    <a:spcPts val="1200"/>
                  </a:spcAft>
                  <a:buFont typeface="Wingdings" panose="05000000000000000000" pitchFamily="2" charset="2"/>
                  <a:buChar char="q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მზის ქარი </a:t>
                </a:r>
                <a:r>
                  <a:rPr lang="ka-GE" sz="2800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წარმოადგენს მზიდან წამოსული დამუხტული ნაწილაკების ნაკადს</a:t>
                </a:r>
                <a:r>
                  <a:rPr lang="en-US" sz="2800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.</a:t>
                </a:r>
                <a:endParaRPr lang="ka-GE" sz="2800" dirty="0">
                  <a:solidFill>
                    <a:schemeClr val="tx1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Font typeface="Wingdings" panose="05000000000000000000" pitchFamily="2" charset="2"/>
                  <a:buChar char="q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პლაზმა</a:t>
                </a:r>
                <a:r>
                  <a:rPr lang="ka-GE" sz="2800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 ძირითადად მოიცავს ელექტრონებს, პროტონებსა და ალფა ნაწილაკებს</a:t>
                </a:r>
                <a:r>
                  <a:rPr lang="en-US" sz="2800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a-GE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𝒌𝒆𝑽</m:t>
                    </m:r>
                  </m:oMath>
                </a14:m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:r>
                  <a:rPr lang="ka-GE" sz="2800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ენერგიით</a:t>
                </a:r>
                <a:r>
                  <a:rPr lang="en-US" sz="2800" dirty="0">
                    <a:latin typeface="Sylfaen" panose="010A0502050306030303" pitchFamily="18" charset="0"/>
                  </a:rPr>
                  <a:t>.</a:t>
                </a:r>
              </a:p>
              <a:p>
                <a:pPr marL="457200" indent="-457200">
                  <a:spcAft>
                    <a:spcPts val="1200"/>
                  </a:spcAft>
                  <a:buFont typeface="Wingdings" panose="05000000000000000000" pitchFamily="2" charset="2"/>
                  <a:buChar char="q"/>
                </a:pPr>
                <a:r>
                  <a:rPr lang="ka-GE" sz="2800" b="1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ნაწილაკების სიჩქარე</a:t>
                </a:r>
                <a:r>
                  <a:rPr lang="en-US" sz="2800" b="1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:</a:t>
                </a:r>
                <a:r>
                  <a:rPr lang="ka-GE" sz="2800" b="1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a-GE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ka-GE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𝟐𝟓𝟎</m:t>
                    </m:r>
                    <m:r>
                      <a:rPr lang="ka-GE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ka-GE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𝟕𝟓𝟎</m:t>
                    </m:r>
                  </m:oMath>
                </a14:m>
                <a:r>
                  <a:rPr lang="ka-GE" sz="2800" b="1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 კმ/</a:t>
                </a:r>
                <a:r>
                  <a:rPr lang="ka-GE" sz="2800" b="1" dirty="0">
                    <a:latin typeface="Sylfaen" panose="010A0502050306030303" pitchFamily="18" charset="0"/>
                  </a:rPr>
                  <a:t>წმ</a:t>
                </a:r>
                <a:endParaRPr lang="ka-GE" sz="2800" b="1" dirty="0">
                  <a:solidFill>
                    <a:schemeClr val="tx1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Font typeface="Wingdings" panose="05000000000000000000" pitchFamily="2" charset="2"/>
                  <a:buChar char="q"/>
                </a:pPr>
                <a:r>
                  <a:rPr lang="ka-GE" sz="2800" b="1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სიმკვრივე: </a:t>
                </a:r>
                <a14:m>
                  <m:oMath xmlns:m="http://schemas.openxmlformats.org/officeDocument/2006/math"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3−10</m:t>
                    </m:r>
                  </m:oMath>
                </a14:m>
                <a:r>
                  <a:rPr lang="ka-GE" sz="2800" dirty="0">
                    <a:solidFill>
                      <a:schemeClr val="tx1"/>
                    </a:solidFill>
                    <a:latin typeface="Sylfaen" panose="010A0502050306030303" pitchFamily="18" charset="0"/>
                  </a:rPr>
                  <a:t> ნაწილაკი კუბურ სანტიმეტრზე</a:t>
                </a:r>
              </a:p>
              <a:p>
                <a:pPr marL="457200" indent="-457200">
                  <a:spcAft>
                    <a:spcPts val="1200"/>
                  </a:spcAft>
                  <a:buFont typeface="Wingdings" panose="05000000000000000000" pitchFamily="2" charset="2"/>
                  <a:buChar char="q"/>
                </a:pPr>
                <a:r>
                  <a:rPr lang="ka-GE" sz="2800" b="1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ტემპერატურა</a:t>
                </a:r>
                <a:r>
                  <a:rPr lang="en-US" sz="2800" b="1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:</a:t>
                </a:r>
                <a:r>
                  <a:rPr lang="ka-GE" sz="2800" dirty="0">
                    <a:latin typeface="Sylfaen" panose="010A0502050306030303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ka-GE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ka-GE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ka-GE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endParaRPr lang="en-US" sz="2800" dirty="0">
                  <a:solidFill>
                    <a:schemeClr val="tx1"/>
                  </a:solidFill>
                  <a:latin typeface="Sylfaen" panose="010A0502050306030303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2711C68-4038-C950-4802-47AF9512B7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8" y="1304065"/>
                <a:ext cx="10260725" cy="3733843"/>
              </a:xfrm>
              <a:prstGeom prst="rect">
                <a:avLst/>
              </a:prstGeom>
              <a:blipFill>
                <a:blip r:embed="rId2"/>
                <a:stretch>
                  <a:fillRect l="-1010" t="-1634" b="-39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897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74187-900B-A177-5FF1-872596305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84D152-5663-25D6-6218-2C4E35232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6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A936D8-D488-3A68-C21E-E08A25869FB8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786129-9764-FD25-D801-381439E4C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გეომაგნიტური შტორმი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1DF8B8-5260-99BC-913B-3D4D9A53FA21}"/>
              </a:ext>
            </a:extLst>
          </p:cNvPr>
          <p:cNvSpPr txBox="1"/>
          <p:nvPr/>
        </p:nvSpPr>
        <p:spPr>
          <a:xfrm>
            <a:off x="838198" y="1304065"/>
            <a:ext cx="109347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გეომაგნიტური შტორმი </a:t>
            </a:r>
            <a:r>
              <a:rPr lang="ka-GE" sz="2800" dirty="0">
                <a:latin typeface="Sylfaen" panose="010A0502050306030303" pitchFamily="18" charset="0"/>
              </a:rPr>
              <a:t>წარმოადგენს დედამიწის მაგნიტოსფეროს </a:t>
            </a:r>
            <a:r>
              <a:rPr lang="ka-GE" sz="2800" i="1" dirty="0">
                <a:solidFill>
                  <a:srgbClr val="260A6C"/>
                </a:solidFill>
                <a:latin typeface="Sylfaen" panose="010A0502050306030303" pitchFamily="18" charset="0"/>
              </a:rPr>
              <a:t>დროებით შეშფოთებას</a:t>
            </a:r>
            <a:r>
              <a:rPr lang="ka-GE" sz="2800" dirty="0">
                <a:latin typeface="Sylfaen" panose="010A0502050306030303" pitchFamily="18" charset="0"/>
              </a:rPr>
              <a:t>, რაც გამოწვეულია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მაგნიტოსფეროსა</a:t>
            </a:r>
            <a:r>
              <a:rPr lang="ka-GE" sz="2800" dirty="0">
                <a:latin typeface="Sylfaen" panose="010A0502050306030303" pitchFamily="18" charset="0"/>
              </a:rPr>
              <a:t> და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დამუხტული ნაწილაკების</a:t>
            </a:r>
            <a:r>
              <a:rPr lang="en-US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 </a:t>
            </a:r>
            <a:r>
              <a:rPr lang="ka-GE" sz="2800" dirty="0">
                <a:latin typeface="Sylfaen" panose="010A0502050306030303" pitchFamily="18" charset="0"/>
              </a:rPr>
              <a:t>ურთიერთქმედებით</a:t>
            </a:r>
            <a:r>
              <a:rPr lang="en-US" sz="2800" dirty="0">
                <a:latin typeface="Sylfaen" panose="010A0502050306030303" pitchFamily="18" charset="0"/>
              </a:rPr>
              <a:t>.</a:t>
            </a:r>
          </a:p>
        </p:txBody>
      </p:sp>
      <p:pic>
        <p:nvPicPr>
          <p:cNvPr id="5122" name="Picture 2" descr="Geomagnetic Storms | COSMOS">
            <a:extLst>
              <a:ext uri="{FF2B5EF4-FFF2-40B4-BE49-F238E27FC236}">
                <a16:creationId xmlns:a16="http://schemas.microsoft.com/office/drawing/2014/main" id="{35A96BD8-7BBE-4924-EB06-521DD6AAD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852" y="2972715"/>
            <a:ext cx="6076950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65C9D4-1312-36F4-3093-5C4F71FE9495}"/>
              </a:ext>
            </a:extLst>
          </p:cNvPr>
          <p:cNvSpPr txBox="1"/>
          <p:nvPr/>
        </p:nvSpPr>
        <p:spPr>
          <a:xfrm>
            <a:off x="838198" y="3279176"/>
            <a:ext cx="4438654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დამუხტული ნაწილაკების წყაროს წარმოადგენს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მზე.</a:t>
            </a:r>
            <a:endParaRPr lang="en-US" sz="2800" b="1" dirty="0">
              <a:solidFill>
                <a:srgbClr val="260A6C"/>
              </a:solidFill>
              <a:latin typeface="Sylfaen" panose="010A0502050306030303" pitchFamily="18" charset="0"/>
            </a:endParaRP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გეომაგნიტური შტორმების სიხშირე კორელირებს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მზის აქტივობასთან.</a:t>
            </a:r>
          </a:p>
        </p:txBody>
      </p:sp>
    </p:spTree>
    <p:extLst>
      <p:ext uri="{BB962C8B-B14F-4D97-AF65-F5344CB8AC3E}">
        <p14:creationId xmlns:p14="http://schemas.microsoft.com/office/powerpoint/2010/main" val="365343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86E97-4913-C7C2-073A-E932197C1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33600E-D80D-A4CD-CE8E-A7E7AB904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7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C31223-D877-6524-B836-ACBF8FBA5717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1FEEDD-8798-1952-9AEB-8926C9AC9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გეომაგნიტური შტორმი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BC2B77-4EEB-AFB0-C54E-13167A016BB7}"/>
              </a:ext>
            </a:extLst>
          </p:cNvPr>
          <p:cNvSpPr txBox="1"/>
          <p:nvPr/>
        </p:nvSpPr>
        <p:spPr>
          <a:xfrm>
            <a:off x="838199" y="1428452"/>
            <a:ext cx="1093470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მზის ქარის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წნევის</a:t>
            </a:r>
            <a:r>
              <a:rPr lang="ka-GE" sz="2800" dirty="0">
                <a:latin typeface="Sylfaen" panose="010A0502050306030303" pitchFamily="18" charset="0"/>
              </a:rPr>
              <a:t> ზრდა „</a:t>
            </a:r>
            <a:r>
              <a:rPr lang="ka-GE" sz="2800" i="1" dirty="0">
                <a:solidFill>
                  <a:srgbClr val="260A6C"/>
                </a:solidFill>
                <a:latin typeface="Sylfaen" panose="010A0502050306030303" pitchFamily="18" charset="0"/>
              </a:rPr>
              <a:t>კუმშავს“ </a:t>
            </a:r>
            <a:r>
              <a:rPr lang="ka-GE" sz="2800" dirty="0">
                <a:latin typeface="Sylfaen" panose="010A0502050306030303" pitchFamily="18" charset="0"/>
              </a:rPr>
              <a:t>მაგნიტოსფეროს.</a:t>
            </a: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მზის ქარის </a:t>
            </a:r>
            <a:r>
              <a:rPr lang="ka-GE" sz="2800" dirty="0">
                <a:latin typeface="Sylfaen" panose="010A0502050306030303" pitchFamily="18" charset="0"/>
              </a:rPr>
              <a:t>მაგნიტური ველი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ურთიერთქმედებს </a:t>
            </a:r>
            <a:r>
              <a:rPr lang="ka-GE" sz="2800" dirty="0">
                <a:latin typeface="Sylfaen" panose="010A0502050306030303" pitchFamily="18" charset="0"/>
              </a:rPr>
              <a:t>დედამიწის მაგნიტურ ველთან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და გადასცემს ენერგიას</a:t>
            </a:r>
            <a:r>
              <a:rPr lang="ka-GE" sz="2800" dirty="0">
                <a:latin typeface="Sylfaen" panose="010A0502050306030303" pitchFamily="18" charset="0"/>
              </a:rPr>
              <a:t> მაგნიტოსფეროს.</a:t>
            </a: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შედეგად,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იზრდება პლაზმის მოძრაობა</a:t>
            </a:r>
            <a:r>
              <a:rPr lang="ka-GE" sz="2800" dirty="0">
                <a:latin typeface="Sylfaen" panose="010A0502050306030303" pitchFamily="18" charset="0"/>
              </a:rPr>
              <a:t> მაგნიტოსფეროში, რაც ზრდის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ელექტრულ დენს </a:t>
            </a:r>
            <a:r>
              <a:rPr lang="ka-GE" sz="2800" dirty="0">
                <a:latin typeface="Sylfaen" panose="010A0502050306030303" pitchFamily="18" charset="0"/>
              </a:rPr>
              <a:t>მაგნიტოსფეროსა და იონოსფეროში.</a:t>
            </a: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გეომაგნიტური შტორმის ძირითადი ფაზის დროს გაძლიერებული დენები (ძირითადად </a:t>
            </a:r>
            <a:r>
              <a:rPr lang="ka-GE" sz="2800" dirty="0">
                <a:solidFill>
                  <a:srgbClr val="260A6C"/>
                </a:solidFill>
                <a:latin typeface="Sylfaen" panose="010A0502050306030303" pitchFamily="18" charset="0"/>
              </a:rPr>
              <a:t>წრიული დენები</a:t>
            </a:r>
            <a:r>
              <a:rPr lang="ka-GE" sz="2800" dirty="0">
                <a:latin typeface="Sylfaen" panose="010A0502050306030303" pitchFamily="18" charset="0"/>
              </a:rPr>
              <a:t>)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ასუსტებენ</a:t>
            </a:r>
            <a:r>
              <a:rPr lang="ka-GE" sz="2800" dirty="0">
                <a:latin typeface="Sylfaen" panose="010A0502050306030303" pitchFamily="18" charset="0"/>
              </a:rPr>
              <a:t> დედამიწის მაგნიტურ ველს .</a:t>
            </a:r>
            <a:endParaRPr lang="en-US" sz="28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4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22B69-F5A0-5145-0088-F8E54FD9E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0DCFC20-256A-6E7C-1F55-7CA18090E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8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2DF598-4DE5-9A4C-63AC-AF6B89F87255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1D1CDC-5B95-86BD-6E96-5E416C887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გეომაგნიტური შტორმი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4E774-D01A-E1FD-716B-337B54251B23}"/>
              </a:ext>
            </a:extLst>
          </p:cNvPr>
          <p:cNvSpPr txBox="1"/>
          <p:nvPr/>
        </p:nvSpPr>
        <p:spPr>
          <a:xfrm>
            <a:off x="838199" y="1447906"/>
            <a:ext cx="644547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მზიდან წამოსული დამუხტული ნაწილაკების ატმოსფეროს ატომებთან შეჯახებით ვიღებთ ნათებას.</a:t>
            </a: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დაჯახებები აღაგზნებენ ჟანგბადისა და აზოტის ატომებს, რომლებიც შემდეგ ასხივებენ სხვადასხვა ფერის სინათლეს.</a:t>
            </a:r>
          </a:p>
        </p:txBody>
      </p:sp>
      <p:pic>
        <p:nvPicPr>
          <p:cNvPr id="5124" name="Picture 4" descr="ჩრდილოეთის ციალი „ავრორა“ საქართველოშიც გამოჩნდა (ფოტო, ვიდეო) – nostal.ge">
            <a:extLst>
              <a:ext uri="{FF2B5EF4-FFF2-40B4-BE49-F238E27FC236}">
                <a16:creationId xmlns:a16="http://schemas.microsoft.com/office/drawing/2014/main" id="{3F1610A8-9012-0855-908B-272E6D846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500" y="1862958"/>
            <a:ext cx="4699575" cy="313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FF63F9-8C28-2CAD-25CA-8BABC708A362}"/>
              </a:ext>
            </a:extLst>
          </p:cNvPr>
          <p:cNvSpPr txBox="1"/>
          <p:nvPr/>
        </p:nvSpPr>
        <p:spPr>
          <a:xfrm>
            <a:off x="7035500" y="5404432"/>
            <a:ext cx="4699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noProof="0" dirty="0"/>
              <a:t>პოლარული ნათება ყაზბეგში. ფოტო: გიორგი გომიაშვილი</a:t>
            </a:r>
          </a:p>
        </p:txBody>
      </p:sp>
    </p:spTree>
    <p:extLst>
      <p:ext uri="{BB962C8B-B14F-4D97-AF65-F5344CB8AC3E}">
        <p14:creationId xmlns:p14="http://schemas.microsoft.com/office/powerpoint/2010/main" val="670544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FB25C-5467-7A13-3EF7-5C198B135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FAB84D-46D2-5E47-D0EF-6EAB511C7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9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7A3F3AA-DF95-1F95-C980-D16ACAEEC724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C24A31-2E7C-F350-D81E-B31A7BDD4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ზეგავლენა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5361A8-C2E7-8BF7-8B6F-C9EB03665C94}"/>
              </a:ext>
            </a:extLst>
          </p:cNvPr>
          <p:cNvSpPr txBox="1"/>
          <p:nvPr/>
        </p:nvSpPr>
        <p:spPr>
          <a:xfrm>
            <a:off x="709471" y="1426447"/>
            <a:ext cx="583586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გეომაგნიტურ შტორმებს დიდი გავლენა აქვს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ჩვენს ყოველდღიურობაზე.</a:t>
            </a:r>
            <a:endParaRPr lang="en-US" sz="2800" b="1" dirty="0">
              <a:solidFill>
                <a:srgbClr val="260A6C"/>
              </a:solidFill>
              <a:latin typeface="Sylfaen" panose="010A0502050306030303" pitchFamily="18" charset="0"/>
            </a:endParaRP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ის მოქმედებს სატელიტებზე, კომუნიკაციის სისტემებზე, ელექტროკავშირგაბმულობაზე, ნავიგაციის სისტემებზე, </a:t>
            </a:r>
            <a:r>
              <a:rPr lang="ka-GE" sz="2800">
                <a:latin typeface="Sylfaen" panose="010A0502050306030303" pitchFamily="18" charset="0"/>
              </a:rPr>
              <a:t>ადამიანთა ჯანმრთელობაზე.არფ</a:t>
            </a:r>
            <a:endParaRPr lang="ka-GE" sz="2800" dirty="0">
              <a:latin typeface="Sylfaen" panose="010A0502050306030303" pitchFamily="18" charset="0"/>
            </a:endParaRP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endParaRPr lang="en-US" sz="2800" dirty="0">
              <a:latin typeface="Sylfaen" panose="010A0502050306030303" pitchFamily="18" charset="0"/>
            </a:endParaRPr>
          </a:p>
        </p:txBody>
      </p:sp>
      <p:pic>
        <p:nvPicPr>
          <p:cNvPr id="6148" name="Picture 4" descr="NASA SVS | How Do Space Weather Effects &amp; Solar Storms Affect Earth?">
            <a:extLst>
              <a:ext uri="{FF2B5EF4-FFF2-40B4-BE49-F238E27FC236}">
                <a16:creationId xmlns:a16="http://schemas.microsoft.com/office/drawing/2014/main" id="{66616D43-DA66-7368-FC2F-5946BAF67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904" y="1579458"/>
            <a:ext cx="4775200" cy="444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14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0010E6-7CBB-3D7E-CBEF-64C139CA2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3549127-837E-39FB-BA0D-BEB288338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10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D8C241-E69F-4AB1-1410-06572C603D62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D91F32-AF0D-C160-45C3-385AD891F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ზეგავლენა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6E9F18-0B67-EC57-2D63-35D47D175D2A}"/>
              </a:ext>
            </a:extLst>
          </p:cNvPr>
          <p:cNvSpPr txBox="1"/>
          <p:nvPr/>
        </p:nvSpPr>
        <p:spPr>
          <a:xfrm>
            <a:off x="172110" y="1213260"/>
            <a:ext cx="120198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400" dirty="0"/>
              <a:t>1989 წელს, გეომაგნიტურმა შტორმმა ჯამში </a:t>
            </a:r>
            <a:r>
              <a:rPr lang="ka-GE" sz="2400" b="1" dirty="0">
                <a:solidFill>
                  <a:srgbClr val="260A6C"/>
                </a:solidFill>
              </a:rPr>
              <a:t>6 მილიონამდე </a:t>
            </a:r>
            <a:r>
              <a:rPr lang="ka-GE" sz="2400" dirty="0"/>
              <a:t>ადამიანს წაართვა ელექტროენერგია 9 საათით, </a:t>
            </a:r>
            <a:r>
              <a:rPr lang="ka-GE" sz="2400" i="1" dirty="0">
                <a:solidFill>
                  <a:srgbClr val="260A6C"/>
                </a:solidFill>
              </a:rPr>
              <a:t>კვებეკის</a:t>
            </a:r>
            <a:r>
              <a:rPr lang="ka-GE" sz="2400" dirty="0"/>
              <a:t> სხვადასხვა ტერიტორიაზე. მოვლენამ ასევე </a:t>
            </a:r>
            <a:r>
              <a:rPr lang="ka-GE" sz="2400" b="1" dirty="0">
                <a:solidFill>
                  <a:srgbClr val="260A6C"/>
                </a:solidFill>
              </a:rPr>
              <a:t>სამი საათით შეაფერხა </a:t>
            </a:r>
            <a:r>
              <a:rPr lang="ka-GE" sz="2400" dirty="0"/>
              <a:t>ტორონტოს </a:t>
            </a:r>
            <a:r>
              <a:rPr lang="ka-GE" sz="2400" b="1" dirty="0">
                <a:solidFill>
                  <a:srgbClr val="260A6C"/>
                </a:solidFill>
              </a:rPr>
              <a:t>საფონდო ბირჟა</a:t>
            </a:r>
            <a:r>
              <a:rPr lang="en-US" sz="2400" dirty="0"/>
              <a:t>.</a:t>
            </a:r>
            <a:endParaRPr lang="en-US" sz="2400" dirty="0">
              <a:latin typeface="Sylfaen" panose="010A0502050306030303" pitchFamily="18" charset="0"/>
            </a:endParaRPr>
          </a:p>
        </p:txBody>
      </p:sp>
      <p:pic>
        <p:nvPicPr>
          <p:cNvPr id="4098" name="Picture 2" descr="The $6 Trillion ETF Revolution Began 30 Years Ago in Toronto">
            <a:extLst>
              <a:ext uri="{FF2B5EF4-FFF2-40B4-BE49-F238E27FC236}">
                <a16:creationId xmlns:a16="http://schemas.microsoft.com/office/drawing/2014/main" id="{EBED3F88-CBCE-EF4D-D76C-25F7FBA5A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545" y="2649358"/>
            <a:ext cx="7020910" cy="364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88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1E300-1F64-F174-7053-7772D0B88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586F52-1B28-1D86-08E7-9CA625566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11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5EC1F0-895B-D9F3-784C-94744F409E1D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1B64FD-EAAB-B9F0-8D80-D9B22F241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Disturbance Storm Time Index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B99491-EFFB-4FF4-0C0B-2208BE28A245}"/>
              </a:ext>
            </a:extLst>
          </p:cNvPr>
          <p:cNvSpPr txBox="1"/>
          <p:nvPr/>
        </p:nvSpPr>
        <p:spPr>
          <a:xfrm>
            <a:off x="838198" y="1304065"/>
            <a:ext cx="60881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გეომაგნიტური შტორმების შესაფასებლად გამოიყენება </a:t>
            </a:r>
            <a:r>
              <a:rPr lang="en-US" sz="2800" dirty="0">
                <a:latin typeface="Sylfaen" panose="010A0502050306030303" pitchFamily="18" charset="0"/>
              </a:rPr>
              <a:t>DST </a:t>
            </a:r>
            <a:r>
              <a:rPr lang="ka-GE" sz="2800" dirty="0">
                <a:latin typeface="Sylfaen" panose="010A0502050306030303" pitchFamily="18" charset="0"/>
              </a:rPr>
              <a:t>ინდექსი, რომელიც აფასებს დედამიწის მაგნიტური ველის ჰორიზონტალური კომპონენტის ცვლილებას.</a:t>
            </a: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en-US" sz="2800" dirty="0">
                <a:latin typeface="Sylfaen" panose="010A0502050306030303" pitchFamily="18" charset="0"/>
              </a:rPr>
              <a:t>DST </a:t>
            </a:r>
            <a:r>
              <a:rPr lang="ka-GE" sz="2800" dirty="0">
                <a:latin typeface="Sylfaen" panose="010A0502050306030303" pitchFamily="18" charset="0"/>
              </a:rPr>
              <a:t>ინდექსის დათვლა ხდება საათობრივად მაგნიტური ეკვატორის გასწვრივ რამდენიმე მაგნიტომეტრულ სადგურზე.</a:t>
            </a:r>
            <a:endParaRPr lang="en-US" sz="2800" dirty="0">
              <a:latin typeface="Sylfaen" panose="010A0502050306030303" pitchFamily="18" charset="0"/>
            </a:endParaRPr>
          </a:p>
        </p:txBody>
      </p:sp>
      <p:pic>
        <p:nvPicPr>
          <p:cNvPr id="1026" name="Picture 2" descr="Equatorial Electrojet (EEJ): What is Magnetic Equator and Geographic Equator?  | ClearIAS">
            <a:extLst>
              <a:ext uri="{FF2B5EF4-FFF2-40B4-BE49-F238E27FC236}">
                <a16:creationId xmlns:a16="http://schemas.microsoft.com/office/drawing/2014/main" id="{CB665179-37D8-528E-0FCA-7EDE6337E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379" y="1340529"/>
            <a:ext cx="4330262" cy="433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2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67BE3-C34E-0196-DDAE-4CAC1FA91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8526D5-85BA-6916-96E3-63DB66858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12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9FFA68-BB4B-223A-9903-B193C50DD06D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9317E6-27F4-D1F1-E453-272301F43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Disturbance Storm Time Index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CD035EF-98ED-69D5-8385-D81B466BC99A}"/>
                  </a:ext>
                </a:extLst>
              </p:cNvPr>
              <p:cNvSpPr txBox="1"/>
              <p:nvPr/>
            </p:nvSpPr>
            <p:spPr>
              <a:xfrm>
                <a:off x="838198" y="1304065"/>
                <a:ext cx="10460423" cy="3724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წყნარ პერიოდში </a:t>
                </a:r>
                <a:r>
                  <a:rPr lang="en-US" sz="2800" dirty="0">
                    <a:latin typeface="Sylfaen" panose="010A0502050306030303" pitchFamily="18" charset="0"/>
                  </a:rPr>
                  <a:t>DST </a:t>
                </a:r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+20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ნტლ</a:t>
                </a:r>
                <a:r>
                  <a:rPr lang="ka-GE" sz="2800" dirty="0">
                    <a:latin typeface="Sylfaen" panose="010A0502050306030303" pitchFamily="18" charset="0"/>
                  </a:rPr>
                  <a:t>-დან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-20 ნტლ</a:t>
                </a:r>
                <a:r>
                  <a:rPr lang="ka-GE" sz="2800" dirty="0">
                    <a:latin typeface="Sylfaen" panose="010A0502050306030303" pitchFamily="18" charset="0"/>
                  </a:rPr>
                  <a:t>-მდე მერყეობს</a:t>
                </a:r>
                <a:r>
                  <a:rPr lang="en-US" sz="2800" dirty="0">
                    <a:latin typeface="Sylfaen" panose="010A0502050306030303" pitchFamily="18" charset="0"/>
                  </a:rPr>
                  <a:t>.</a:t>
                </a:r>
                <a:endParaRPr lang="ka-GE" sz="2800" dirty="0"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გეომაგნიტურ შტორმს აქვს 3 ფაზა</a:t>
                </a:r>
                <a:r>
                  <a:rPr lang="en-US" sz="2800" dirty="0">
                    <a:latin typeface="Sylfaen" panose="010A0502050306030303" pitchFamily="18" charset="0"/>
                  </a:rPr>
                  <a:t>:</a:t>
                </a:r>
                <a:endParaRPr lang="ka-GE" sz="2800" dirty="0">
                  <a:latin typeface="Sylfaen" panose="010A0502050306030303" pitchFamily="18" charset="0"/>
                </a:endParaRPr>
              </a:p>
              <a:p>
                <a:pPr marL="914400" lvl="1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v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საწყისი: </a:t>
                </a:r>
                <a:r>
                  <a:rPr lang="en-US" sz="2800" dirty="0">
                    <a:latin typeface="Sylfaen" panose="010A0502050306030303" pitchFamily="18" charset="0"/>
                  </a:rPr>
                  <a:t>DST </a:t>
                </a:r>
                <a:r>
                  <a:rPr lang="ka-GE" sz="2800" dirty="0">
                    <a:latin typeface="Sylfaen" panose="010A0502050306030303" pitchFamily="18" charset="0"/>
                  </a:rPr>
                  <a:t>იზრდება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20-50 ნტლ</a:t>
                </a:r>
                <a:r>
                  <a:rPr lang="ka-GE" sz="2800" dirty="0">
                    <a:latin typeface="Sylfaen" panose="010A0502050306030303" pitchFamily="18" charset="0"/>
                  </a:rPr>
                  <a:t>-თი </a:t>
                </a:r>
                <a14:m>
                  <m:oMath xmlns:m="http://schemas.openxmlformats.org/officeDocument/2006/math">
                    <m:r>
                      <a:rPr lang="ka-GE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</m:oMath>
                </a14:m>
                <a:r>
                  <a:rPr lang="ka-GE" sz="2800" dirty="0">
                    <a:latin typeface="Sylfaen" panose="010A0502050306030303" pitchFamily="18" charset="0"/>
                  </a:rPr>
                  <a:t> ათ წუთში.</a:t>
                </a:r>
              </a:p>
              <a:p>
                <a:pPr marL="914400" lvl="1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v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ძირითადი: </a:t>
                </a:r>
                <a:r>
                  <a:rPr lang="en-US" sz="2800" dirty="0">
                    <a:latin typeface="Sylfaen" panose="010A0502050306030303" pitchFamily="18" charset="0"/>
                  </a:rPr>
                  <a:t>DST </a:t>
                </a:r>
                <a:r>
                  <a:rPr lang="ka-GE" sz="2800" dirty="0">
                    <a:latin typeface="Sylfaen" panose="010A0502050306030303" pitchFamily="18" charset="0"/>
                  </a:rPr>
                  <a:t>მცირდება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-50 ნტლ</a:t>
                </a:r>
                <a:r>
                  <a:rPr lang="ka-GE" sz="2800" dirty="0">
                    <a:latin typeface="Sylfaen" panose="010A0502050306030303" pitchFamily="18" charset="0"/>
                  </a:rPr>
                  <a:t>-ზე ქვემოთ (ფაზის ხანგრძლივობა </a:t>
                </a:r>
                <a14:m>
                  <m:oMath xmlns:m="http://schemas.openxmlformats.org/officeDocument/2006/math">
                    <m:r>
                      <a:rPr lang="ka-GE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</m:oMath>
                </a14:m>
                <a:r>
                  <a:rPr lang="ka-GE" sz="2800" dirty="0">
                    <a:latin typeface="Sylfaen" panose="010A0502050306030303" pitchFamily="18" charset="0"/>
                  </a:rPr>
                  <a:t> 2-8 საათი.</a:t>
                </a:r>
              </a:p>
              <a:p>
                <a:pPr marL="914400" lvl="1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v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აღდგენის ფაზა: </a:t>
                </a:r>
                <a:r>
                  <a:rPr lang="en-US" sz="2800" dirty="0">
                    <a:latin typeface="Sylfaen" panose="010A0502050306030303" pitchFamily="18" charset="0"/>
                  </a:rPr>
                  <a:t>DST </a:t>
                </a:r>
                <a:r>
                  <a:rPr lang="ka-GE" sz="2800" dirty="0">
                    <a:latin typeface="Sylfaen" panose="010A0502050306030303" pitchFamily="18" charset="0"/>
                  </a:rPr>
                  <a:t>უბრუნდება ნორმალურ მნიშვნელობას.</a:t>
                </a:r>
                <a:endParaRPr lang="en-US" sz="2800" dirty="0">
                  <a:latin typeface="Sylfaen" panose="010A0502050306030303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CD035EF-98ED-69D5-8385-D81B466BC9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8" y="1304065"/>
                <a:ext cx="10460423" cy="3724096"/>
              </a:xfrm>
              <a:prstGeom prst="rect">
                <a:avLst/>
              </a:prstGeom>
              <a:blipFill>
                <a:blip r:embed="rId2"/>
                <a:stretch>
                  <a:fillRect l="-991" t="-1637" b="-37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Graphic 10">
            <a:extLst>
              <a:ext uri="{FF2B5EF4-FFF2-40B4-BE49-F238E27FC236}">
                <a16:creationId xmlns:a16="http://schemas.microsoft.com/office/drawing/2014/main" id="{DAFD0D17-939A-52B6-62E9-62922F0073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496409" y="4804233"/>
            <a:ext cx="9144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53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7ED52-C6E8-BA3A-9998-01F1ECE1C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88AEE91-24DA-69F3-5E79-67886CB57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13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CDFAF2-5384-2DC1-077F-429703FFFFA9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842DFC-317E-E43E-5942-FC8D52671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Disturbance Storm Time Index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C18E6F04-A66A-FD55-EF8C-B1FAFEDC9C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0023525"/>
                  </p:ext>
                </p:extLst>
              </p:nvPr>
            </p:nvGraphicFramePr>
            <p:xfrm>
              <a:off x="1420648" y="2585888"/>
              <a:ext cx="9350704" cy="3432312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4675352">
                      <a:extLst>
                        <a:ext uri="{9D8B030D-6E8A-4147-A177-3AD203B41FA5}">
                          <a16:colId xmlns:a16="http://schemas.microsoft.com/office/drawing/2014/main" val="3965273483"/>
                        </a:ext>
                      </a:extLst>
                    </a:gridCol>
                    <a:gridCol w="4675352">
                      <a:extLst>
                        <a:ext uri="{9D8B030D-6E8A-4147-A177-3AD203B41FA5}">
                          <a16:colId xmlns:a16="http://schemas.microsoft.com/office/drawing/2014/main" val="482795926"/>
                        </a:ext>
                      </a:extLst>
                    </a:gridCol>
                  </a:tblGrid>
                  <a:tr h="11441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ka-GE" sz="2800" dirty="0"/>
                            <a:t>საშუალო</a:t>
                          </a:r>
                          <a:endParaRPr lang="en-US" sz="2800" dirty="0"/>
                        </a:p>
                      </a:txBody>
                      <a:tcPr anchor="ctr">
                        <a:solidFill>
                          <a:schemeClr val="accent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−100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𝑛𝑇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&lt;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𝐷𝑆𝑇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&lt;−50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𝑛𝑇</m:t>
                                </m:r>
                              </m:oMath>
                            </m:oMathPara>
                          </a14:m>
                          <a:endParaRPr lang="en-US" baseline="0" dirty="0"/>
                        </a:p>
                      </a:txBody>
                      <a:tcPr anchor="ctr">
                        <a:solidFill>
                          <a:schemeClr val="accent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38715426"/>
                      </a:ext>
                    </a:extLst>
                  </a:tr>
                  <a:tr h="11441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ka-GE" sz="2800" dirty="0"/>
                            <a:t>ინტენსიური</a:t>
                          </a:r>
                          <a:endParaRPr lang="en-US" sz="2800" dirty="0"/>
                        </a:p>
                      </a:txBody>
                      <a:tcPr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−250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𝑛𝑇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&lt;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𝐷𝑆𝑇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&lt;−100</m:t>
                                </m:r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𝑛𝑇</m:t>
                                </m:r>
                              </m:oMath>
                            </m:oMathPara>
                          </a14:m>
                          <a:endParaRPr lang="en-US" sz="2400" dirty="0"/>
                        </a:p>
                      </a:txBody>
                      <a:tcPr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02910547"/>
                      </a:ext>
                    </a:extLst>
                  </a:tr>
                  <a:tr h="11441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ka-GE" sz="2800" dirty="0">
                              <a:solidFill>
                                <a:schemeClr val="bg1"/>
                              </a:solidFill>
                            </a:rPr>
                            <a:t>სუპერშტორმი</a:t>
                          </a:r>
                          <a:endParaRPr lang="en-US" sz="28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solidFill>
                          <a:srgbClr val="C0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b="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𝐷𝑆𝑇</m:t>
                                </m:r>
                                <m:r>
                                  <a:rPr lang="en-US" sz="2400" b="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&lt;−250</m:t>
                                </m:r>
                                <m:r>
                                  <a:rPr lang="en-US" sz="2400" b="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𝑛𝑇</m:t>
                                </m:r>
                              </m:oMath>
                            </m:oMathPara>
                          </a14:m>
                          <a:endParaRPr lang="en-US" sz="24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solidFill>
                          <a:srgbClr val="C0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783446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C18E6F04-A66A-FD55-EF8C-B1FAFEDC9C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0023525"/>
                  </p:ext>
                </p:extLst>
              </p:nvPr>
            </p:nvGraphicFramePr>
            <p:xfrm>
              <a:off x="1420648" y="2585888"/>
              <a:ext cx="9350704" cy="3432312"/>
            </p:xfrm>
            <a:graphic>
              <a:graphicData uri="http://schemas.openxmlformats.org/drawingml/2006/table">
                <a:tbl>
                  <a:tblPr bandRow="1">
                    <a:tableStyleId>{5C22544A-7EE6-4342-B048-85BDC9FD1C3A}</a:tableStyleId>
                  </a:tblPr>
                  <a:tblGrid>
                    <a:gridCol w="4675352">
                      <a:extLst>
                        <a:ext uri="{9D8B030D-6E8A-4147-A177-3AD203B41FA5}">
                          <a16:colId xmlns:a16="http://schemas.microsoft.com/office/drawing/2014/main" val="3965273483"/>
                        </a:ext>
                      </a:extLst>
                    </a:gridCol>
                    <a:gridCol w="4675352">
                      <a:extLst>
                        <a:ext uri="{9D8B030D-6E8A-4147-A177-3AD203B41FA5}">
                          <a16:colId xmlns:a16="http://schemas.microsoft.com/office/drawing/2014/main" val="482795926"/>
                        </a:ext>
                      </a:extLst>
                    </a:gridCol>
                  </a:tblGrid>
                  <a:tr h="11441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ka-GE" sz="2800" dirty="0"/>
                            <a:t>საშუალო</a:t>
                          </a:r>
                          <a:endParaRPr lang="en-US" sz="2800" dirty="0"/>
                        </a:p>
                      </a:txBody>
                      <a:tcPr anchor="ctr">
                        <a:solidFill>
                          <a:schemeClr val="accent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00130" t="-532" r="-391" b="-2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38715426"/>
                      </a:ext>
                    </a:extLst>
                  </a:tr>
                  <a:tr h="11441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ka-GE" sz="2800" dirty="0"/>
                            <a:t>ინტენსიური</a:t>
                          </a:r>
                          <a:endParaRPr lang="en-US" sz="2800" dirty="0"/>
                        </a:p>
                      </a:txBody>
                      <a:tcPr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00130" t="-100532" r="-391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02910547"/>
                      </a:ext>
                    </a:extLst>
                  </a:tr>
                  <a:tr h="114410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ka-GE" sz="2800" dirty="0">
                              <a:solidFill>
                                <a:schemeClr val="bg1"/>
                              </a:solidFill>
                            </a:rPr>
                            <a:t>სუპერშტორმი</a:t>
                          </a:r>
                          <a:endParaRPr lang="en-US" sz="28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solidFill>
                          <a:srgbClr val="C0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00130" t="-200532" r="-391" b="-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783446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69117970-ED71-EB50-5CE5-77B962A85AF9}"/>
              </a:ext>
            </a:extLst>
          </p:cNvPr>
          <p:cNvSpPr txBox="1"/>
          <p:nvPr/>
        </p:nvSpPr>
        <p:spPr>
          <a:xfrm>
            <a:off x="838198" y="1304065"/>
            <a:ext cx="104604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DST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ინდექსის </a:t>
            </a:r>
            <a:r>
              <a:rPr lang="ka-GE" sz="2800" dirty="0">
                <a:latin typeface="Sylfaen" panose="010A0502050306030303" pitchFamily="18" charset="0"/>
              </a:rPr>
              <a:t>მიხედვით შესაძლებელია შტორმების კლასიფიკაცია:</a:t>
            </a:r>
            <a:endParaRPr lang="en-US" sz="28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29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73CA9-A0E4-5B28-6FF8-197DD45F3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194AFEE-0345-0F5B-6E86-F2726C79B21D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923203-1C0C-8036-F6E8-C54D8C6AA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გეომაგნიტური შტორმი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955552F-DC9C-7EBA-6B79-EF18B44E65A1}"/>
                  </a:ext>
                </a:extLst>
              </p:cNvPr>
              <p:cNvSpPr txBox="1"/>
              <p:nvPr/>
            </p:nvSpPr>
            <p:spPr>
              <a:xfrm>
                <a:off x="838199" y="1304065"/>
                <a:ext cx="5814850" cy="70480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ყველაზე დიდი გეომაგნიტური შტორმი, რომელიც დაფიქსირებულა, მოხდა 1859 წელს </a:t>
                </a:r>
                <a14:m>
                  <m:oMath xmlns:m="http://schemas.openxmlformats.org/officeDocument/2006/math">
                    <m:r>
                      <a:rPr lang="ka-GE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ka-GE" sz="2800" dirty="0">
                    <a:latin typeface="Sylfaen" panose="010A0502050306030303" pitchFamily="18" charset="0"/>
                  </a:rPr>
                  <a:t>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კარინგტონის მოვლენა.</a:t>
                </a:r>
                <a:endParaRPr lang="en-US" sz="2800" b="1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</a:rPr>
                      <m:t>𝑫𝑺𝑻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</a:rPr>
                      <m:t> ~ 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𝟖𝟎𝟎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𝟏𝟓𝟎𝟎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800" b="1" i="1" smtClean="0">
                        <a:solidFill>
                          <a:srgbClr val="260A6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𝒏𝑻</m:t>
                    </m:r>
                  </m:oMath>
                </a14:m>
                <a:endParaRPr lang="en-US" sz="2800" b="1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dirty="0">
                    <a:latin typeface="Sylfaen" panose="010A0502050306030303" pitchFamily="18" charset="0"/>
                  </a:rPr>
                  <a:t>ტელეგრაფის სისტემები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მწყობრიდან გამოვიდა.</a:t>
                </a: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ციალი</a:t>
                </a:r>
                <a:r>
                  <a:rPr lang="ka-GE" sz="2800" dirty="0">
                    <a:latin typeface="Sylfaen" panose="010A0502050306030303" pitchFamily="18" charset="0"/>
                  </a:rPr>
                  <a:t> დაიმზირებოდა ჩრდილოეთ და სამხრეთ ნახევარსფეროებში,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მექსიკასა </a:t>
                </a:r>
                <a:r>
                  <a:rPr lang="ka-GE" sz="2800" dirty="0">
                    <a:latin typeface="Sylfaen" panose="010A0502050306030303" pitchFamily="18" charset="0"/>
                  </a:rPr>
                  <a:t>და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კუბაშიც</a:t>
                </a:r>
                <a:r>
                  <a:rPr lang="ka-GE" sz="2800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:r>
                  <a:rPr lang="ka-GE" sz="2800" dirty="0">
                    <a:latin typeface="Sylfaen" panose="010A0502050306030303" pitchFamily="18" charset="0"/>
                  </a:rPr>
                  <a:t>კი.</a:t>
                </a: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endParaRPr lang="en-US" sz="2800" b="1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endParaRPr lang="ka-GE" sz="2800" b="1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Clr>
                    <a:srgbClr val="260A6C"/>
                  </a:buClr>
                  <a:buFont typeface="Wingdings" panose="05000000000000000000" pitchFamily="2" charset="2"/>
                  <a:buChar char="q"/>
                </a:pPr>
                <a:endParaRPr lang="en-US" sz="2800" dirty="0">
                  <a:latin typeface="Sylfaen" panose="010A0502050306030303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955552F-DC9C-7EBA-6B79-EF18B44E65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199" y="1304065"/>
                <a:ext cx="5814850" cy="7048083"/>
              </a:xfrm>
              <a:prstGeom prst="rect">
                <a:avLst/>
              </a:prstGeom>
              <a:blipFill>
                <a:blip r:embed="rId3"/>
                <a:stretch>
                  <a:fillRect l="-1782" t="-865" r="-19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3369C9B6-5B18-EF56-FD7F-3CF1A7DF5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3876" y="1184699"/>
            <a:ext cx="3951026" cy="498027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FDCD788-FE12-057F-6FD8-8483158D6E02}"/>
              </a:ext>
            </a:extLst>
          </p:cNvPr>
          <p:cNvSpPr/>
          <p:nvPr/>
        </p:nvSpPr>
        <p:spPr>
          <a:xfrm>
            <a:off x="7493876" y="3708774"/>
            <a:ext cx="3951026" cy="3323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B5FDF6-DDCD-3ED3-8DBF-59A226E5E86A}"/>
              </a:ext>
            </a:extLst>
          </p:cNvPr>
          <p:cNvSpPr/>
          <p:nvPr/>
        </p:nvSpPr>
        <p:spPr>
          <a:xfrm>
            <a:off x="7483366" y="5853658"/>
            <a:ext cx="3951026" cy="3323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02811B-E11A-AD25-5C0D-07D97D028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14</a:t>
            </a:fld>
            <a:endParaRPr lang="en-US" sz="3600" dirty="0">
              <a:solidFill>
                <a:srgbClr val="260A6C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1C74C1-73FE-5EF5-1AFF-C39F43DB4D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3876" y="6296940"/>
            <a:ext cx="3520620" cy="39975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05064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B290E-63DA-8E60-96CA-9539D7412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25160EA-AC6F-FE8F-CC6B-4074F1737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15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E8DB32-A53E-1CC8-5980-ED3776875085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F2D142-D8A8-9792-CD85-2AE353235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პლანეტარული </a:t>
            </a:r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K </a:t>
            </a:r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ინდექსი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151E98-9D45-247A-4E27-498C6D699233}"/>
              </a:ext>
            </a:extLst>
          </p:cNvPr>
          <p:cNvSpPr txBox="1"/>
          <p:nvPr/>
        </p:nvSpPr>
        <p:spPr>
          <a:xfrm>
            <a:off x="838198" y="1304065"/>
            <a:ext cx="104604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გეომაგნიტური შტორმების კლასიფიკაციისთვის ასევე გამოიყენება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 </a:t>
            </a:r>
            <a:r>
              <a:rPr lang="en-US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K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ინდექსი</a:t>
            </a:r>
            <a:r>
              <a:rPr lang="en-US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.</a:t>
            </a:r>
            <a:endParaRPr lang="ka-GE" sz="2800" b="1" dirty="0">
              <a:solidFill>
                <a:srgbClr val="260A6C"/>
              </a:solidFill>
              <a:latin typeface="Sylfaen" panose="010A0502050306030303" pitchFamily="18" charset="0"/>
            </a:endParaRP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K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ინდექსი </a:t>
            </a:r>
            <a:r>
              <a:rPr lang="ka-GE" sz="2800" dirty="0">
                <a:latin typeface="Sylfaen" panose="010A0502050306030303" pitchFamily="18" charset="0"/>
              </a:rPr>
              <a:t>აფასებს დედამიწის მაგნიტური ველის ჰორიზონტალური კომპონენტის შეშფოთებას 0-9 შუალედში მთელი რიცხვით.</a:t>
            </a:r>
          </a:p>
          <a:p>
            <a:pPr marL="457200" indent="-457200">
              <a:spcAft>
                <a:spcPts val="1200"/>
              </a:spcAft>
              <a:buClr>
                <a:srgbClr val="260A6C"/>
              </a:buClr>
              <a:buFont typeface="Wingdings" panose="05000000000000000000" pitchFamily="2" charset="2"/>
              <a:buChar char="q"/>
            </a:pPr>
            <a:r>
              <a:rPr lang="ka-GE" sz="2800" dirty="0">
                <a:latin typeface="Sylfaen" panose="010A0502050306030303" pitchFamily="18" charset="0"/>
              </a:rPr>
              <a:t>სხვადასხვა სადგურის მონაცემების </a:t>
            </a:r>
            <a:r>
              <a:rPr lang="ka-GE" sz="2800" i="1" dirty="0">
                <a:solidFill>
                  <a:srgbClr val="260A6C"/>
                </a:solidFill>
                <a:latin typeface="Sylfaen" panose="010A0502050306030303" pitchFamily="18" charset="0"/>
              </a:rPr>
              <a:t>გასაშუალოებით</a:t>
            </a:r>
            <a:r>
              <a:rPr lang="ka-GE" sz="2800" dirty="0">
                <a:latin typeface="Sylfaen" panose="010A0502050306030303" pitchFamily="18" charset="0"/>
              </a:rPr>
              <a:t> იღებენ 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პლანეტარულ </a:t>
            </a:r>
            <a:r>
              <a:rPr lang="en-US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K </a:t>
            </a:r>
            <a:r>
              <a:rPr lang="ka-GE" sz="2800" dirty="0">
                <a:latin typeface="Sylfaen" panose="010A0502050306030303" pitchFamily="18" charset="0"/>
              </a:rPr>
              <a:t>ინდექსს - </a:t>
            </a:r>
            <a:r>
              <a:rPr lang="en-US" sz="2800" b="1" dirty="0" err="1">
                <a:solidFill>
                  <a:srgbClr val="260A6C"/>
                </a:solidFill>
                <a:latin typeface="Sylfaen" panose="010A0502050306030303" pitchFamily="18" charset="0"/>
              </a:rPr>
              <a:t>Kp</a:t>
            </a:r>
            <a:r>
              <a:rPr lang="ka-GE" sz="2800" b="1" dirty="0">
                <a:solidFill>
                  <a:srgbClr val="260A6C"/>
                </a:solidFill>
                <a:latin typeface="Sylfaen" panose="010A0502050306030303" pitchFamily="18" charset="0"/>
              </a:rPr>
              <a:t>.</a:t>
            </a:r>
            <a:endParaRPr lang="en-US" sz="2800" b="1" dirty="0">
              <a:solidFill>
                <a:srgbClr val="260A6C"/>
              </a:solidFill>
              <a:latin typeface="Sylfaen" panose="010A0502050306030303" pitchFamily="18" charset="0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0E25DF28-B865-6DF8-BEC9-123ED1E83F6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496409" y="4804233"/>
            <a:ext cx="9144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8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A1B83-FC68-58B2-3315-53A76E11DF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9932224-847B-2738-C487-6D82AB293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16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488A43-1A1F-A134-0C81-44674AA51503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843926-9246-5118-7172-B9F0E24D5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G </a:t>
            </a:r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შკალა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9BF985-A85A-0B4C-89F2-E44E597B19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997837"/>
              </p:ext>
            </p:extLst>
          </p:nvPr>
        </p:nvGraphicFramePr>
        <p:xfrm>
          <a:off x="1562538" y="2230777"/>
          <a:ext cx="9066924" cy="40569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867420">
                  <a:extLst>
                    <a:ext uri="{9D8B030D-6E8A-4147-A177-3AD203B41FA5}">
                      <a16:colId xmlns:a16="http://schemas.microsoft.com/office/drawing/2014/main" val="3094897825"/>
                    </a:ext>
                  </a:extLst>
                </a:gridCol>
                <a:gridCol w="4556410">
                  <a:extLst>
                    <a:ext uri="{9D8B030D-6E8A-4147-A177-3AD203B41FA5}">
                      <a16:colId xmlns:a16="http://schemas.microsoft.com/office/drawing/2014/main" val="744460177"/>
                    </a:ext>
                  </a:extLst>
                </a:gridCol>
                <a:gridCol w="2643094">
                  <a:extLst>
                    <a:ext uri="{9D8B030D-6E8A-4147-A177-3AD203B41FA5}">
                      <a16:colId xmlns:a16="http://schemas.microsoft.com/office/drawing/2014/main" val="1439940502"/>
                    </a:ext>
                  </a:extLst>
                </a:gridCol>
              </a:tblGrid>
              <a:tr h="811399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G1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dirty="0"/>
                        <a:t>სუსტი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b="1" dirty="0"/>
                        <a:t>5</a:t>
                      </a:r>
                      <a:endParaRPr 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209430"/>
                  </a:ext>
                </a:extLst>
              </a:tr>
              <a:tr h="811399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G2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dirty="0"/>
                        <a:t>საშუალო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b="1" dirty="0"/>
                        <a:t>6</a:t>
                      </a:r>
                      <a:endParaRPr 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6772977"/>
                  </a:ext>
                </a:extLst>
              </a:tr>
              <a:tr h="811399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G3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dirty="0"/>
                        <a:t>ძლიერი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b="1" dirty="0"/>
                        <a:t>7</a:t>
                      </a:r>
                      <a:endParaRPr 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4228251"/>
                  </a:ext>
                </a:extLst>
              </a:tr>
              <a:tr h="811399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bg1"/>
                          </a:solidFill>
                        </a:rPr>
                        <a:t>G4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dirty="0"/>
                        <a:t>მძიმე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b="1" dirty="0"/>
                        <a:t>8</a:t>
                      </a:r>
                      <a:endParaRPr 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079858"/>
                  </a:ext>
                </a:extLst>
              </a:tr>
              <a:tr h="811399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chemeClr val="bg1"/>
                          </a:solidFill>
                        </a:rPr>
                        <a:t>G5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dirty="0"/>
                        <a:t>ექსტრემალური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a-GE" sz="2800" b="1" dirty="0"/>
                        <a:t>9</a:t>
                      </a:r>
                      <a:endParaRPr 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71683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E32B707-F44A-4B32-E091-762B2FA744AA}"/>
              </a:ext>
            </a:extLst>
          </p:cNvPr>
          <p:cNvSpPr txBox="1"/>
          <p:nvPr/>
        </p:nvSpPr>
        <p:spPr>
          <a:xfrm>
            <a:off x="8408276" y="1644160"/>
            <a:ext cx="1872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260A6C"/>
                </a:solidFill>
              </a:rPr>
              <a:t>Kp</a:t>
            </a:r>
            <a:r>
              <a:rPr lang="en-US" sz="2400" b="1" dirty="0">
                <a:solidFill>
                  <a:srgbClr val="260A6C"/>
                </a:solidFill>
              </a:rPr>
              <a:t> </a:t>
            </a:r>
            <a:r>
              <a:rPr lang="ka-GE" sz="2400" b="1" dirty="0">
                <a:solidFill>
                  <a:srgbClr val="260A6C"/>
                </a:solidFill>
              </a:rPr>
              <a:t>ინდექსი</a:t>
            </a:r>
            <a:endParaRPr lang="en-US" sz="2400" b="1" dirty="0">
              <a:solidFill>
                <a:srgbClr val="260A6C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1EB3FE8-1202-C5E5-6EF2-FF8A66FDCD88}"/>
              </a:ext>
            </a:extLst>
          </p:cNvPr>
          <p:cNvGrpSpPr/>
          <p:nvPr/>
        </p:nvGrpSpPr>
        <p:grpSpPr>
          <a:xfrm>
            <a:off x="1562538" y="1299013"/>
            <a:ext cx="5716545" cy="690294"/>
            <a:chOff x="744681" y="1184699"/>
            <a:chExt cx="5716545" cy="690294"/>
          </a:xfrm>
        </p:grpSpPr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id="{CFD40E71-11A3-85A2-98C2-07BCF916AE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681" y="1184699"/>
              <a:ext cx="690294" cy="690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793255A-9550-542F-4A90-FEB1E383AE65}"/>
                </a:ext>
              </a:extLst>
            </p:cNvPr>
            <p:cNvSpPr txBox="1"/>
            <p:nvPr/>
          </p:nvSpPr>
          <p:spPr>
            <a:xfrm>
              <a:off x="1562538" y="1206680"/>
              <a:ext cx="4898688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/>
                <a:t>National Oceanic and Atmospheric Administration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06459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5F28C-8DDD-D821-DD59-FD8A4723A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2072A2A-A7A4-A793-73BB-65DC744FB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17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AB19AF-25BF-D056-6B45-01DEA36048CB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1ADCC89-33DD-B0CE-F6EC-AEF3CD30B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0794"/>
            <a:ext cx="10515600" cy="328556"/>
          </a:xfrm>
        </p:spPr>
        <p:txBody>
          <a:bodyPr>
            <a:noAutofit/>
          </a:bodyPr>
          <a:lstStyle/>
          <a:p>
            <a:r>
              <a:rPr lang="ka-GE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ომნის მონაცემთა ბაზა (</a:t>
            </a:r>
            <a:r>
              <a:rPr lang="nb-NO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King, J. H., &amp; Papitashvili, N. E. (2005)</a:t>
            </a:r>
            <a:r>
              <a:rPr lang="ka-GE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7597225-4435-A40B-7E1E-52E55C77B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74975"/>
            <a:ext cx="4660158" cy="49219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09DDD0E-4B26-C464-E592-D3D49BD39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0103" y="1377603"/>
            <a:ext cx="5265521" cy="492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356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07DF5-2FC1-B09C-C39E-9B937D5FD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AF29A2-CF7B-8021-E8C0-33CAE1187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18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EB028C-06DB-2FB7-10A5-7439D6901719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39880D7F-61B5-0A4C-1B5B-2B37D870AF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62000" y="1184699"/>
            <a:ext cx="10668000" cy="53340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A68E9B30-7E13-309A-31CA-C061F5A57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0794"/>
            <a:ext cx="10515600" cy="328556"/>
          </a:xfrm>
        </p:spPr>
        <p:txBody>
          <a:bodyPr>
            <a:noAutofit/>
          </a:bodyPr>
          <a:lstStyle/>
          <a:p>
            <a:r>
              <a:rPr lang="ka-GE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ომნის მონაცემთა ბაზა (</a:t>
            </a:r>
            <a:r>
              <a:rPr lang="nb-NO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King, J. H., &amp; Papitashvili, N. E. (2005)</a:t>
            </a:r>
            <a:r>
              <a:rPr lang="ka-GE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7873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BB735-F746-45A6-E45D-8AE73F4DE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6EB210-11E8-F7BA-646E-B802DD29F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19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E34C1A-ED55-4EBB-844F-7E61DEE5A0F0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2A3E1CB-33B4-8291-2365-FF231016E8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62000" y="1184699"/>
            <a:ext cx="10668000" cy="5334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923E8B0-08F8-C0B4-F076-05F810BF1CF6}"/>
              </a:ext>
            </a:extLst>
          </p:cNvPr>
          <p:cNvSpPr txBox="1">
            <a:spLocks/>
          </p:cNvSpPr>
          <p:nvPr/>
        </p:nvSpPr>
        <p:spPr>
          <a:xfrm>
            <a:off x="838200" y="480794"/>
            <a:ext cx="10515600" cy="328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a-GE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ომნის მონაცემთა ბაზა (</a:t>
            </a:r>
            <a:r>
              <a:rPr lang="nb-NO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King, J. H., &amp; Papitashvili, N. E. (2005)</a:t>
            </a:r>
            <a:r>
              <a:rPr lang="ka-GE"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417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0F361-7D39-0080-5811-C8BE0DD90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3B8651-A84B-1945-B6CB-689CA3ED1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20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FE0D6A-01DA-8A7E-B95B-7CDC7322B564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EAEB82-35BF-703E-B7F4-B395F5337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კროს</a:t>
            </a:r>
            <a:r>
              <a:rPr 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-</a:t>
            </a:r>
            <a:r>
              <a:rPr lang="ka-GE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კორელაცია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6A1C506-988F-E751-34AE-66E1EA918AA0}"/>
                  </a:ext>
                </a:extLst>
              </p:cNvPr>
              <p:cNvSpPr txBox="1"/>
              <p:nvPr/>
            </p:nvSpPr>
            <p:spPr>
              <a:xfrm>
                <a:off x="883292" y="1450254"/>
                <a:ext cx="10934701" cy="5211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ka-GE" sz="2800" dirty="0">
                    <a:latin typeface="Sylfaen" panose="010A0502050306030303" pitchFamily="18" charset="0"/>
                  </a:rPr>
                  <a:t>იმის შესასწავლად, თუ როგორ არის ორი დროითი მწკრივი ერთმანეთზე დამოკიდებული გამოიყენება სიდიდე - 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კორელაციის კოეფიციენტი</a:t>
                </a:r>
                <a:r>
                  <a:rPr lang="ka-GE" sz="2800" dirty="0">
                    <a:latin typeface="Sylfaen" panose="010A0502050306030303" pitchFamily="18" charset="0"/>
                  </a:rPr>
                  <a:t>:</a:t>
                </a: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𝑪𝑶𝑹𝑹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𝒚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pHide m:val="on"/>
                              <m:ctrlP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𝒊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𝒊</m:t>
                                  </m:r>
                                </m:sub>
                              </m:sSub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bar>
                                <m:barPr>
                                  <m:pos m:val="top"/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</m:bar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  <m:r>
                            <a:rPr lang="en-US" sz="2800" b="1" i="1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⋅</m:t>
                          </m:r>
                          <m:d>
                            <m:dPr>
                              <m:ctrlP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  <m:sub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𝒊</m:t>
                                  </m:r>
                                </m:sub>
                              </m:sSub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bar>
                                <m:barPr>
                                  <m:pos m:val="top"/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</m:bar>
                            </m:e>
                          </m: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nary>
                                <m:naryPr>
                                  <m:chr m:val="∑"/>
                                  <m:supHide m:val="on"/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𝒊</m:t>
                                  </m:r>
                                </m:sub>
                                <m:sup/>
                                <m:e>
                                  <m:sSup>
                                    <m:sSupPr>
                                      <m:ctrlPr>
                                        <a:rPr lang="en-US" sz="2800" b="1" i="1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2800" b="1" i="1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𝒙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𝒊</m:t>
                                              </m:r>
                                            </m:sub>
                                          </m:sSub>
                                          <m:r>
                                            <a:rPr lang="en-US" sz="2800" b="1" i="1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bar>
                                            <m:barPr>
                                              <m:pos m:val="top"/>
                                              <m:ctrlP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barPr>
                                            <m:e>
                                              <m: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𝒙</m:t>
                                              </m:r>
                                            </m:e>
                                          </m:ba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US" sz="2800" b="1" i="1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nary>
                                    <m:naryPr>
                                      <m:chr m:val="∑"/>
                                      <m:supHide m:val="on"/>
                                      <m:ctrlPr>
                                        <a:rPr lang="en-US" sz="2800" b="1" i="1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naryPr>
                                    <m:sub>
                                      <m:r>
                                        <a:rPr lang="en-US" sz="2800" b="1" i="1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𝒊</m:t>
                                      </m:r>
                                    </m:sub>
                                    <m:sup/>
                                    <m:e>
                                      <m:sSup>
                                        <m:sSupPr>
                                          <m:ctrlPr>
                                            <a:rPr lang="en-US" sz="2800" b="1" i="1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d>
                                            <m:dPr>
                                              <m:ctrlP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en-US" sz="2800" b="1" i="1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en-US" sz="2800" b="1" i="1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  <m:t>𝒚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en-US" sz="2800" b="1" i="1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  <m:t>𝒊</m:t>
                                                  </m:r>
                                                </m:sub>
                                              </m:sSub>
                                              <m:r>
                                                <a:rPr lang="en-US" sz="2800" b="1" i="1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−</m:t>
                                              </m:r>
                                              <m:bar>
                                                <m:barPr>
                                                  <m:pos m:val="top"/>
                                                  <m:ctrlPr>
                                                    <a:rPr lang="en-US" sz="2800" b="1" i="1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</m:ctrlPr>
                                                </m:barPr>
                                                <m:e>
                                                  <m:r>
                                                    <a:rPr lang="en-US" sz="2800" b="1" i="1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  <m:t>𝒚</m:t>
                                                  </m:r>
                                                </m:e>
                                              </m:bar>
                                            </m:e>
                                          </m:d>
                                        </m:e>
                                        <m:sup>
                                          <m:r>
                                            <a:rPr lang="en-US" sz="2800" b="1" i="1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𝟐</m:t>
                                          </m:r>
                                        </m:sup>
                                      </m:sSup>
                                    </m:e>
                                  </m:nary>
                                </m:e>
                              </m:nary>
                            </m:e>
                          </m:rad>
                        </m:den>
                      </m:f>
                    </m:oMath>
                  </m:oMathPara>
                </a14:m>
                <a:endParaRPr lang="ka-GE" sz="2800" b="1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კროს</a:t>
                </a:r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-</a:t>
                </a: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კორელაცია</a:t>
                </a:r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:</a:t>
                </a:r>
                <a:endParaRPr lang="ka-GE" sz="2800" b="1" baseline="-25000" dirty="0">
                  <a:solidFill>
                    <a:srgbClr val="260A6C"/>
                  </a:solidFill>
                  <a:latin typeface="Sylfaen" panose="010A0502050306030303" pitchFamily="18" charset="0"/>
                </a:endParaRPr>
              </a:p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𝑵𝑪𝑪𝑺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𝒚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;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𝒌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pHide m:val="on"/>
                              <m:ctrlP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𝒊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𝒊</m:t>
                                  </m:r>
                                </m:sub>
                              </m:sSub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bar>
                                <m:barPr>
                                  <m:pos m:val="top"/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</m:bar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  <m:r>
                            <a:rPr lang="en-US" sz="2800" b="1" i="1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⋅</m:t>
                          </m:r>
                          <m:d>
                            <m:dPr>
                              <m:ctrlP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  <m:sub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𝒊</m:t>
                                  </m:r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sz="2800" b="1" i="1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bar>
                                <m:barPr>
                                  <m:pos m:val="top"/>
                                  <m:ctrlP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800" b="1" i="1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</m:bar>
                            </m:e>
                          </m: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800" b="1" i="1" smtClean="0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nary>
                                <m:naryPr>
                                  <m:chr m:val="∑"/>
                                  <m:supHide m:val="on"/>
                                  <m:ctrlPr>
                                    <a:rPr lang="en-US" sz="2800" b="1" i="1" smtClean="0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US" sz="2800" b="1" i="1" smtClean="0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𝒊</m:t>
                                  </m:r>
                                </m:sub>
                                <m:sup/>
                                <m:e>
                                  <m:sSup>
                                    <m:sSupPr>
                                      <m:ctrlPr>
                                        <a:rPr lang="en-US" sz="2800" b="1" i="1" smtClean="0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2800" b="1" i="1" smtClean="0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𝒙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𝒊</m:t>
                                              </m:r>
                                            </m:sub>
                                          </m:sSub>
                                          <m:r>
                                            <a:rPr lang="en-US" sz="2800" b="1" i="1" smtClean="0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bar>
                                            <m:barPr>
                                              <m:pos m:val="top"/>
                                              <m:ctrlP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barPr>
                                            <m:e>
                                              <m: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𝒙</m:t>
                                              </m:r>
                                            </m:e>
                                          </m:ba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US" sz="2800" b="1" i="1" smtClean="0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  <m:nary>
                                    <m:naryPr>
                                      <m:chr m:val="∑"/>
                                      <m:supHide m:val="on"/>
                                      <m:ctrlPr>
                                        <a:rPr lang="en-US" sz="2800" b="1" i="1" smtClean="0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naryPr>
                                    <m:sub>
                                      <m:r>
                                        <a:rPr lang="en-US" sz="2800" b="1" i="1" smtClean="0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𝒊</m:t>
                                      </m:r>
                                    </m:sub>
                                    <m:sup/>
                                    <m:e>
                                      <m:sSup>
                                        <m:sSupPr>
                                          <m:ctrlPr>
                                            <a:rPr lang="en-US" sz="2800" b="1" i="1" smtClean="0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d>
                                            <m:dPr>
                                              <m:ctrlP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en-US" sz="2800" b="1" i="1" smtClean="0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en-US" sz="2800" b="1" i="1" smtClean="0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  <m:t>𝒚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en-US" sz="2800" b="1" i="1" smtClean="0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  <m:t>𝒊</m:t>
                                                  </m:r>
                                                </m:sub>
                                              </m:sSub>
                                              <m:r>
                                                <a:rPr lang="en-US" sz="2800" b="1" i="1" smtClean="0">
                                                  <a:solidFill>
                                                    <a:srgbClr val="260A6C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−</m:t>
                                              </m:r>
                                              <m:bar>
                                                <m:barPr>
                                                  <m:pos m:val="top"/>
                                                  <m:ctrlPr>
                                                    <a:rPr lang="en-US" sz="2800" b="1" i="1" smtClean="0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</m:ctrlPr>
                                                </m:barPr>
                                                <m:e>
                                                  <m:r>
                                                    <a:rPr lang="en-US" sz="2800" b="1" i="1" smtClean="0">
                                                      <a:solidFill>
                                                        <a:srgbClr val="260A6C"/>
                                                      </a:solidFill>
                                                      <a:latin typeface="Cambria Math" panose="02040503050406030204" pitchFamily="18" charset="0"/>
                                                      <a:ea typeface="Cambria Math" panose="02040503050406030204" pitchFamily="18" charset="0"/>
                                                    </a:rPr>
                                                    <m:t>𝒚</m:t>
                                                  </m:r>
                                                </m:e>
                                              </m:bar>
                                            </m:e>
                                          </m:d>
                                        </m:e>
                                        <m:sup>
                                          <m:r>
                                            <a:rPr lang="en-US" sz="2800" b="1" i="1" smtClean="0">
                                              <a:solidFill>
                                                <a:srgbClr val="260A6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𝟐</m:t>
                                          </m:r>
                                        </m:sup>
                                      </m:sSup>
                                    </m:e>
                                  </m:nary>
                                </m:e>
                              </m:nary>
                            </m:e>
                          </m:rad>
                        </m:den>
                      </m:f>
                    </m:oMath>
                  </m:oMathPara>
                </a14:m>
                <a:endParaRPr lang="en-US" sz="2800" b="1" baseline="-25000" dirty="0">
                  <a:solidFill>
                    <a:srgbClr val="260A6C"/>
                  </a:solidFill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endParaRPr lang="en-US" sz="2800" baseline="-25000" dirty="0">
                  <a:latin typeface="CMU Serif" panose="02000603000000000000" pitchFamily="2" charset="0"/>
                  <a:ea typeface="CMU Serif" panose="02000603000000000000" pitchFamily="2" charset="0"/>
                  <a:cs typeface="CMU Serif" panose="02000603000000000000" pitchFamily="2" charset="0"/>
                </a:endParaRPr>
              </a:p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endParaRPr lang="en-US" sz="2800" baseline="-25000" dirty="0">
                  <a:latin typeface="Sylfaen" panose="010A0502050306030303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6A1C506-988F-E751-34AE-66E1EA918A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292" y="1450254"/>
                <a:ext cx="10934701" cy="5211811"/>
              </a:xfrm>
              <a:prstGeom prst="rect">
                <a:avLst/>
              </a:prstGeom>
              <a:blipFill>
                <a:blip r:embed="rId2"/>
                <a:stretch>
                  <a:fillRect l="-1003" t="-11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1698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FA70A-656B-382F-BC81-7466645EC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A16BDA-E4DB-E88A-EB4B-FF152D3F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21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420F51-DF78-4C9F-8729-B60C65469B43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C75E8C-AD4A-F97C-3449-5EC36449B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კორელაციური გრაფიკები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814308B-E4BC-C382-E405-704B8DDF35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62000" y="1184699"/>
            <a:ext cx="10668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1878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4B776-5B06-A835-E2D5-B5250AC1E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D2E6488-A1E6-5D56-A01B-D0FB1F243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22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D4038B-084B-E4FD-8C9B-F64273B1F212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AEC590-1AAA-7B4C-217C-321E961D8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 fontScale="90000"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სიმძლავრის სპექტრის სიმკვრივე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D309B5E-7A6C-26DC-F9C5-200BA8C8CE65}"/>
                  </a:ext>
                </a:extLst>
              </p:cNvPr>
              <p:cNvSpPr txBox="1"/>
              <p:nvPr/>
            </p:nvSpPr>
            <p:spPr>
              <a:xfrm>
                <a:off x="883292" y="1450254"/>
                <a:ext cx="10934701" cy="50152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ka-GE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სიმძლავრის სპექტრის სიმკვრივე </a:t>
                </a:r>
                <a:r>
                  <a:rPr lang="ka-GE" sz="2800" dirty="0">
                    <a:latin typeface="Sylfaen" panose="010A0502050306030303" pitchFamily="18" charset="0"/>
                  </a:rPr>
                  <a:t>გვიჩვენებს თუ როგორ არის სიგნალის</a:t>
                </a:r>
                <a:r>
                  <a:rPr lang="ka-GE" sz="2800" u="sng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სიმძლავრე </a:t>
                </a:r>
                <a:r>
                  <a:rPr lang="ka-GE" sz="2800" dirty="0">
                    <a:latin typeface="Sylfaen" panose="010A0502050306030303" pitchFamily="18" charset="0"/>
                  </a:rPr>
                  <a:t>განაწილებული </a:t>
                </a:r>
                <a:r>
                  <a:rPr lang="ka-GE" sz="2800" i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სიხშირის</a:t>
                </a:r>
                <a:r>
                  <a:rPr lang="ka-GE" sz="2800" dirty="0">
                    <a:latin typeface="Sylfaen" panose="010A0502050306030303" pitchFamily="18" charset="0"/>
                  </a:rPr>
                  <a:t> მიხედვით.</a:t>
                </a:r>
              </a:p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ka-GE" sz="2800" dirty="0">
                    <a:latin typeface="Sylfaen" panose="010A0502050306030303" pitchFamily="18" charset="0"/>
                  </a:rPr>
                  <a:t>სიგნალის სიმძლავრე:</a:t>
                </a: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800" b="1" i="0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𝐥𝐢𝐦</m:t>
                          </m:r>
                        </m:e>
                        <m:lim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→∞</m:t>
                          </m:r>
                        </m:lim>
                      </m:limLow>
                      <m:f>
                        <m:f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</m:den>
                      </m:f>
                      <m:nary>
                        <m:nary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  <m:e>
                          <m:sSup>
                            <m:sSupPr>
                              <m:ctrlPr>
                                <a:rPr lang="en-US" sz="2800" b="1" i="1" smtClean="0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sz="2800" b="1" i="1" smtClean="0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b="1" i="1" smtClean="0">
                                      <a:solidFill>
                                        <a:srgbClr val="260A6C"/>
                                      </a:solidFill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  <m:d>
                                    <m:dPr>
                                      <m:ctrlPr>
                                        <a:rPr lang="en-US" sz="2800" b="1" i="1" smtClean="0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b="1" i="1" smtClean="0">
                                          <a:solidFill>
                                            <a:srgbClr val="260A6C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𝒕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US" sz="2800" b="1" i="1" smtClean="0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𝒅𝒕</m:t>
                          </m:r>
                        </m:e>
                      </m:nary>
                    </m:oMath>
                  </m:oMathPara>
                </a14:m>
                <a:endParaRPr lang="en-US" sz="2800" b="1" dirty="0">
                  <a:latin typeface="Sylfaen" panose="010A0502050306030303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ka-GE" sz="2800" dirty="0">
                    <a:latin typeface="Sylfaen" panose="010A0502050306030303" pitchFamily="18" charset="0"/>
                  </a:rPr>
                  <a:t>სიმძლავრის სპექტრის სიმკვრივე:</a:t>
                </a: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𝒙𝒙</m:t>
                          </m:r>
                        </m:sub>
                      </m:sSub>
                      <m:d>
                        <m:d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800" b="1" i="0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𝐥𝐢𝐦</m:t>
                          </m:r>
                        </m:e>
                        <m:lim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→∞</m:t>
                          </m:r>
                        </m:lim>
                      </m:limLow>
                      <m:f>
                        <m:f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</m:den>
                      </m:f>
                      <m:r>
                        <a:rPr lang="en-US" sz="2800" b="1" i="1" smtClean="0">
                          <a:solidFill>
                            <a:srgbClr val="260A6C"/>
                          </a:solidFill>
                          <a:latin typeface="Cambria Math" panose="02040503050406030204" pitchFamily="18" charset="0"/>
                        </a:rPr>
                        <m:t>|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𝑿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</m:sub>
                      </m:sSub>
                      <m:sSup>
                        <m:sSupPr>
                          <m:ctrlP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260A6C"/>
                                  </a:solidFill>
                                  <a:latin typeface="Cambria Math" panose="02040503050406030204" pitchFamily="18" charset="0"/>
                                </a:rPr>
                                <m:t>𝒇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|</m:t>
                          </m:r>
                        </m:e>
                        <m:sup>
                          <m:r>
                            <a:rPr lang="en-US" sz="2800" b="1" i="1" smtClean="0">
                              <a:solidFill>
                                <a:srgbClr val="260A6C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800" b="1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ka-GE" sz="2800" b="0" dirty="0"/>
                  <a:t>სადაც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solidFill>
                              <a:srgbClr val="260A6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260A6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260A6C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260A6C"/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sub>
                        </m:sSub>
                        <m:d>
                          <m:dPr>
                            <m:ctrlPr>
                              <a:rPr lang="en-US" sz="2800" b="1" i="1" smtClean="0">
                                <a:solidFill>
                                  <a:srgbClr val="260A6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smtClean="0">
                                <a:solidFill>
                                  <a:srgbClr val="260A6C"/>
                                </a:solidFill>
                                <a:latin typeface="Cambria Math" panose="02040503050406030204" pitchFamily="18" charset="0"/>
                              </a:rPr>
                              <m:t>𝒇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2800" b="1" dirty="0">
                    <a:solidFill>
                      <a:srgbClr val="260A6C"/>
                    </a:solidFill>
                    <a:latin typeface="Sylfaen" panose="010A0502050306030303" pitchFamily="18" charset="0"/>
                  </a:rPr>
                  <a:t> </a:t>
                </a:r>
                <a:r>
                  <a:rPr lang="ka-GE" sz="2800" dirty="0">
                    <a:latin typeface="Sylfaen" panose="010A0502050306030303" pitchFamily="18" charset="0"/>
                  </a:rPr>
                  <a:t>არის ფურიე გარდაქმნა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ka-GE" sz="2800" dirty="0">
                    <a:latin typeface="Sylfaen" panose="010A0502050306030303" pitchFamily="18" charset="0"/>
                  </a:rPr>
                  <a:t> სიგრძის ფანჯარაში.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D309B5E-7A6C-26DC-F9C5-200BA8C8CE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292" y="1450254"/>
                <a:ext cx="10934701" cy="5015284"/>
              </a:xfrm>
              <a:prstGeom prst="rect">
                <a:avLst/>
              </a:prstGeom>
              <a:blipFill>
                <a:blip r:embed="rId2"/>
                <a:stretch>
                  <a:fillRect l="-1003" t="-12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0635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2656E9-931B-838A-9B77-57D6F6652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4DE8759-2B9B-09F2-D1D6-F4D36F056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23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2225A1-9EA0-6134-BDF5-B983F2E76E28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0094A3-57D2-3BE7-42F9-01C8958DB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 fontScale="90000"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სიმძლავრის სპექტრის სიმკვრივე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7387645-313A-5A4E-5473-1C2B5DD781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62000" y="1184699"/>
            <a:ext cx="10668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930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3D43D-FB69-CEFF-E171-3B195E436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4E256D-7F3C-DD6A-410B-6898F9EC7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24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4603C0-8FA1-5E6C-1307-C773859FEB98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8673E2-B646-CB3D-D8DA-78E0879D0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 fontScale="90000"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სიმძლავრის სპექტრის სიმკვრივე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B79361A-3D98-0F0E-1E72-9E00908339D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62000" y="1184699"/>
            <a:ext cx="10668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82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CFDBA-D75D-C369-472F-39774D68F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3F6BD6-D430-D344-9739-77280C5FB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887" y="6296940"/>
            <a:ext cx="2743200" cy="365125"/>
          </a:xfrm>
        </p:spPr>
        <p:txBody>
          <a:bodyPr/>
          <a:lstStyle/>
          <a:p>
            <a:fld id="{08395586-F03A-48D1-94DF-16B239DF4FB5}" type="slidenum">
              <a:rPr lang="en-US" sz="3600" smtClean="0">
                <a:solidFill>
                  <a:srgbClr val="260A6C"/>
                </a:solidFill>
              </a:rPr>
              <a:t>25</a:t>
            </a:fld>
            <a:endParaRPr lang="en-US" sz="3600" dirty="0">
              <a:solidFill>
                <a:srgbClr val="260A6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92919C-C509-6F10-B320-83C929BDE62A}"/>
              </a:ext>
            </a:extLst>
          </p:cNvPr>
          <p:cNvSpPr/>
          <p:nvPr/>
        </p:nvSpPr>
        <p:spPr>
          <a:xfrm>
            <a:off x="0" y="228600"/>
            <a:ext cx="12192000" cy="832945"/>
          </a:xfrm>
          <a:prstGeom prst="rect">
            <a:avLst/>
          </a:prstGeom>
          <a:solidFill>
            <a:srgbClr val="260A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A4A75B-FB65-AF22-9080-452786283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5444"/>
            <a:ext cx="7570077" cy="1079255"/>
          </a:xfrm>
        </p:spPr>
        <p:txBody>
          <a:bodyPr>
            <a:normAutofit/>
          </a:bodyPr>
          <a:lstStyle/>
          <a:p>
            <a:r>
              <a:rPr lang="ka-GE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anose="010A0502050306030303" pitchFamily="18" charset="0"/>
              </a:rPr>
              <a:t>ლიტერატურა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anose="010A05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D2DE6A-D29B-F667-C822-17A595BDCD6C}"/>
              </a:ext>
            </a:extLst>
          </p:cNvPr>
          <p:cNvSpPr txBox="1"/>
          <p:nvPr/>
        </p:nvSpPr>
        <p:spPr>
          <a:xfrm>
            <a:off x="628649" y="1184699"/>
            <a:ext cx="1093470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hlinkClick r:id="rId2"/>
              </a:rPr>
              <a:t>https://omniweb.gsfc.nasa.gov/</a:t>
            </a:r>
            <a:endParaRPr lang="en-US" dirty="0"/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/>
              <a:t>King, J. H., &amp; </a:t>
            </a:r>
            <a:r>
              <a:rPr lang="en-US" dirty="0" err="1"/>
              <a:t>Papitashvili</a:t>
            </a:r>
            <a:r>
              <a:rPr lang="en-US" dirty="0"/>
              <a:t>, N. E. (2005). Solar wind spatial scales in and comparisons of hourly Wind and ACE plasma and magnetic field data. </a:t>
            </a:r>
            <a:r>
              <a:rPr lang="en-US" i="1" dirty="0"/>
              <a:t>Journal of Geophysical Research: Space Physics</a:t>
            </a:r>
            <a:r>
              <a:rPr lang="en-US" dirty="0"/>
              <a:t>, </a:t>
            </a:r>
            <a:r>
              <a:rPr lang="en-US" i="1" dirty="0"/>
              <a:t>110</a:t>
            </a:r>
            <a:r>
              <a:rPr lang="en-US" dirty="0"/>
              <a:t>(A2).</a:t>
            </a:r>
            <a:endParaRPr lang="ka-GE" dirty="0"/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</a:rPr>
              <a:t>Barlow, R. J. (1993). </a:t>
            </a:r>
            <a:r>
              <a:rPr lang="en-US" i="1" dirty="0">
                <a:latin typeface="+mj-lt"/>
                <a:cs typeface="Times New Roman" panose="02020603050405020304" pitchFamily="18" charset="0"/>
              </a:rPr>
              <a:t>Statistics: a guide to the use of statistical methods in the physical sciences</a:t>
            </a:r>
            <a:r>
              <a:rPr lang="en-US" dirty="0">
                <a:latin typeface="+mj-lt"/>
                <a:cs typeface="Times New Roman" panose="02020603050405020304" pitchFamily="18" charset="0"/>
              </a:rPr>
              <a:t>. John Wiley &amp; Sons.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3"/>
              </a:rPr>
              <a:t>https://en.wikipedia.org/wiki/Geomagnetic_storm</a:t>
            </a:r>
            <a:endParaRPr lang="ka-GE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4"/>
              </a:rPr>
              <a:t>https://en.wikipedia.org/wiki/Aurora</a:t>
            </a:r>
            <a:endParaRPr lang="ka-GE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5"/>
              </a:rPr>
              <a:t>https://en.wikipedia.org/wiki/K-index</a:t>
            </a:r>
            <a:endParaRPr lang="en-US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6"/>
              </a:rPr>
              <a:t>https://en.wikipedia.org/wiki/Correlation</a:t>
            </a:r>
            <a:endParaRPr lang="en-US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7"/>
              </a:rPr>
              <a:t>https://en.wikipedia.org/wiki/Spectral_density</a:t>
            </a:r>
            <a:endParaRPr lang="ka-GE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8"/>
              </a:rPr>
              <a:t>https://www.newscientist.com/article/mg12316812-400-solar-storms-halt-stock-market-as-computers-crash/</a:t>
            </a:r>
            <a:endParaRPr lang="ka-GE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  <a:cs typeface="Times New Roman" panose="02020603050405020304" pitchFamily="18" charset="0"/>
                <a:hlinkClick r:id="rId9"/>
              </a:rPr>
              <a:t>https://nostal.ge/2023/11/07/chrdiloetis-ciali-avrora/</a:t>
            </a:r>
            <a:endParaRPr lang="ka-GE" dirty="0">
              <a:latin typeface="+mj-lt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238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ew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553</TotalTime>
  <Words>896</Words>
  <Application>Microsoft Office PowerPoint</Application>
  <PresentationFormat>Widescreen</PresentationFormat>
  <Paragraphs>139</Paragraphs>
  <Slides>25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Cambria Math</vt:lpstr>
      <vt:lpstr>CMU Serif</vt:lpstr>
      <vt:lpstr>Sylfaen</vt:lpstr>
      <vt:lpstr>Wingdings</vt:lpstr>
      <vt:lpstr>Office Theme</vt:lpstr>
      <vt:lpstr>გეომაგნიტური შტორმები</vt:lpstr>
      <vt:lpstr>კოსმოსური ამინდი</vt:lpstr>
      <vt:lpstr>დედამიწის მაგნიტური ველი</vt:lpstr>
      <vt:lpstr>დედამიწის მაგნიტოსფერო</vt:lpstr>
      <vt:lpstr>მზის ქარი</vt:lpstr>
      <vt:lpstr>გეომაგნიტური შტორმი</vt:lpstr>
      <vt:lpstr>გეომაგნიტური შტორმი</vt:lpstr>
      <vt:lpstr>გეომაგნიტური შტორმი</vt:lpstr>
      <vt:lpstr>ზეგავლენა</vt:lpstr>
      <vt:lpstr>ზეგავლენა</vt:lpstr>
      <vt:lpstr>Disturbance Storm Time Index</vt:lpstr>
      <vt:lpstr>Disturbance Storm Time Index</vt:lpstr>
      <vt:lpstr>Disturbance Storm Time Index</vt:lpstr>
      <vt:lpstr>გეომაგნიტური შტორმი</vt:lpstr>
      <vt:lpstr>პლანეტარული K ინდექსი</vt:lpstr>
      <vt:lpstr>G შკალა</vt:lpstr>
      <vt:lpstr>ომნის მონაცემთა ბაზა (King, J. H., &amp; Papitashvili, N. E. (2005))</vt:lpstr>
      <vt:lpstr>ომნის მონაცემთა ბაზა (King, J. H., &amp; Papitashvili, N. E. (2005))</vt:lpstr>
      <vt:lpstr>PowerPoint Presentation</vt:lpstr>
      <vt:lpstr>კროს-კორელაცია</vt:lpstr>
      <vt:lpstr>კორელაციური გრაფიკები</vt:lpstr>
      <vt:lpstr>სიმძლავრის სპექტრის სიმკვრივე</vt:lpstr>
      <vt:lpstr>სიმძლავრის სპექტრის სიმკვრივე</vt:lpstr>
      <vt:lpstr>სიმძლავრის სპექტრის სიმკვრივე</vt:lpstr>
      <vt:lpstr>ლიტერატურა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Luke K</dc:creator>
  <cp:lastModifiedBy>Dina A.</cp:lastModifiedBy>
  <cp:revision>23</cp:revision>
  <dcterms:created xsi:type="dcterms:W3CDTF">2026-05-02T05:44:16Z</dcterms:created>
  <dcterms:modified xsi:type="dcterms:W3CDTF">2026-05-17T21:28:47Z</dcterms:modified>
</cp:coreProperties>
</file>