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0093"/>
    <a:srgbClr val="1010E0"/>
    <a:srgbClr val="09E1D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 snapToGrid="0">
      <p:cViewPr varScale="1">
        <p:scale>
          <a:sx n="65" d="100"/>
          <a:sy n="65" d="100"/>
        </p:scale>
        <p:origin x="93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572CA-CD3A-4C53-8544-87AA73655FC1}" type="datetimeFigureOut">
              <a:rPr lang="az-Latn-AZ" smtClean="0"/>
              <a:t>06.06.2022</a:t>
            </a:fld>
            <a:endParaRPr lang="az-Latn-A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z-Latn-A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D1178-6E06-4773-99E1-875E49E55BE1}" type="slidenum">
              <a:rPr lang="az-Latn-AZ" smtClean="0"/>
              <a:t>‹#›</a:t>
            </a:fld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12603273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572CA-CD3A-4C53-8544-87AA73655FC1}" type="datetimeFigureOut">
              <a:rPr lang="az-Latn-AZ" smtClean="0"/>
              <a:t>06.06.2022</a:t>
            </a:fld>
            <a:endParaRPr lang="az-Latn-A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z-Latn-A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D1178-6E06-4773-99E1-875E49E55BE1}" type="slidenum">
              <a:rPr lang="az-Latn-AZ" smtClean="0"/>
              <a:t>‹#›</a:t>
            </a:fld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5579263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572CA-CD3A-4C53-8544-87AA73655FC1}" type="datetimeFigureOut">
              <a:rPr lang="az-Latn-AZ" smtClean="0"/>
              <a:t>06.06.2022</a:t>
            </a:fld>
            <a:endParaRPr lang="az-Latn-A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z-Latn-A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D1178-6E06-4773-99E1-875E49E55BE1}" type="slidenum">
              <a:rPr lang="az-Latn-AZ" smtClean="0"/>
              <a:t>‹#›</a:t>
            </a:fld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4459783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572CA-CD3A-4C53-8544-87AA73655FC1}" type="datetimeFigureOut">
              <a:rPr lang="az-Latn-AZ" smtClean="0"/>
              <a:t>06.06.2022</a:t>
            </a:fld>
            <a:endParaRPr lang="az-Latn-A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z-Latn-A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D1178-6E06-4773-99E1-875E49E55BE1}" type="slidenum">
              <a:rPr lang="az-Latn-AZ" smtClean="0"/>
              <a:t>‹#›</a:t>
            </a:fld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6495025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572CA-CD3A-4C53-8544-87AA73655FC1}" type="datetimeFigureOut">
              <a:rPr lang="az-Latn-AZ" smtClean="0"/>
              <a:t>06.06.2022</a:t>
            </a:fld>
            <a:endParaRPr lang="az-Latn-A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z-Latn-A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D1178-6E06-4773-99E1-875E49E55BE1}" type="slidenum">
              <a:rPr lang="az-Latn-AZ" smtClean="0"/>
              <a:t>‹#›</a:t>
            </a:fld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26188951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572CA-CD3A-4C53-8544-87AA73655FC1}" type="datetimeFigureOut">
              <a:rPr lang="az-Latn-AZ" smtClean="0"/>
              <a:t>06.06.2022</a:t>
            </a:fld>
            <a:endParaRPr lang="az-Latn-AZ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z-Latn-AZ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D1178-6E06-4773-99E1-875E49E55BE1}" type="slidenum">
              <a:rPr lang="az-Latn-AZ" smtClean="0"/>
              <a:t>‹#›</a:t>
            </a:fld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26265047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572CA-CD3A-4C53-8544-87AA73655FC1}" type="datetimeFigureOut">
              <a:rPr lang="az-Latn-AZ" smtClean="0"/>
              <a:t>06.06.2022</a:t>
            </a:fld>
            <a:endParaRPr lang="az-Latn-AZ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z-Latn-AZ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D1178-6E06-4773-99E1-875E49E55BE1}" type="slidenum">
              <a:rPr lang="az-Latn-AZ" smtClean="0"/>
              <a:t>‹#›</a:t>
            </a:fld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7728548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572CA-CD3A-4C53-8544-87AA73655FC1}" type="datetimeFigureOut">
              <a:rPr lang="az-Latn-AZ" smtClean="0"/>
              <a:t>06.06.2022</a:t>
            </a:fld>
            <a:endParaRPr lang="az-Latn-AZ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z-Latn-AZ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D1178-6E06-4773-99E1-875E49E55BE1}" type="slidenum">
              <a:rPr lang="az-Latn-AZ" smtClean="0"/>
              <a:t>‹#›</a:t>
            </a:fld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4705119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572CA-CD3A-4C53-8544-87AA73655FC1}" type="datetimeFigureOut">
              <a:rPr lang="az-Latn-AZ" smtClean="0"/>
              <a:t>06.06.2022</a:t>
            </a:fld>
            <a:endParaRPr lang="az-Latn-A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z-Latn-A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D1178-6E06-4773-99E1-875E49E55BE1}" type="slidenum">
              <a:rPr lang="az-Latn-AZ" smtClean="0"/>
              <a:t>‹#›</a:t>
            </a:fld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5333445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572CA-CD3A-4C53-8544-87AA73655FC1}" type="datetimeFigureOut">
              <a:rPr lang="az-Latn-AZ" smtClean="0"/>
              <a:t>06.06.2022</a:t>
            </a:fld>
            <a:endParaRPr lang="az-Latn-A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z-Latn-A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D1178-6E06-4773-99E1-875E49E55BE1}" type="slidenum">
              <a:rPr lang="az-Latn-AZ" smtClean="0"/>
              <a:t>‹#›</a:t>
            </a:fld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8575660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572CA-CD3A-4C53-8544-87AA73655FC1}" type="datetimeFigureOut">
              <a:rPr lang="az-Latn-AZ" smtClean="0"/>
              <a:t>06.06.2022</a:t>
            </a:fld>
            <a:endParaRPr lang="az-Latn-A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z-Latn-A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D1178-6E06-4773-99E1-875E49E55BE1}" type="slidenum">
              <a:rPr lang="az-Latn-AZ" smtClean="0"/>
              <a:t>‹#›</a:t>
            </a:fld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29467309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572CA-CD3A-4C53-8544-87AA73655FC1}" type="datetimeFigureOut">
              <a:rPr lang="az-Latn-AZ" smtClean="0"/>
              <a:t>06.06.2022</a:t>
            </a:fld>
            <a:endParaRPr lang="az-Latn-A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z-Latn-A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D1178-6E06-4773-99E1-875E49E55BE1}" type="slidenum">
              <a:rPr lang="az-Latn-AZ" smtClean="0"/>
              <a:t>‹#›</a:t>
            </a:fld>
            <a:endParaRPr lang="az-Latn-AZ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870031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572CA-CD3A-4C53-8544-87AA73655FC1}" type="datetimeFigureOut">
              <a:rPr lang="az-Latn-AZ" smtClean="0"/>
              <a:t>06.06.2022</a:t>
            </a:fld>
            <a:endParaRPr lang="az-Latn-A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z-Latn-A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D1178-6E06-4773-99E1-875E49E55BE1}" type="slidenum">
              <a:rPr lang="az-Latn-AZ" smtClean="0"/>
              <a:t>‹#›</a:t>
            </a:fld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87012713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572CA-CD3A-4C53-8544-87AA73655FC1}" type="datetimeFigureOut">
              <a:rPr lang="az-Latn-AZ" smtClean="0"/>
              <a:t>06.06.2022</a:t>
            </a:fld>
            <a:endParaRPr lang="az-Latn-A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z-Latn-A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D1178-6E06-4773-99E1-875E49E55BE1}" type="slidenum">
              <a:rPr lang="az-Latn-AZ" smtClean="0"/>
              <a:t>‹#›</a:t>
            </a:fld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68386224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572CA-CD3A-4C53-8544-87AA73655FC1}" type="datetimeFigureOut">
              <a:rPr lang="az-Latn-AZ" smtClean="0"/>
              <a:t>06.06.2022</a:t>
            </a:fld>
            <a:endParaRPr lang="az-Latn-A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z-Latn-A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D1178-6E06-4773-99E1-875E49E55BE1}" type="slidenum">
              <a:rPr lang="az-Latn-AZ" smtClean="0"/>
              <a:t>‹#›</a:t>
            </a:fld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55250054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572CA-CD3A-4C53-8544-87AA73655FC1}" type="datetimeFigureOut">
              <a:rPr lang="az-Latn-AZ" smtClean="0"/>
              <a:t>06.06.2022</a:t>
            </a:fld>
            <a:endParaRPr lang="az-Latn-A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z-Latn-A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D1178-6E06-4773-99E1-875E49E55BE1}" type="slidenum">
              <a:rPr lang="az-Latn-AZ" smtClean="0"/>
              <a:t>‹#›</a:t>
            </a:fld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90842823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572CA-CD3A-4C53-8544-87AA73655FC1}" type="datetimeFigureOut">
              <a:rPr lang="az-Latn-AZ" smtClean="0"/>
              <a:t>06.06.2022</a:t>
            </a:fld>
            <a:endParaRPr lang="az-Latn-A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z-Latn-A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9D1178-6E06-4773-99E1-875E49E55BE1}" type="slidenum">
              <a:rPr lang="az-Latn-AZ" smtClean="0"/>
              <a:t>‹#›</a:t>
            </a:fld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15453794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5E6572CA-CD3A-4C53-8544-87AA73655FC1}" type="datetimeFigureOut">
              <a:rPr lang="az-Latn-AZ" smtClean="0"/>
              <a:t>06.06.2022</a:t>
            </a:fld>
            <a:endParaRPr lang="az-Latn-A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az-Latn-A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9D1178-6E06-4773-99E1-875E49E55BE1}" type="slidenum">
              <a:rPr lang="az-Latn-AZ" smtClean="0"/>
              <a:t>‹#›</a:t>
            </a:fld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61470189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  <p:sldLayoutId id="2147483744" r:id="rId12"/>
    <p:sldLayoutId id="2147483745" r:id="rId13"/>
    <p:sldLayoutId id="2147483746" r:id="rId14"/>
    <p:sldLayoutId id="2147483747" r:id="rId15"/>
    <p:sldLayoutId id="2147483748" r:id="rId16"/>
    <p:sldLayoutId id="214748374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ebhome.phy.duke.edu/~kolena/modern/forces.html#005" TargetMode="External"/><Relationship Id="rId2" Type="http://schemas.openxmlformats.org/officeDocument/2006/relationships/hyperlink" Target="https://profmattstrassler.com/articles-and-posts/particle-physics-basics/the-known-forces-of-nature/the-strength-of-the-known-forces/" TargetMode="External"/><Relationship Id="rId1" Type="http://schemas.openxmlformats.org/officeDocument/2006/relationships/slideLayout" Target="../slideLayouts/slideLayout5.xml"/><Relationship Id="rId5" Type="http://schemas.openxmlformats.org/officeDocument/2006/relationships/hyperlink" Target="https://www.youtube.com/watch?v=BNDOSMqGLlg" TargetMode="External"/><Relationship Id="rId4" Type="http://schemas.openxmlformats.org/officeDocument/2006/relationships/hyperlink" Target="https://www.youtube.com/watch?v=Yv3EMq2Dgq8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409E1A-FF95-ABE3-9A01-5C2787BB627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4955" y="957469"/>
            <a:ext cx="8825658" cy="3329581"/>
          </a:xfrm>
        </p:spPr>
        <p:txBody>
          <a:bodyPr/>
          <a:lstStyle/>
          <a:p>
            <a:r>
              <a:rPr lang="ka-GE" dirty="0"/>
              <a:t>ძლიერი ურთიერთქმედება</a:t>
            </a:r>
            <a:endParaRPr lang="az-Latn-AZ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B6420C2-9A9B-1437-4968-577D98070B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54954" y="5039111"/>
            <a:ext cx="9340767" cy="1096646"/>
          </a:xfrm>
        </p:spPr>
        <p:txBody>
          <a:bodyPr>
            <a:normAutofit fontScale="40000" lnSpcReduction="20000"/>
          </a:bodyPr>
          <a:lstStyle/>
          <a:p>
            <a:r>
              <a:rPr lang="ka-GE" sz="5000" i="1" dirty="0"/>
              <a:t>შოხრათ ადგეზალოვი</a:t>
            </a:r>
            <a:endParaRPr lang="en-US" sz="5000" i="1" dirty="0"/>
          </a:p>
          <a:p>
            <a:r>
              <a:rPr lang="ka-GE" sz="5000" i="1" dirty="0"/>
              <a:t>საგანი: კოსმოლოგია და ელემენტარული ნაწილაკები</a:t>
            </a:r>
          </a:p>
          <a:p>
            <a:r>
              <a:rPr lang="ka-GE" sz="5000" i="1" dirty="0"/>
              <a:t>ლექტორი:მერაბ გოგბერაშვილი</a:t>
            </a:r>
          </a:p>
          <a:p>
            <a:endParaRPr lang="ka-GE" i="1" dirty="0"/>
          </a:p>
          <a:p>
            <a:endParaRPr lang="az-Latn-AZ" dirty="0"/>
          </a:p>
        </p:txBody>
      </p:sp>
    </p:spTree>
    <p:extLst>
      <p:ext uri="{BB962C8B-B14F-4D97-AF65-F5344CB8AC3E}">
        <p14:creationId xmlns:p14="http://schemas.microsoft.com/office/powerpoint/2010/main" val="3503002728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5F026B-D6E9-C800-E3A4-732C4564F6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9364" y="899091"/>
            <a:ext cx="4694515" cy="4195481"/>
          </a:xfrm>
        </p:spPr>
        <p:txBody>
          <a:bodyPr/>
          <a:lstStyle/>
          <a:p>
            <a:r>
              <a:rPr lang="ka-GE" dirty="0">
                <a:solidFill>
                  <a:srgbClr val="00B0F0"/>
                </a:solidFill>
              </a:rPr>
              <a:t>ძლიერი ურთიერთქმედება </a:t>
            </a:r>
            <a:r>
              <a:rPr lang="ka-GE" dirty="0"/>
              <a:t>ან </a:t>
            </a:r>
            <a:r>
              <a:rPr lang="ka-GE" dirty="0">
                <a:solidFill>
                  <a:srgbClr val="00B0F0"/>
                </a:solidFill>
              </a:rPr>
              <a:t>ძლიერი ბირთვული ძალა </a:t>
            </a:r>
            <a:r>
              <a:rPr lang="ka-GE" dirty="0"/>
              <a:t>არის ფუნდამენტური ურთიერთქმედება, რომელიც აკავებს </a:t>
            </a:r>
            <a:r>
              <a:rPr lang="ka-GE" dirty="0">
                <a:solidFill>
                  <a:srgbClr val="00B0F0"/>
                </a:solidFill>
              </a:rPr>
              <a:t>კვარკებს</a:t>
            </a:r>
            <a:r>
              <a:rPr lang="ka-GE" dirty="0"/>
              <a:t> პროტონში, ნეიტრონში და სხვა </a:t>
            </a:r>
            <a:r>
              <a:rPr lang="ka-GE" dirty="0">
                <a:solidFill>
                  <a:srgbClr val="00B0F0"/>
                </a:solidFill>
              </a:rPr>
              <a:t>ჰადრონის ნაწილაკებში</a:t>
            </a:r>
            <a:r>
              <a:rPr lang="ka-GE" dirty="0"/>
              <a:t>. ძლიერი ურთიერთქმედება ასევე აკავშირებს ნეიტრონებს და პროტონებს ატომური ბირთვების შესაქმნელად, რომელასაც მას </a:t>
            </a:r>
            <a:r>
              <a:rPr lang="ka-GE" dirty="0">
                <a:solidFill>
                  <a:srgbClr val="00B0F0"/>
                </a:solidFill>
              </a:rPr>
              <a:t>ბირთვული ძალა </a:t>
            </a:r>
            <a:r>
              <a:rPr lang="ka-GE" dirty="0"/>
              <a:t>ეწოდება.</a:t>
            </a:r>
            <a:endParaRPr lang="az-Latn-AZ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9BC5DF1-2A55-181C-1353-DAF5256E91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2418" y="991856"/>
            <a:ext cx="6199454" cy="3493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87164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B7BB102-E17C-7D30-9777-DAADCFCD81F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665991" y="1032501"/>
                <a:ext cx="6569696" cy="5487569"/>
              </a:xfrm>
            </p:spPr>
            <p:txBody>
              <a:bodyPr>
                <a:normAutofit/>
              </a:bodyPr>
              <a:lstStyle/>
              <a:p>
                <a:r>
                  <a:rPr lang="ka-GE" dirty="0"/>
                  <a:t>1 </a:t>
                </a:r>
                <a:r>
                  <a:rPr lang="ka-GE" dirty="0">
                    <a:solidFill>
                      <a:srgbClr val="00B0F0"/>
                    </a:solidFill>
                  </a:rPr>
                  <a:t>ფემტომეტრ</a:t>
                </a:r>
                <a:r>
                  <a:rPr lang="ka-GE" dirty="0"/>
                  <a:t> ან ნაკლებ მანძილზე (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1 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𝑓</m:t>
                    </m:r>
                    <m:r>
                      <m:rPr>
                        <m:sty m:val="p"/>
                      </m:rPr>
                      <a:rPr lang="en-US" b="0" i="0" smtClean="0">
                        <a:latin typeface="Cambria Math" panose="02040503050406030204" pitchFamily="18" charset="0"/>
                      </a:rPr>
                      <m:t>m</m:t>
                    </m:r>
                  </m:oMath>
                </a14:m>
                <a:r>
                  <a:rPr lang="en-US" dirty="0"/>
                  <a:t>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i="1" dirty="0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ka-GE" b="0" i="1" dirty="0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ka-GE" b="0" i="1" dirty="0" smtClean="0">
                            <a:latin typeface="Cambria Math" panose="02040503050406030204" pitchFamily="18" charset="0"/>
                          </a:rPr>
                          <m:t>−15</m:t>
                        </m:r>
                      </m:sup>
                    </m:sSup>
                    <m:r>
                      <a:rPr lang="en-US" i="1" dirty="0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ka-GE" dirty="0"/>
                  <a:t>მეტრი) </a:t>
                </a:r>
              </a:p>
              <a:p>
                <a:r>
                  <a:rPr lang="ka-GE" dirty="0">
                    <a:solidFill>
                      <a:srgbClr val="00B0F0"/>
                    </a:solidFill>
                  </a:rPr>
                  <a:t>ელექტრომაგნიტურ ურთიერთქმედებაზე </a:t>
                </a:r>
                <a:r>
                  <a:rPr lang="ka-GE" dirty="0"/>
                  <a:t>137 ჯერ </a:t>
                </a:r>
              </a:p>
              <a:p>
                <a:r>
                  <a:rPr lang="ka-GE" dirty="0">
                    <a:solidFill>
                      <a:srgbClr val="00B0F0"/>
                    </a:solidFill>
                  </a:rPr>
                  <a:t>სუსტ ურთიერთქმედებაზე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ka-GE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ka-GE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ka-GE" b="0" i="1" smtClean="0">
                            <a:latin typeface="Cambria Math" panose="02040503050406030204" pitchFamily="18" charset="0"/>
                          </a:rPr>
                          <m:t>6</m:t>
                        </m:r>
                      </m:sup>
                    </m:sSup>
                  </m:oMath>
                </a14:m>
                <a:r>
                  <a:rPr lang="ka-GE" dirty="0"/>
                  <a:t> ჯერ </a:t>
                </a:r>
              </a:p>
              <a:p>
                <a:r>
                  <a:rPr lang="ka-GE" dirty="0"/>
                  <a:t> </a:t>
                </a:r>
                <a:r>
                  <a:rPr lang="ka-GE" dirty="0">
                    <a:solidFill>
                      <a:srgbClr val="00B0F0"/>
                    </a:solidFill>
                  </a:rPr>
                  <a:t>გრავიტაციულ ურთიერთქმედებაზე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ka-GE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ka-GE" b="0" i="1" smtClean="0">
                            <a:latin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ka-GE" b="0" i="1" smtClean="0">
                            <a:latin typeface="Cambria Math" panose="02040503050406030204" pitchFamily="18" charset="0"/>
                          </a:rPr>
                          <m:t>38</m:t>
                        </m:r>
                      </m:sup>
                    </m:sSup>
                  </m:oMath>
                </a14:m>
                <a:r>
                  <a:rPr lang="ka-GE" dirty="0"/>
                  <a:t> ჯერ ძლიერეია.</a:t>
                </a:r>
                <a:endParaRPr lang="en-US" dirty="0"/>
              </a:p>
              <a:p>
                <a:r>
                  <a:rPr lang="az-Latn-AZ" dirty="0"/>
                  <a:t> </a:t>
                </a:r>
                <a14:m>
                  <m:oMath xmlns:m="http://schemas.openxmlformats.org/officeDocument/2006/math">
                    <m:r>
                      <a:rPr lang="az-Latn-AZ" i="1" dirty="0" smtClean="0">
                        <a:latin typeface="Cambria Math" panose="02040503050406030204" pitchFamily="18" charset="0"/>
                      </a:rPr>
                      <m:t>1</m:t>
                    </m:r>
                    <m:r>
                      <a:rPr lang="en-US" b="0" i="1" dirty="0" smtClean="0">
                        <a:latin typeface="Cambria Math" panose="02040503050406030204" pitchFamily="18" charset="0"/>
                      </a:rPr>
                      <m:t>−3 </m:t>
                    </m:r>
                    <m:r>
                      <a:rPr lang="en-US" b="0" i="1" dirty="0" smtClean="0">
                        <a:latin typeface="Cambria Math" panose="02040503050406030204" pitchFamily="18" charset="0"/>
                      </a:rPr>
                      <m:t>𝑓𝑚</m:t>
                    </m:r>
                  </m:oMath>
                </a14:m>
                <a:r>
                  <a:rPr lang="en-US" dirty="0"/>
                  <a:t> </a:t>
                </a:r>
                <a:r>
                  <a:rPr lang="ka-GE" dirty="0"/>
                  <a:t>მანძლიზე პროტონებსა და ნეიტრონებს აკავსირებს.</a:t>
                </a:r>
              </a:p>
              <a:p>
                <a14:m>
                  <m:oMath xmlns:m="http://schemas.openxmlformats.org/officeDocument/2006/math">
                    <m:r>
                      <a:rPr lang="ka-GE" b="0" i="1" smtClean="0">
                        <a:latin typeface="Cambria Math" panose="02040503050406030204" pitchFamily="18" charset="0"/>
                      </a:rPr>
                      <m:t>0.8 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𝑓𝑚</m:t>
                    </m:r>
                  </m:oMath>
                </a14:m>
                <a:r>
                  <a:rPr lang="en-US" dirty="0"/>
                  <a:t> </a:t>
                </a:r>
                <a:r>
                  <a:rPr lang="ka-GE" dirty="0"/>
                  <a:t>ან ნაკლებ მანძილზე აერთიანებს </a:t>
                </a:r>
                <a:r>
                  <a:rPr lang="ka-GE" dirty="0">
                    <a:solidFill>
                      <a:srgbClr val="00B0F0"/>
                    </a:solidFill>
                  </a:rPr>
                  <a:t>კვარკებს</a:t>
                </a:r>
                <a:r>
                  <a:rPr lang="ka-GE" dirty="0"/>
                  <a:t> და ქმნის </a:t>
                </a:r>
                <a:r>
                  <a:rPr lang="ka-GE" dirty="0">
                    <a:solidFill>
                      <a:srgbClr val="00B0F0"/>
                    </a:solidFill>
                  </a:rPr>
                  <a:t>ჰადრონებს</a:t>
                </a:r>
                <a:r>
                  <a:rPr lang="ka-GE" dirty="0"/>
                  <a:t>. </a:t>
                </a:r>
              </a:p>
              <a:p>
                <a:r>
                  <a:rPr lang="ka-GE" dirty="0"/>
                  <a:t>პროტონის ან ნეიტრონის მასის უმეტესი ნაწილი ძლიერი ურთიერთქმედების ენერგიის შედეგია. კვარკები შეადგენს</a:t>
                </a:r>
                <a:r>
                  <a:rPr lang="en-US" dirty="0"/>
                  <a:t> </a:t>
                </a:r>
                <a:r>
                  <a:rPr lang="ka-GE" dirty="0"/>
                  <a:t>მასის </a:t>
                </a:r>
                <a14:m>
                  <m:oMath xmlns:m="http://schemas.openxmlformats.org/officeDocument/2006/math">
                    <m:r>
                      <a:rPr lang="ka-GE" b="0" i="1" smtClean="0">
                        <a:latin typeface="Cambria Math" panose="02040503050406030204" pitchFamily="18" charset="0"/>
                      </a:rPr>
                      <m:t>1%</m:t>
                    </m:r>
                  </m:oMath>
                </a14:m>
                <a:r>
                  <a:rPr lang="ka-GE" dirty="0"/>
                  <a:t>-ს.</a:t>
                </a:r>
              </a:p>
              <a:p>
                <a:endParaRPr lang="ka-GE" dirty="0"/>
              </a:p>
              <a:p>
                <a:endParaRPr lang="az-Latn-AZ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8B7BB102-E17C-7D30-9777-DAADCFCD81F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665991" y="1032501"/>
                <a:ext cx="6569696" cy="5487569"/>
              </a:xfrm>
              <a:blipFill>
                <a:blip r:embed="rId2"/>
                <a:stretch>
                  <a:fillRect l="-371" t="-777"/>
                </a:stretch>
              </a:blipFill>
            </p:spPr>
            <p:txBody>
              <a:bodyPr/>
              <a:lstStyle/>
              <a:p>
                <a:r>
                  <a:rPr lang="az-Latn-A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162304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6696E6C-F578-236A-3703-34B6CEC9AA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758755" y="1249845"/>
            <a:ext cx="4396339" cy="3741738"/>
          </a:xfrm>
        </p:spPr>
        <p:txBody>
          <a:bodyPr/>
          <a:lstStyle/>
          <a:p>
            <a:r>
              <a:rPr lang="ka-GE" dirty="0"/>
              <a:t>ძლიერი ურთიერთქმედება აღიწერება </a:t>
            </a:r>
            <a:r>
              <a:rPr lang="ka-GE" dirty="0">
                <a:solidFill>
                  <a:srgbClr val="00B0F0"/>
                </a:solidFill>
              </a:rPr>
              <a:t>კვანტური კრომოდინამიკით </a:t>
            </a:r>
            <a:r>
              <a:rPr lang="ka-GE" dirty="0"/>
              <a:t>(</a:t>
            </a:r>
            <a:r>
              <a:rPr lang="az-Latn-AZ" dirty="0"/>
              <a:t>QCD</a:t>
            </a:r>
            <a:r>
              <a:rPr lang="ka-GE" dirty="0"/>
              <a:t>).</a:t>
            </a:r>
          </a:p>
          <a:p>
            <a:r>
              <a:rPr lang="ka-GE" dirty="0"/>
              <a:t>ძლიერი ურთიერთქმედების მატარებელი ნაწილაკი არის </a:t>
            </a:r>
            <a:r>
              <a:rPr lang="ka-GE" dirty="0">
                <a:solidFill>
                  <a:srgbClr val="00B0F0"/>
                </a:solidFill>
              </a:rPr>
              <a:t>გლუონი</a:t>
            </a:r>
            <a:r>
              <a:rPr lang="ka-GE" dirty="0"/>
              <a:t>, უმასური </a:t>
            </a:r>
            <a:r>
              <a:rPr lang="ka-GE" dirty="0">
                <a:solidFill>
                  <a:srgbClr val="00B0F0"/>
                </a:solidFill>
              </a:rPr>
              <a:t>ბოზონი</a:t>
            </a:r>
            <a:r>
              <a:rPr lang="ka-GE" dirty="0"/>
              <a:t>.</a:t>
            </a:r>
          </a:p>
          <a:p>
            <a:r>
              <a:rPr lang="ka-GE" dirty="0"/>
              <a:t>კვარკებს </a:t>
            </a:r>
            <a:r>
              <a:rPr lang="ka-GE" dirty="0">
                <a:solidFill>
                  <a:srgbClr val="00B0F0"/>
                </a:solidFill>
              </a:rPr>
              <a:t>მასა</a:t>
            </a:r>
            <a:r>
              <a:rPr lang="ka-GE" dirty="0"/>
              <a:t>, </a:t>
            </a:r>
            <a:r>
              <a:rPr lang="ka-GE" dirty="0">
                <a:solidFill>
                  <a:srgbClr val="00B0F0"/>
                </a:solidFill>
              </a:rPr>
              <a:t>სპინი </a:t>
            </a:r>
            <a:r>
              <a:rPr lang="ka-GE" dirty="0">
                <a:solidFill>
                  <a:schemeClr val="tx1">
                    <a:lumMod val="95000"/>
                  </a:schemeClr>
                </a:solidFill>
              </a:rPr>
              <a:t>და</a:t>
            </a:r>
            <a:r>
              <a:rPr lang="ka-GE" dirty="0"/>
              <a:t> </a:t>
            </a:r>
            <a:r>
              <a:rPr lang="ka-GE" dirty="0">
                <a:solidFill>
                  <a:srgbClr val="00B0F0"/>
                </a:solidFill>
              </a:rPr>
              <a:t>ელექტრული მუხტის </a:t>
            </a:r>
            <a:r>
              <a:rPr lang="ka-GE" dirty="0"/>
              <a:t>გარდა აგრეთვე აქვთ </a:t>
            </a:r>
            <a:r>
              <a:rPr lang="ka-GE" dirty="0">
                <a:solidFill>
                  <a:srgbClr val="00B0F0"/>
                </a:solidFill>
              </a:rPr>
              <a:t>ფერადი მუხტი.</a:t>
            </a:r>
          </a:p>
          <a:p>
            <a:endParaRPr lang="en-US" dirty="0">
              <a:solidFill>
                <a:srgbClr val="00B0F0"/>
              </a:solidFill>
            </a:endParaRPr>
          </a:p>
          <a:p>
            <a:endParaRPr lang="az-Latn-AZ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1DC68CD-EBD2-926E-16C7-7E43431DBE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5094" y="1249845"/>
            <a:ext cx="6904383" cy="1926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28565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F1C1E08-ED82-921D-5BAD-02E361F69C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29690" y="533400"/>
            <a:ext cx="4641271" cy="5318100"/>
          </a:xfrm>
        </p:spPr>
        <p:txBody>
          <a:bodyPr>
            <a:normAutofit/>
          </a:bodyPr>
          <a:lstStyle/>
          <a:p>
            <a:r>
              <a:rPr lang="ka-GE" sz="2000" dirty="0"/>
              <a:t>კვანტურ ქრომოდინამიკაში (</a:t>
            </a:r>
            <a:r>
              <a:rPr lang="az-Latn-AZ" sz="2000" dirty="0"/>
              <a:t>QCD), </a:t>
            </a:r>
            <a:r>
              <a:rPr lang="ka-GE" sz="2000" dirty="0">
                <a:solidFill>
                  <a:srgbClr val="00B0F0"/>
                </a:solidFill>
              </a:rPr>
              <a:t>კვარკის</a:t>
            </a:r>
            <a:r>
              <a:rPr lang="ka-GE" sz="2000" dirty="0"/>
              <a:t> ფერს შეუძლია მიიღოს სამი მნიშვნელობიდან ან მუხტიდან ერთ-ერთი: </a:t>
            </a:r>
            <a:r>
              <a:rPr lang="ka-GE" sz="2000" dirty="0">
                <a:solidFill>
                  <a:srgbClr val="FF0000"/>
                </a:solidFill>
              </a:rPr>
              <a:t>წითელი</a:t>
            </a:r>
            <a:r>
              <a:rPr lang="ka-GE" sz="2000" dirty="0"/>
              <a:t>, </a:t>
            </a:r>
            <a:r>
              <a:rPr lang="ka-GE" sz="2000" dirty="0">
                <a:solidFill>
                  <a:srgbClr val="00B050"/>
                </a:solidFill>
              </a:rPr>
              <a:t>მწვანე</a:t>
            </a:r>
            <a:r>
              <a:rPr lang="ka-GE" sz="2000" dirty="0"/>
              <a:t> და </a:t>
            </a:r>
            <a:r>
              <a:rPr lang="ka-GE" sz="2000" dirty="0">
                <a:solidFill>
                  <a:srgbClr val="1010E0"/>
                </a:solidFill>
              </a:rPr>
              <a:t>ლურჯი</a:t>
            </a:r>
            <a:r>
              <a:rPr lang="ka-GE" sz="2000" dirty="0"/>
              <a:t>.</a:t>
            </a:r>
            <a:r>
              <a:rPr lang="az-Latn-AZ" sz="2000" dirty="0"/>
              <a:t> </a:t>
            </a:r>
            <a:r>
              <a:rPr lang="ka-GE" sz="2000" dirty="0"/>
              <a:t>ეს ფერთა ნარევი ქმნის უფერილობას და ეს უზრუნველღოფს ეს </a:t>
            </a:r>
            <a:r>
              <a:rPr lang="ka-GE" sz="2000" dirty="0">
                <a:solidFill>
                  <a:srgbClr val="00B0F0"/>
                </a:solidFill>
              </a:rPr>
              <a:t>სისტემის</a:t>
            </a:r>
            <a:r>
              <a:rPr lang="ka-GE" sz="2000" dirty="0"/>
              <a:t> მდგრადობას</a:t>
            </a:r>
            <a:endParaRPr lang="en-US" sz="2000" dirty="0"/>
          </a:p>
          <a:p>
            <a:r>
              <a:rPr lang="ka-GE" sz="2000" dirty="0">
                <a:solidFill>
                  <a:srgbClr val="00B0F0"/>
                </a:solidFill>
              </a:rPr>
              <a:t>ანტიკვარკს</a:t>
            </a:r>
            <a:r>
              <a:rPr lang="ka-GE" sz="2000" dirty="0"/>
              <a:t> შეუძლია მიიღოს სამი ანტიფერიდან ერთი: </a:t>
            </a:r>
            <a:r>
              <a:rPr lang="ka-GE" sz="2000" dirty="0">
                <a:solidFill>
                  <a:srgbClr val="09E1D7"/>
                </a:solidFill>
              </a:rPr>
              <a:t>ანტიწითელი</a:t>
            </a:r>
            <a:r>
              <a:rPr lang="ka-GE" sz="2000" dirty="0"/>
              <a:t>, </a:t>
            </a:r>
            <a:r>
              <a:rPr lang="ka-GE" sz="2000" dirty="0">
                <a:solidFill>
                  <a:srgbClr val="D60093"/>
                </a:solidFill>
              </a:rPr>
              <a:t>ანტიმწვანე</a:t>
            </a:r>
            <a:r>
              <a:rPr lang="ka-GE" sz="2000" dirty="0"/>
              <a:t> და </a:t>
            </a:r>
            <a:r>
              <a:rPr lang="ka-GE" sz="2000" dirty="0">
                <a:solidFill>
                  <a:srgbClr val="FFFF00"/>
                </a:solidFill>
              </a:rPr>
              <a:t>ანტილურჯი</a:t>
            </a:r>
            <a:r>
              <a:rPr lang="ka-GE" sz="2000" dirty="0"/>
              <a:t>.</a:t>
            </a:r>
            <a:endParaRPr lang="en-US" sz="2000" dirty="0"/>
          </a:p>
          <a:p>
            <a:r>
              <a:rPr lang="ka-GE" sz="2000" dirty="0">
                <a:solidFill>
                  <a:srgbClr val="00B0F0"/>
                </a:solidFill>
              </a:rPr>
              <a:t>გლუონები</a:t>
            </a:r>
            <a:r>
              <a:rPr lang="ka-GE" sz="2000" dirty="0"/>
              <a:t> არის ორი ფერის ნარევები, როგორიცაა</a:t>
            </a:r>
            <a:r>
              <a:rPr lang="en-US" sz="2000" dirty="0"/>
              <a:t>,</a:t>
            </a:r>
            <a:r>
              <a:rPr lang="ka-GE" sz="2000" dirty="0"/>
              <a:t> მაგ.</a:t>
            </a:r>
            <a:r>
              <a:rPr lang="en-US" sz="2000" dirty="0"/>
              <a:t> </a:t>
            </a:r>
            <a:r>
              <a:rPr lang="ka-GE" sz="2000" dirty="0"/>
              <a:t> </a:t>
            </a:r>
            <a:r>
              <a:rPr lang="ka-GE" sz="2000" dirty="0">
                <a:solidFill>
                  <a:srgbClr val="FF0000"/>
                </a:solidFill>
              </a:rPr>
              <a:t>წითელი</a:t>
            </a:r>
            <a:r>
              <a:rPr lang="ka-GE" sz="2000" dirty="0"/>
              <a:t> და </a:t>
            </a:r>
            <a:r>
              <a:rPr lang="ka-GE" sz="2000" dirty="0">
                <a:solidFill>
                  <a:srgbClr val="D60093"/>
                </a:solidFill>
              </a:rPr>
              <a:t>ანტიმწვანე</a:t>
            </a:r>
            <a:r>
              <a:rPr lang="ka-GE" sz="2000" dirty="0"/>
              <a:t>, რაც წარმოადგენს მათ ფერთა მუხტს. </a:t>
            </a:r>
            <a:endParaRPr lang="az-Latn-AZ" sz="2000" dirty="0"/>
          </a:p>
        </p:txBody>
      </p:sp>
      <p:pic>
        <p:nvPicPr>
          <p:cNvPr id="8" name="Picture 7" descr="Diagram, venn diagram&#10;&#10;Description automatically generated">
            <a:extLst>
              <a:ext uri="{FF2B5EF4-FFF2-40B4-BE49-F238E27FC236}">
                <a16:creationId xmlns:a16="http://schemas.microsoft.com/office/drawing/2014/main" id="{1C76EC9D-CA3F-2D6C-8D5A-CE2CE20D96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4609" y="533400"/>
            <a:ext cx="2926772" cy="288555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A8ADCFC-99B1-F694-3B1F-0B8AEF251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1882" y="570422"/>
            <a:ext cx="2926772" cy="2811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4614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1F56F673-F3B0-CD03-D57A-5E5A4F7B4EE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587" y="1126334"/>
            <a:ext cx="2991267" cy="2886478"/>
          </a:xfr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2DE16D3-CC9F-5C68-1CD6-3A18D731D15B}"/>
              </a:ext>
            </a:extLst>
          </p:cNvPr>
          <p:cNvSpPr txBox="1"/>
          <p:nvPr/>
        </p:nvSpPr>
        <p:spPr>
          <a:xfrm>
            <a:off x="734813" y="4126116"/>
            <a:ext cx="356061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dirty="0"/>
              <a:t>ჰადრონი 3 კვარკით (</a:t>
            </a:r>
            <a:r>
              <a:rPr lang="ka-GE" dirty="0">
                <a:solidFill>
                  <a:srgbClr val="FF0000"/>
                </a:solidFill>
              </a:rPr>
              <a:t>წითელი</a:t>
            </a:r>
            <a:r>
              <a:rPr lang="ka-GE" dirty="0"/>
              <a:t>, </a:t>
            </a:r>
            <a:r>
              <a:rPr lang="ka-GE" dirty="0">
                <a:solidFill>
                  <a:srgbClr val="00B050"/>
                </a:solidFill>
              </a:rPr>
              <a:t>მწვანე</a:t>
            </a:r>
            <a:r>
              <a:rPr lang="ka-GE" dirty="0"/>
              <a:t>, </a:t>
            </a:r>
            <a:r>
              <a:rPr lang="ka-GE" dirty="0">
                <a:solidFill>
                  <a:srgbClr val="1010E0"/>
                </a:solidFill>
              </a:rPr>
              <a:t>ლურჯი</a:t>
            </a:r>
            <a:r>
              <a:rPr lang="ka-GE" dirty="0"/>
              <a:t>) ფერის შეცვლამდე</a:t>
            </a:r>
            <a:endParaRPr lang="az-Latn-AZ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4FCB836E-156B-E32D-F620-AF708312DA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6390" y="1126334"/>
            <a:ext cx="2992059" cy="2887242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39EE98B3-932E-0631-E627-93A014B6C67A}"/>
              </a:ext>
            </a:extLst>
          </p:cNvPr>
          <p:cNvSpPr txBox="1"/>
          <p:nvPr/>
        </p:nvSpPr>
        <p:spPr>
          <a:xfrm>
            <a:off x="4496390" y="4138938"/>
            <a:ext cx="35606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dirty="0">
                <a:solidFill>
                  <a:srgbClr val="1010E0"/>
                </a:solidFill>
              </a:rPr>
              <a:t>ლურჯი</a:t>
            </a:r>
            <a:r>
              <a:rPr lang="ka-GE" dirty="0"/>
              <a:t> კვარკი ასხივებს </a:t>
            </a:r>
            <a:r>
              <a:rPr lang="ka-GE" dirty="0">
                <a:solidFill>
                  <a:srgbClr val="1010E0"/>
                </a:solidFill>
              </a:rPr>
              <a:t>ლურჯ</a:t>
            </a:r>
            <a:r>
              <a:rPr lang="ka-GE" dirty="0"/>
              <a:t>-</a:t>
            </a:r>
            <a:r>
              <a:rPr lang="ka-GE" dirty="0">
                <a:solidFill>
                  <a:srgbClr val="D60093"/>
                </a:solidFill>
              </a:rPr>
              <a:t>ანტიმწვანე </a:t>
            </a:r>
            <a:r>
              <a:rPr lang="ka-GE" dirty="0"/>
              <a:t>გლუონს</a:t>
            </a:r>
            <a:endParaRPr lang="az-Latn-AZ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20E379B6-1ECE-4135-C1C0-11A4ABFDEBE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0985" y="1127098"/>
            <a:ext cx="2991267" cy="2886478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31530284-28C0-11E3-F16B-CB4844F05B8D}"/>
              </a:ext>
            </a:extLst>
          </p:cNvPr>
          <p:cNvSpPr txBox="1"/>
          <p:nvPr/>
        </p:nvSpPr>
        <p:spPr>
          <a:xfrm>
            <a:off x="8160985" y="4185105"/>
            <a:ext cx="3435927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a-GE" dirty="0">
                <a:solidFill>
                  <a:srgbClr val="00B050"/>
                </a:solidFill>
              </a:rPr>
              <a:t>მწვანე</a:t>
            </a:r>
            <a:r>
              <a:rPr lang="ka-GE" dirty="0"/>
              <a:t> კვარკი შთანთქავს </a:t>
            </a:r>
            <a:r>
              <a:rPr lang="ka-GE" dirty="0">
                <a:solidFill>
                  <a:srgbClr val="1010E0"/>
                </a:solidFill>
              </a:rPr>
              <a:t>ლურჯ</a:t>
            </a:r>
            <a:r>
              <a:rPr lang="ka-GE" dirty="0"/>
              <a:t>-</a:t>
            </a:r>
            <a:r>
              <a:rPr lang="ka-GE" dirty="0">
                <a:solidFill>
                  <a:srgbClr val="D60093"/>
                </a:solidFill>
              </a:rPr>
              <a:t>ანტიმწვანე</a:t>
            </a:r>
            <a:r>
              <a:rPr lang="ka-GE" dirty="0"/>
              <a:t> გლუონს და </a:t>
            </a:r>
            <a:r>
              <a:rPr lang="ka-GE" dirty="0">
                <a:solidFill>
                  <a:srgbClr val="1010E0"/>
                </a:solidFill>
              </a:rPr>
              <a:t>ლურჯი</a:t>
            </a:r>
            <a:r>
              <a:rPr lang="ka-GE" dirty="0"/>
              <a:t> კვარკი ხდება; ფერი შენარჩუნებულია.</a:t>
            </a:r>
            <a:endParaRPr lang="az-Latn-AZ" dirty="0"/>
          </a:p>
        </p:txBody>
      </p:sp>
    </p:spTree>
    <p:extLst>
      <p:ext uri="{BB962C8B-B14F-4D97-AF65-F5344CB8AC3E}">
        <p14:creationId xmlns:p14="http://schemas.microsoft.com/office/powerpoint/2010/main" val="3821056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/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0460F13-61B2-41CA-4FFF-9B12F9D1832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27458" y="450273"/>
            <a:ext cx="4757160" cy="6033654"/>
          </a:xfrm>
        </p:spPr>
        <p:txBody>
          <a:bodyPr>
            <a:normAutofit lnSpcReduction="10000"/>
          </a:bodyPr>
          <a:lstStyle/>
          <a:p>
            <a:r>
              <a:rPr lang="ka-GE" dirty="0"/>
              <a:t>ყველა სხვა ძალისგან განსხვავებით (ელექტრომაგნიტური, სუსტი და გრავიტაციული), </a:t>
            </a:r>
            <a:r>
              <a:rPr lang="ka-GE" dirty="0">
                <a:solidFill>
                  <a:srgbClr val="00B0F0"/>
                </a:solidFill>
              </a:rPr>
              <a:t>ძლიერი ურთიერთქმედება </a:t>
            </a:r>
            <a:r>
              <a:rPr lang="ka-GE" dirty="0"/>
              <a:t>არ იკლებს სიძლიერეს კვარკების წყვილებს შორის მანძილის გაზრდით.</a:t>
            </a:r>
          </a:p>
          <a:p>
            <a:r>
              <a:rPr lang="ka-GE" dirty="0"/>
              <a:t>გლუონის ველი წყვილ ფერთა მუხტს შორის ქმნის ვიწრო ნაკადის მილს (</a:t>
            </a:r>
            <a:r>
              <a:rPr lang="en-US" dirty="0">
                <a:solidFill>
                  <a:srgbClr val="00B0F0"/>
                </a:solidFill>
              </a:rPr>
              <a:t>flux tube</a:t>
            </a:r>
            <a:r>
              <a:rPr lang="ka-GE" dirty="0"/>
              <a:t>)</a:t>
            </a:r>
            <a:r>
              <a:rPr lang="en-US" dirty="0"/>
              <a:t>.</a:t>
            </a:r>
          </a:p>
          <a:p>
            <a:r>
              <a:rPr lang="ka-GE" dirty="0"/>
              <a:t>გლუონის ველის ასეთი ქცევის გამო, ნაწილაკებს შორის ძლიერი ძალა მუდმივია მათი განცალკევების მიუხედავად.</a:t>
            </a:r>
            <a:endParaRPr lang="en-US" dirty="0"/>
          </a:p>
          <a:p>
            <a:r>
              <a:rPr lang="ka-GE" dirty="0"/>
              <a:t>ამიტომ, როდესაც ორი ფერის მუხტი გამოყოფილია, რაღაც მომენტში ენერგიულად ხელსაყრელი ხდება ახალი კვარკ-ანტიკვარკის წყვილის გამოჩენა, ვიდრე მილის შემდგომი გაფართოება.</a:t>
            </a:r>
            <a:r>
              <a:rPr lang="en-US" dirty="0"/>
              <a:t> </a:t>
            </a:r>
            <a:r>
              <a:rPr lang="ka-GE" dirty="0"/>
              <a:t>ამიტომ კვარკების იზოლირება შეუძლებელია ამ ფენომენს ეწოდება ფერის შეზღუდვა </a:t>
            </a:r>
            <a:r>
              <a:rPr lang="ka-GE" dirty="0">
                <a:solidFill>
                  <a:srgbClr val="00B0F0"/>
                </a:solidFill>
              </a:rPr>
              <a:t>(</a:t>
            </a:r>
            <a:r>
              <a:rPr lang="en-US" dirty="0">
                <a:solidFill>
                  <a:srgbClr val="00B0F0"/>
                </a:solidFill>
              </a:rPr>
              <a:t>Color confinement</a:t>
            </a:r>
            <a:r>
              <a:rPr lang="ka-GE" dirty="0">
                <a:solidFill>
                  <a:srgbClr val="00B0F0"/>
                </a:solidFill>
              </a:rPr>
              <a:t>)</a:t>
            </a:r>
            <a:endParaRPr lang="az-Latn-AZ" dirty="0">
              <a:solidFill>
                <a:srgbClr val="00B0F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F3F3A5-17DE-C8EF-AEBA-A06C119956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4618" y="1146463"/>
            <a:ext cx="6854247" cy="4066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53432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4039B737-D04F-1B38-B423-25FE78421CB4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2174" y="747342"/>
            <a:ext cx="4774465" cy="5363316"/>
          </a:xfrm>
        </p:spPr>
      </p:pic>
      <p:sp>
        <p:nvSpPr>
          <p:cNvPr id="6" name="Content Placeholder 3">
            <a:extLst>
              <a:ext uri="{FF2B5EF4-FFF2-40B4-BE49-F238E27FC236}">
                <a16:creationId xmlns:a16="http://schemas.microsoft.com/office/drawing/2014/main" id="{81203513-6012-BD45-C563-BDEA2A07A2BF}"/>
              </a:ext>
            </a:extLst>
          </p:cNvPr>
          <p:cNvSpPr txBox="1">
            <a:spLocks/>
          </p:cNvSpPr>
          <p:nvPr/>
        </p:nvSpPr>
        <p:spPr>
          <a:xfrm>
            <a:off x="212035" y="647952"/>
            <a:ext cx="5141842" cy="612250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06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2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r>
              <a:rPr lang="ka-GE" dirty="0"/>
              <a:t>პროტონის რადიუსზე მეტი დისტანციაზე, კვარკების (ჰადრონების) </a:t>
            </a:r>
            <a:r>
              <a:rPr lang="ka-GE"/>
              <a:t>კომპაქტური კოლექციებს  </a:t>
            </a:r>
            <a:r>
              <a:rPr lang="ka-GE" dirty="0"/>
              <a:t>როგორც ჩანს, ეფეკტიურად არ აქვთ </a:t>
            </a:r>
            <a:r>
              <a:rPr lang="ka-GE" dirty="0">
                <a:solidFill>
                  <a:srgbClr val="00B0F0"/>
                </a:solidFill>
              </a:rPr>
              <a:t>ფერის მუხტი. </a:t>
            </a:r>
            <a:r>
              <a:rPr lang="ka-GE" dirty="0"/>
              <a:t>ამიტომ </a:t>
            </a:r>
            <a:r>
              <a:rPr lang="ka-GE" dirty="0">
                <a:solidFill>
                  <a:srgbClr val="00B0F0"/>
                </a:solidFill>
              </a:rPr>
              <a:t>ძლიერი ძალა </a:t>
            </a:r>
            <a:r>
              <a:rPr lang="ka-GE" dirty="0"/>
              <a:t>თითქმის არ არსებობს ამ ჰადრონებს შორის.</a:t>
            </a:r>
          </a:p>
          <a:p>
            <a:r>
              <a:rPr lang="ka-GE" dirty="0"/>
              <a:t>თუმცა, ამ ძალის გაქრება არ არის საკმაოდ სრულყოფილი და </a:t>
            </a:r>
            <a:r>
              <a:rPr lang="ka-GE" dirty="0">
                <a:solidFill>
                  <a:srgbClr val="00B0F0"/>
                </a:solidFill>
              </a:rPr>
              <a:t>ნარჩენი ძალა</a:t>
            </a:r>
            <a:r>
              <a:rPr lang="ka-GE" dirty="0"/>
              <a:t> რჩება.</a:t>
            </a:r>
          </a:p>
          <a:p>
            <a:r>
              <a:rPr lang="ka-GE" dirty="0"/>
              <a:t>ეს ნარჩენი ძალა მანძილის მატებასთან ერთად სწრაფად მცირდება და, შესაბამისად, ძალიან მცირე </a:t>
            </a:r>
            <a:r>
              <a:rPr lang="ka-GE" dirty="0">
                <a:solidFill>
                  <a:srgbClr val="00B0F0"/>
                </a:solidFill>
              </a:rPr>
              <a:t>დიაპაზონი</a:t>
            </a:r>
            <a:r>
              <a:rPr lang="ka-GE" dirty="0"/>
              <a:t> აქვს (ეფექტურად რამდენიმე ფემტომეტრი).</a:t>
            </a:r>
          </a:p>
          <a:p>
            <a:r>
              <a:rPr lang="ka-GE" dirty="0"/>
              <a:t>ის ვლინდება როგორც ძალა "უფერო" ჰადრონებს შორის და ცნობილია როგორც </a:t>
            </a:r>
            <a:r>
              <a:rPr lang="ka-GE" dirty="0">
                <a:solidFill>
                  <a:srgbClr val="00B0F0"/>
                </a:solidFill>
              </a:rPr>
              <a:t>ბირთვული ძალა ან ნარჩენი ძლიერი ძალა </a:t>
            </a:r>
            <a:r>
              <a:rPr lang="ka-GE" dirty="0"/>
              <a:t>(და ისტორიულად, როგორც ძლიერი ბირთვული ძალა).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038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81DD866-4A32-3591-2EF2-399590FDDB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38539" y="569843"/>
            <a:ext cx="5115339" cy="5540815"/>
          </a:xfrm>
        </p:spPr>
        <p:txBody>
          <a:bodyPr>
            <a:normAutofit lnSpcReduction="10000"/>
          </a:bodyPr>
          <a:lstStyle/>
          <a:p>
            <a:r>
              <a:rPr lang="ka-GE" dirty="0">
                <a:solidFill>
                  <a:srgbClr val="00B0F0"/>
                </a:solidFill>
              </a:rPr>
              <a:t>ბირთვული ძალა </a:t>
            </a:r>
            <a:r>
              <a:rPr lang="ka-GE" dirty="0"/>
              <a:t>მოქმედებს ჰადრონებს შორის, რომლებიც ცნობილია როგორც </a:t>
            </a:r>
            <a:r>
              <a:rPr lang="ka-GE" dirty="0">
                <a:solidFill>
                  <a:srgbClr val="00B0F0"/>
                </a:solidFill>
              </a:rPr>
              <a:t>მეზონები</a:t>
            </a:r>
            <a:r>
              <a:rPr lang="ka-GE" dirty="0"/>
              <a:t> და </a:t>
            </a:r>
            <a:r>
              <a:rPr lang="ka-GE" dirty="0">
                <a:solidFill>
                  <a:srgbClr val="00B0F0"/>
                </a:solidFill>
              </a:rPr>
              <a:t>ბარიონები</a:t>
            </a:r>
            <a:r>
              <a:rPr lang="ka-GE" dirty="0"/>
              <a:t>.</a:t>
            </a:r>
          </a:p>
          <a:p>
            <a:r>
              <a:rPr lang="ka-GE" dirty="0"/>
              <a:t>ეს "ნარჩენი ძლიერი ძალა", რომელიც მოქმედებს ირიბად, გადასცემს გლუონებს, რომლებიც ქმნიან ვირტუალური </a:t>
            </a:r>
            <a:r>
              <a:rPr lang="el-GR" dirty="0">
                <a:solidFill>
                  <a:srgbClr val="00B0F0"/>
                </a:solidFill>
              </a:rPr>
              <a:t>π</a:t>
            </a:r>
            <a:r>
              <a:rPr lang="el-GR" dirty="0"/>
              <a:t> </a:t>
            </a:r>
            <a:r>
              <a:rPr lang="ka-GE" dirty="0"/>
              <a:t>და </a:t>
            </a:r>
            <a:r>
              <a:rPr lang="el-GR" dirty="0">
                <a:solidFill>
                  <a:srgbClr val="00B0F0"/>
                </a:solidFill>
              </a:rPr>
              <a:t>ρ</a:t>
            </a:r>
            <a:r>
              <a:rPr lang="el-GR" dirty="0"/>
              <a:t> </a:t>
            </a:r>
            <a:r>
              <a:rPr lang="ka-GE" dirty="0"/>
              <a:t>მეზონების ნაწილს, რომლებიც, თავის მხრივ, გადასცემენ ძალას ნუკლეონებს შორის.</a:t>
            </a:r>
            <a:endParaRPr lang="en-US" dirty="0"/>
          </a:p>
          <a:p>
            <a:r>
              <a:rPr lang="ka-GE" dirty="0"/>
              <a:t>ამ ანიმაციაში </a:t>
            </a:r>
            <a:r>
              <a:rPr lang="ka-GE" dirty="0">
                <a:solidFill>
                  <a:srgbClr val="00B0F0"/>
                </a:solidFill>
              </a:rPr>
              <a:t>პროტონსა</a:t>
            </a:r>
            <a:r>
              <a:rPr lang="ka-GE" dirty="0"/>
              <a:t> და </a:t>
            </a:r>
            <a:r>
              <a:rPr lang="ka-GE" dirty="0">
                <a:solidFill>
                  <a:srgbClr val="00B0F0"/>
                </a:solidFill>
              </a:rPr>
              <a:t>ნეიტრონს</a:t>
            </a:r>
            <a:r>
              <a:rPr lang="ka-GE" dirty="0"/>
              <a:t> შორის </a:t>
            </a:r>
            <a:r>
              <a:rPr lang="ka-GE" dirty="0">
                <a:solidFill>
                  <a:srgbClr val="00B0F0"/>
                </a:solidFill>
              </a:rPr>
              <a:t>ბირთვული ძალის </a:t>
            </a:r>
            <a:r>
              <a:rPr lang="ka-GE" dirty="0"/>
              <a:t>(ან ნარჩენი ძლიერი ძალის) ურთიერთქმედება მოცემულია. პატარა ფერადი ორმაგი წრეები </a:t>
            </a:r>
            <a:r>
              <a:rPr lang="ka-GE" dirty="0">
                <a:solidFill>
                  <a:srgbClr val="00B0F0"/>
                </a:solidFill>
              </a:rPr>
              <a:t>გლუონებია</a:t>
            </a:r>
            <a:r>
              <a:rPr lang="ka-GE" dirty="0"/>
              <a:t>, რომლებიც პროტონსა და ნეიტრონს ერთმანეთთან აკავშირებს. ეს გლუონები ასევე ატარებენ </a:t>
            </a:r>
            <a:r>
              <a:rPr lang="ka-GE" dirty="0">
                <a:solidFill>
                  <a:srgbClr val="00B0F0"/>
                </a:solidFill>
              </a:rPr>
              <a:t>კვარკის/ანტიკვარკის კომბინაციას, </a:t>
            </a:r>
            <a:r>
              <a:rPr lang="ka-GE" dirty="0"/>
              <a:t>რომელსაც </a:t>
            </a:r>
            <a:r>
              <a:rPr lang="ka-GE" dirty="0">
                <a:solidFill>
                  <a:srgbClr val="00B0F0"/>
                </a:solidFill>
              </a:rPr>
              <a:t>პიონს</a:t>
            </a:r>
            <a:r>
              <a:rPr lang="ka-GE" dirty="0"/>
              <a:t> უწოდებენ, და ამით ხელს უწყობენ ძლიერი ძალის ნარჩენი ნაწილის გადაცემას უფერო ჰადრონებს შორის.</a:t>
            </a:r>
            <a:endParaRPr lang="en-US" dirty="0"/>
          </a:p>
        </p:txBody>
      </p:sp>
      <p:pic>
        <p:nvPicPr>
          <p:cNvPr id="7" name="Content Placeholder 2">
            <a:extLst>
              <a:ext uri="{FF2B5EF4-FFF2-40B4-BE49-F238E27FC236}">
                <a16:creationId xmlns:a16="http://schemas.microsoft.com/office/drawing/2014/main" id="{15988B01-7003-E08D-5ED1-79DDB12B1C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2174" y="747342"/>
            <a:ext cx="4774465" cy="5363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08728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8DAC6F5-073A-D6F1-5407-20DF6A56C4E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0" y="1181099"/>
            <a:ext cx="5032443" cy="4495801"/>
          </a:xfrm>
        </p:spPr>
        <p:txBody>
          <a:bodyPr/>
          <a:lstStyle/>
          <a:p>
            <a:r>
              <a:rPr lang="ka-GE" dirty="0"/>
              <a:t>ძლიერ ურთიერთქმედებას აქვს თვისება, რომელსაც ეწოდება </a:t>
            </a:r>
            <a:r>
              <a:rPr lang="ka-GE" dirty="0">
                <a:solidFill>
                  <a:srgbClr val="00B0F0"/>
                </a:solidFill>
              </a:rPr>
              <a:t>ასიმპტოტური თავისუფლება</a:t>
            </a:r>
            <a:r>
              <a:rPr lang="ka-GE" dirty="0"/>
              <a:t> (</a:t>
            </a:r>
            <a:r>
              <a:rPr lang="en-US" b="0" i="0" dirty="0">
                <a:solidFill>
                  <a:srgbClr val="00B0F0"/>
                </a:solidFill>
                <a:effectLst/>
                <a:latin typeface="Linux Libertine"/>
              </a:rPr>
              <a:t>Asymptotic freedom</a:t>
            </a:r>
            <a:r>
              <a:rPr lang="ka-GE" dirty="0"/>
              <a:t>), რომელიც ძლიერი ძალის სიძლიერე მცირდება უფრო </a:t>
            </a:r>
            <a:r>
              <a:rPr lang="ka-GE" dirty="0">
                <a:solidFill>
                  <a:srgbClr val="00B0F0"/>
                </a:solidFill>
              </a:rPr>
              <a:t>მაღალ ენერგიებზე </a:t>
            </a:r>
            <a:r>
              <a:rPr lang="ka-GE" dirty="0"/>
              <a:t>(ან ტემპერატურაზე).</a:t>
            </a:r>
          </a:p>
          <a:p>
            <a:r>
              <a:rPr lang="ka-GE" dirty="0"/>
              <a:t> ასიმპტოტური თავისუფლება აღმოჩენილ იქნა 1973 წელს დევიდ გროს და ფრენკ ვილჩეკის მიერ და დამოუკიდებლად დევიდ პოლიცერის მიერ იმავე წელს.</a:t>
            </a:r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ADE85D9-E10C-63B5-132B-25FFCD57E5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2443" y="1313621"/>
            <a:ext cx="6762692" cy="37939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1876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C33CF9D-8A36-8CAB-FF55-5A21A10C258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73226" y="1056860"/>
            <a:ext cx="10108026" cy="5317435"/>
          </a:xfrm>
        </p:spPr>
        <p:txBody>
          <a:bodyPr/>
          <a:lstStyle/>
          <a:p>
            <a:r>
              <a:rPr lang="ka-GE" sz="2400" dirty="0"/>
              <a:t>წყარო</a:t>
            </a:r>
            <a:endParaRPr lang="az-Latn-AZ" sz="2400" dirty="0"/>
          </a:p>
          <a:p>
            <a:pPr marL="914400" lvl="1" indent="-457200">
              <a:buFont typeface="+mj-lt"/>
              <a:buAutoNum type="arabicPeriod"/>
            </a:pPr>
            <a:r>
              <a:rPr lang="en-US" sz="2400" b="0" i="1" dirty="0">
                <a:effectLst/>
                <a:latin typeface="Arial" panose="020B0604020202020204" pitchFamily="34" charset="0"/>
                <a:hlinkClick r:id="rId2"/>
              </a:rPr>
              <a:t>Relative strength of interaction varies with distance.</a:t>
            </a:r>
            <a:endParaRPr lang="az-Latn-AZ" sz="2400" b="0" i="1" dirty="0">
              <a:effectLst/>
              <a:latin typeface="Arial" panose="020B0604020202020204" pitchFamily="34" charset="0"/>
            </a:endParaRPr>
          </a:p>
          <a:p>
            <a:pPr marL="914400" lvl="1" indent="-457200">
              <a:buFont typeface="+mj-lt"/>
              <a:buAutoNum type="arabicPeriod"/>
            </a:pPr>
            <a:r>
              <a:rPr lang="en-US" sz="2400" b="0" i="1" u="sng" dirty="0">
                <a:solidFill>
                  <a:srgbClr val="BB6633"/>
                </a:solidFill>
                <a:effectLst/>
                <a:latin typeface="Arial" panose="020B0604020202020204" pitchFamily="34" charset="0"/>
                <a:hlinkClick r:id="rId3"/>
              </a:rPr>
              <a:t>"The four forces: the strong interaction Duke University Astrophysics Dept website"</a:t>
            </a:r>
            <a:endParaRPr lang="az-Latn-AZ" sz="2400" b="0" i="1" dirty="0">
              <a:effectLst/>
              <a:latin typeface="Arial" panose="020B0604020202020204" pitchFamily="34" charset="0"/>
              <a:cs typeface="Arial" panose="020B0604020202020204" pitchFamily="34" charset="0"/>
              <a:hlinkClick r:id="rId4"/>
            </a:endParaRPr>
          </a:p>
          <a:p>
            <a:pPr marL="914400" lvl="1" indent="-457200">
              <a:buFont typeface="+mj-lt"/>
              <a:buAutoNum type="arabicPeriod"/>
            </a:pPr>
            <a:r>
              <a:rPr lang="en-US" sz="2400" b="0" i="1" dirty="0">
                <a:effectLst/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Strong Interaction: The Four Fundamental Forces of Physics(strong interaction)</a:t>
            </a:r>
            <a:endParaRPr lang="en-US" sz="2400" b="0" i="1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14400" lvl="1" indent="-457200">
              <a:buFont typeface="+mj-lt"/>
              <a:buAutoNum type="arabicPeriod"/>
            </a:pPr>
            <a:r>
              <a:rPr lang="en-US" sz="2400" b="0" i="1" dirty="0">
                <a:effectLst/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Strong Interaction: The Four Fundamental Forces of Physics(Nuclear force)</a:t>
            </a:r>
            <a:endParaRPr lang="en-US" sz="2400" b="0" i="1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en-US" b="0" i="1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endParaRPr lang="ka-GE" i="1" dirty="0"/>
          </a:p>
        </p:txBody>
      </p:sp>
    </p:spTree>
    <p:extLst>
      <p:ext uri="{BB962C8B-B14F-4D97-AF65-F5344CB8AC3E}">
        <p14:creationId xmlns:p14="http://schemas.microsoft.com/office/powerpoint/2010/main" val="1465034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315</TotalTime>
  <Words>622</Words>
  <Application>Microsoft Office PowerPoint</Application>
  <PresentationFormat>Widescreen</PresentationFormat>
  <Paragraphs>39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Arial</vt:lpstr>
      <vt:lpstr>Cambria Math</vt:lpstr>
      <vt:lpstr>Century Gothic</vt:lpstr>
      <vt:lpstr>Linux Libertine</vt:lpstr>
      <vt:lpstr>Sylfaen</vt:lpstr>
      <vt:lpstr>Wingdings 3</vt:lpstr>
      <vt:lpstr>Ion</vt:lpstr>
      <vt:lpstr>ძლიერი ურთიერთქმედება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წლიერი ურთიერთქმედება</dc:title>
  <dc:creator>şöhrət Adıgözəlov</dc:creator>
  <cp:lastModifiedBy>Vuqar Ceyranov</cp:lastModifiedBy>
  <cp:revision>21</cp:revision>
  <dcterms:created xsi:type="dcterms:W3CDTF">2022-05-28T11:36:54Z</dcterms:created>
  <dcterms:modified xsi:type="dcterms:W3CDTF">2022-06-06T08:28:10Z</dcterms:modified>
</cp:coreProperties>
</file>