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6"/>
  </p:notesMasterIdLst>
  <p:sldIdLst>
    <p:sldId id="256" r:id="rId2"/>
    <p:sldId id="257" r:id="rId3"/>
    <p:sldId id="259" r:id="rId4"/>
    <p:sldId id="261" r:id="rId5"/>
    <p:sldId id="258" r:id="rId6"/>
    <p:sldId id="266" r:id="rId7"/>
    <p:sldId id="262" r:id="rId8"/>
    <p:sldId id="263" r:id="rId9"/>
    <p:sldId id="265" r:id="rId10"/>
    <p:sldId id="267" r:id="rId11"/>
    <p:sldId id="274" r:id="rId12"/>
    <p:sldId id="271" r:id="rId13"/>
    <p:sldId id="273" r:id="rId14"/>
    <p:sldId id="272" r:id="rId1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3635"/>
    <a:srgbClr val="9EFF29"/>
    <a:srgbClr val="C80064"/>
    <a:srgbClr val="C33A1F"/>
    <a:srgbClr val="FF2549"/>
    <a:srgbClr val="007033"/>
    <a:srgbClr val="D6370C"/>
    <a:srgbClr val="1D3A00"/>
    <a:srgbClr val="FF85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786" y="18"/>
      </p:cViewPr>
      <p:guideLst>
        <p:guide orient="horz" pos="162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t>3/24/2021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t>‹#›</a:t>
            </a:fld>
            <a:endParaRPr lang="en-US"/>
          </a:p>
        </p:txBody>
      </p:sp>
    </p:spTree>
    <p:extLst>
      <p:ext uri="{BB962C8B-B14F-4D97-AF65-F5344CB8AC3E}">
        <p14:creationId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71948" y="2898059"/>
            <a:ext cx="8104240" cy="1725558"/>
          </a:xfrm>
          <a:noFill/>
          <a:effectLst>
            <a:outerShdw blurRad="50800" dist="38100" dir="2700000" algn="tl" rotWithShape="0">
              <a:prstClr val="black">
                <a:alpha val="40000"/>
              </a:prstClr>
            </a:outerShdw>
          </a:effectLst>
        </p:spPr>
        <p:txBody>
          <a:bodyPr>
            <a:normAutofit/>
          </a:bodyPr>
          <a:lstStyle>
            <a:lvl1pPr algn="r">
              <a:defRPr sz="3600">
                <a:solidFill>
                  <a:schemeClr val="bg1"/>
                </a:solidFill>
              </a:defRPr>
            </a:lvl1pPr>
          </a:lstStyle>
          <a:p>
            <a:r>
              <a:rPr lang="en-US" dirty="0"/>
              <a:t>Click to edit </a:t>
            </a:r>
            <a:r>
              <a:rPr lang="en-US" dirty="0" smtClean="0"/>
              <a:t/>
            </a:r>
            <a:br>
              <a:rPr lang="en-US" dirty="0" smtClean="0"/>
            </a:br>
            <a:r>
              <a:rPr lang="en-US" dirty="0" smtClean="0"/>
              <a:t>Master </a:t>
            </a:r>
            <a:r>
              <a:rPr lang="en-US" dirty="0"/>
              <a:t>title style</a:t>
            </a:r>
          </a:p>
        </p:txBody>
      </p:sp>
      <p:sp>
        <p:nvSpPr>
          <p:cNvPr id="3" name="Subtitle 2"/>
          <p:cNvSpPr>
            <a:spLocks noGrp="1"/>
          </p:cNvSpPr>
          <p:nvPr>
            <p:ph type="subTitle" idx="1"/>
          </p:nvPr>
        </p:nvSpPr>
        <p:spPr>
          <a:xfrm>
            <a:off x="471948" y="1600198"/>
            <a:ext cx="8133736" cy="678426"/>
          </a:xfrm>
        </p:spPr>
        <p:txBody>
          <a:bodyPr>
            <a:normAutofit/>
          </a:bodyPr>
          <a:lstStyle>
            <a:lvl1pPr marL="0" indent="0" algn="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a:t>
            </a:r>
            <a:r>
              <a:rPr lang="en-US" dirty="0" smtClean="0"/>
              <a:t>Master </a:t>
            </a:r>
            <a:r>
              <a:rPr lang="en-US" dirty="0"/>
              <a:t>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3/24/2021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35076" y="246460"/>
            <a:ext cx="8259098" cy="763526"/>
          </a:xfrm>
        </p:spPr>
        <p:txBody>
          <a:bodyPr>
            <a:normAutofit/>
          </a:bodyPr>
          <a:lstStyle>
            <a:lvl1pPr algn="l">
              <a:defRPr sz="36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63714" y="1651818"/>
            <a:ext cx="8246070" cy="3126657"/>
          </a:xfrm>
        </p:spPr>
        <p:txBody>
          <a:bodyPr/>
          <a:lstStyle>
            <a:lvl1pPr algn="l">
              <a:defRPr sz="2800">
                <a:solidFill>
                  <a:schemeClr val="tx1"/>
                </a:solidFill>
              </a:defRPr>
            </a:lvl1pPr>
            <a:lvl2pPr algn="l">
              <a:defRPr>
                <a:solidFill>
                  <a:schemeClr val="tx1"/>
                </a:solidFill>
              </a:defRPr>
            </a:lvl2pPr>
            <a:lvl3pPr algn="l">
              <a:defRPr>
                <a:solidFill>
                  <a:schemeClr val="tx1"/>
                </a:solidFill>
              </a:defRPr>
            </a:lvl3pPr>
            <a:lvl4pPr algn="l">
              <a:defRPr>
                <a:solidFill>
                  <a:schemeClr val="tx1"/>
                </a:solidFill>
              </a:defRPr>
            </a:lvl4pPr>
            <a:lvl5pPr algn="l">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2189" y="413911"/>
            <a:ext cx="6283782" cy="725349"/>
          </a:xfrm>
        </p:spPr>
        <p:txBody>
          <a:bodyPr>
            <a:normAutofit/>
          </a:bodyPr>
          <a:lstStyle>
            <a:lvl1pPr algn="l">
              <a:defRPr sz="3600">
                <a:solidFill>
                  <a:srgbClr val="0070C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79321" y="1275735"/>
            <a:ext cx="6304935" cy="3420136"/>
          </a:xfrm>
        </p:spPr>
        <p:txBody>
          <a:bodyPr/>
          <a:lstStyle>
            <a:lvl1pPr>
              <a:defRPr sz="2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3/24/2021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3/24/2021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3/24/2021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5318" y="249525"/>
            <a:ext cx="8093365" cy="763525"/>
          </a:xfrm>
        </p:spPr>
        <p:txBody>
          <a:bodyPr>
            <a:normAutofit/>
          </a:bodyPr>
          <a:lstStyle>
            <a:lvl1pPr algn="l">
              <a:defRPr sz="36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22131" y="1758753"/>
            <a:ext cx="4040188" cy="479822"/>
          </a:xfrm>
        </p:spPr>
        <p:txBody>
          <a:bodyPr anchor="b"/>
          <a:lstStyle>
            <a:lvl1pPr marL="0" indent="0" algn="ctr">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22131" y="2231150"/>
            <a:ext cx="4040188" cy="2276294"/>
          </a:xfrm>
        </p:spPr>
        <p:txBody>
          <a:bodyPr/>
          <a:lstStyle>
            <a:lvl1pPr algn="ctr">
              <a:defRPr sz="2400">
                <a:solidFill>
                  <a:schemeClr val="tx1"/>
                </a:solidFill>
              </a:defRPr>
            </a:lvl1pPr>
            <a:lvl2pPr algn="ctr">
              <a:defRPr sz="2000">
                <a:solidFill>
                  <a:schemeClr val="tx1"/>
                </a:solidFill>
              </a:defRPr>
            </a:lvl2pPr>
            <a:lvl3pPr algn="ctr">
              <a:defRPr sz="1800">
                <a:solidFill>
                  <a:schemeClr val="tx1"/>
                </a:solidFill>
              </a:defRPr>
            </a:lvl3pPr>
            <a:lvl4pPr algn="ctr">
              <a:defRPr sz="1600">
                <a:solidFill>
                  <a:schemeClr val="tx1"/>
                </a:solidFill>
              </a:defRPr>
            </a:lvl4pPr>
            <a:lvl5pPr algn="ctr">
              <a:defRPr sz="1600">
                <a:solidFill>
                  <a:schemeClr val="tx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57252" y="1758753"/>
            <a:ext cx="4041775" cy="479822"/>
          </a:xfrm>
        </p:spPr>
        <p:txBody>
          <a:bodyPr anchor="b"/>
          <a:lstStyle>
            <a:lvl1pPr marL="0" indent="0" algn="ctr">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57252" y="2231150"/>
            <a:ext cx="4041775" cy="2276294"/>
          </a:xfrm>
        </p:spPr>
        <p:txBody>
          <a:bodyPr/>
          <a:lstStyle>
            <a:lvl1pPr algn="ctr">
              <a:defRPr sz="2400">
                <a:solidFill>
                  <a:schemeClr val="tx1"/>
                </a:solidFill>
              </a:defRPr>
            </a:lvl1pPr>
            <a:lvl2pPr algn="ctr">
              <a:defRPr sz="2000">
                <a:solidFill>
                  <a:schemeClr val="tx1"/>
                </a:solidFill>
              </a:defRPr>
            </a:lvl2pPr>
            <a:lvl3pPr algn="ctr">
              <a:defRPr sz="1800">
                <a:solidFill>
                  <a:schemeClr val="tx1"/>
                </a:solidFill>
              </a:defRPr>
            </a:lvl3pPr>
            <a:lvl4pPr algn="ctr">
              <a:defRPr sz="1600">
                <a:solidFill>
                  <a:schemeClr val="tx1"/>
                </a:solidFill>
              </a:defRPr>
            </a:lvl4pPr>
            <a:lvl5pPr algn="ctr">
              <a:defRPr sz="1600">
                <a:solidFill>
                  <a:schemeClr val="tx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3/24/2021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3/24/2021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3/24/2021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3808475" y="2326213"/>
            <a:ext cx="1463784" cy="526961"/>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3/24/2021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gif"/><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 y="10586"/>
            <a:ext cx="4614042" cy="2776463"/>
          </a:xfrm>
        </p:spPr>
        <p:txBody>
          <a:bodyPr>
            <a:normAutofit/>
          </a:bodyPr>
          <a:lstStyle/>
          <a:p>
            <a:pPr algn="ctr"/>
            <a:r>
              <a:rPr lang="ka-GE" dirty="0" smtClean="0"/>
              <a:t>აბსოლუტურად შავი სხეულის გამოსხივება</a:t>
            </a:r>
            <a:endParaRPr lang="en-US" dirty="0"/>
          </a:p>
        </p:txBody>
      </p:sp>
      <p:sp>
        <p:nvSpPr>
          <p:cNvPr id="4" name="Подзаголовок 3"/>
          <p:cNvSpPr>
            <a:spLocks noGrp="1"/>
          </p:cNvSpPr>
          <p:nvPr>
            <p:ph type="subTitle" idx="1"/>
          </p:nvPr>
        </p:nvSpPr>
        <p:spPr>
          <a:xfrm>
            <a:off x="517298" y="4561489"/>
            <a:ext cx="6382028" cy="513271"/>
          </a:xfrm>
        </p:spPr>
        <p:txBody>
          <a:bodyPr>
            <a:normAutofit lnSpcReduction="10000"/>
          </a:bodyPr>
          <a:lstStyle/>
          <a:p>
            <a:r>
              <a:rPr lang="ka-GE" dirty="0" smtClean="0"/>
              <a:t>ლაშა </a:t>
            </a:r>
            <a:r>
              <a:rPr lang="ka-GE" dirty="0"/>
              <a:t>ლაშხი </a:t>
            </a:r>
            <a:endParaRPr lang="en-US" dirty="0"/>
          </a:p>
          <a:p>
            <a:endParaRPr lang="en-US" dirty="0"/>
          </a:p>
        </p:txBody>
      </p:sp>
      <p:pic>
        <p:nvPicPr>
          <p:cNvPr id="5" name="Рисунок 4"/>
          <p:cNvPicPr>
            <a:picLocks noChangeAspect="1"/>
          </p:cNvPicPr>
          <p:nvPr/>
        </p:nvPicPr>
        <p:blipFill>
          <a:blip r:embed="rId2"/>
          <a:stretch>
            <a:fillRect/>
          </a:stretch>
        </p:blipFill>
        <p:spPr>
          <a:xfrm>
            <a:off x="6505395" y="2524306"/>
            <a:ext cx="2919160" cy="2919160"/>
          </a:xfrm>
          <a:prstGeom prst="rect">
            <a:avLst/>
          </a:prstGeom>
        </p:spPr>
      </p:pic>
      <p:pic>
        <p:nvPicPr>
          <p:cNvPr id="7" name="Рисунок 6"/>
          <p:cNvPicPr>
            <a:picLocks noChangeAspect="1"/>
          </p:cNvPicPr>
          <p:nvPr/>
        </p:nvPicPr>
        <p:blipFill>
          <a:blip r:embed="rId3"/>
          <a:stretch>
            <a:fillRect/>
          </a:stretch>
        </p:blipFill>
        <p:spPr>
          <a:xfrm>
            <a:off x="4614041" y="48988"/>
            <a:ext cx="4484024" cy="269966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392037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ka-GE" dirty="0" smtClean="0"/>
              <a:t>თემის აღწერილობა:</a:t>
            </a:r>
            <a:endParaRPr lang="en-US" dirty="0"/>
          </a:p>
        </p:txBody>
      </p:sp>
      <p:sp>
        <p:nvSpPr>
          <p:cNvPr id="3" name="Content Placeholder 2"/>
          <p:cNvSpPr>
            <a:spLocks noGrp="1"/>
          </p:cNvSpPr>
          <p:nvPr>
            <p:ph idx="1"/>
          </p:nvPr>
        </p:nvSpPr>
        <p:spPr>
          <a:xfrm>
            <a:off x="242996" y="2313970"/>
            <a:ext cx="8246070" cy="3126657"/>
          </a:xfrm>
        </p:spPr>
        <p:txBody>
          <a:bodyPr>
            <a:normAutofit/>
          </a:bodyPr>
          <a:lstStyle/>
          <a:p>
            <a:pPr fontAlgn="base"/>
            <a:r>
              <a:rPr lang="ka-GE" cap="all" dirty="0" smtClean="0"/>
              <a:t>აბსოლუტურად შავი სხეული</a:t>
            </a:r>
          </a:p>
          <a:p>
            <a:pPr fontAlgn="base"/>
            <a:r>
              <a:rPr lang="ka-GE" cap="all" dirty="0"/>
              <a:t>აბსოლუტურად შავი </a:t>
            </a:r>
            <a:r>
              <a:rPr lang="ka-GE" cap="all" dirty="0" smtClean="0"/>
              <a:t>სხეული</a:t>
            </a:r>
            <a:r>
              <a:rPr lang="ka-GE" cap="all" dirty="0"/>
              <a:t>ს</a:t>
            </a:r>
            <a:r>
              <a:rPr lang="en-US" cap="all" dirty="0" smtClean="0"/>
              <a:t> </a:t>
            </a:r>
            <a:r>
              <a:rPr lang="ka-GE" cap="all" dirty="0" smtClean="0"/>
              <a:t>გამოსხივება</a:t>
            </a:r>
            <a:endParaRPr lang="ka-GE" cap="all" dirty="0" smtClean="0"/>
          </a:p>
          <a:p>
            <a:pPr fontAlgn="base"/>
            <a:r>
              <a:rPr lang="ka-GE" cap="all" dirty="0"/>
              <a:t>შავი სხეულის გამოსხივების აღმწერი </a:t>
            </a:r>
            <a:r>
              <a:rPr lang="ka-GE" cap="all" dirty="0" smtClean="0"/>
              <a:t>კანონები</a:t>
            </a:r>
            <a:r>
              <a:rPr lang="ka-GE" cap="all" dirty="0"/>
              <a:t> </a:t>
            </a:r>
          </a:p>
          <a:p>
            <a:endParaRPr lang="ka-GE" dirty="0" smtClean="0"/>
          </a:p>
          <a:p>
            <a:endParaRPr lang="en-US" dirty="0"/>
          </a:p>
          <a:p>
            <a:endParaRPr lang="en-US" dirty="0"/>
          </a:p>
        </p:txBody>
      </p:sp>
    </p:spTree>
    <p:extLst>
      <p:ext uri="{BB962C8B-B14F-4D97-AF65-F5344CB8AC3E}">
        <p14:creationId xmlns:p14="http://schemas.microsoft.com/office/powerpoint/2010/main" val="410330949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6972300" cy="725349"/>
          </a:xfrm>
        </p:spPr>
        <p:txBody>
          <a:bodyPr>
            <a:normAutofit/>
          </a:bodyPr>
          <a:lstStyle/>
          <a:p>
            <a:pPr algn="ctr"/>
            <a:r>
              <a:rPr lang="ka-GE" cap="all" dirty="0"/>
              <a:t>აბსოლუტურად შავი სხეული </a:t>
            </a:r>
            <a:r>
              <a:rPr lang="ka-GE" dirty="0" smtClean="0"/>
              <a:t> </a:t>
            </a:r>
            <a:endParaRPr lang="en-US" dirty="0"/>
          </a:p>
        </p:txBody>
      </p:sp>
      <p:sp>
        <p:nvSpPr>
          <p:cNvPr id="5" name="Content Placeholder 4"/>
          <p:cNvSpPr>
            <a:spLocks noGrp="1"/>
          </p:cNvSpPr>
          <p:nvPr>
            <p:ph idx="1"/>
          </p:nvPr>
        </p:nvSpPr>
        <p:spPr>
          <a:xfrm>
            <a:off x="333682" y="1161434"/>
            <a:ext cx="6304935" cy="3904551"/>
          </a:xfrm>
        </p:spPr>
        <p:txBody>
          <a:bodyPr>
            <a:normAutofit fontScale="70000" lnSpcReduction="20000"/>
          </a:bodyPr>
          <a:lstStyle/>
          <a:p>
            <a:r>
              <a:rPr lang="ka-GE" dirty="0"/>
              <a:t>შავი სხეული  ეწოდება იდეალიზირებულ ფიზიკურ სხეულს, რომელიც მასზე დაცემულ ყველა სიხშირის ელექტრომაგნიტურ გამოსხივებას მთლიანად შთანთქავს და არაფერს </a:t>
            </a:r>
            <a:r>
              <a:rPr lang="ka-GE" dirty="0" smtClean="0"/>
              <a:t>ირეკლავს.</a:t>
            </a:r>
          </a:p>
          <a:p>
            <a:endParaRPr lang="ka-GE" dirty="0" smtClean="0"/>
          </a:p>
          <a:p>
            <a:pPr marL="0" indent="0">
              <a:buNone/>
            </a:pPr>
            <a:r>
              <a:rPr lang="ka-GE" dirty="0" smtClean="0"/>
              <a:t>შავი სხეულის გამოსხივებას </a:t>
            </a:r>
          </a:p>
          <a:p>
            <a:pPr marL="0" indent="0">
              <a:buNone/>
            </a:pPr>
            <a:r>
              <a:rPr lang="ka-GE" dirty="0" smtClean="0"/>
              <a:t>ახასიათებს უწყვეტი სპექტრი </a:t>
            </a:r>
          </a:p>
          <a:p>
            <a:pPr marL="0" indent="0">
              <a:buNone/>
            </a:pPr>
            <a:r>
              <a:rPr lang="ka-GE" dirty="0" smtClean="0"/>
              <a:t>და გამოსხივების ინტენსივობა </a:t>
            </a:r>
          </a:p>
          <a:p>
            <a:pPr marL="0" indent="0">
              <a:buNone/>
            </a:pPr>
            <a:r>
              <a:rPr lang="ka-GE" dirty="0" smtClean="0"/>
              <a:t>დამოკიდებულია მხოლოდ </a:t>
            </a:r>
          </a:p>
          <a:p>
            <a:pPr marL="0" indent="0">
              <a:buNone/>
            </a:pPr>
            <a:r>
              <a:rPr lang="ka-GE" dirty="0" smtClean="0"/>
              <a:t>სხეულის ტემპერატურაზე.</a:t>
            </a:r>
            <a:endParaRPr lang="en-US" dirty="0" smtClean="0"/>
          </a:p>
          <a:p>
            <a:pPr marL="0" indent="0">
              <a:buNone/>
            </a:pPr>
            <a:r>
              <a:rPr lang="ka-GE" dirty="0"/>
              <a:t/>
            </a:r>
            <a:br>
              <a:rPr lang="ka-GE" dirty="0"/>
            </a:br>
            <a:endParaRPr lang="ka-GE" dirty="0"/>
          </a:p>
          <a:p>
            <a:endParaRPr lang="en-US" dirty="0" smtClean="0"/>
          </a:p>
          <a:p>
            <a:endParaRPr lang="en-US" dirty="0"/>
          </a:p>
        </p:txBody>
      </p:sp>
      <p:pic>
        <p:nvPicPr>
          <p:cNvPr id="2" name="Рисунок 1"/>
          <p:cNvPicPr>
            <a:picLocks noChangeAspect="1"/>
          </p:cNvPicPr>
          <p:nvPr/>
        </p:nvPicPr>
        <p:blipFill>
          <a:blip r:embed="rId2"/>
          <a:stretch>
            <a:fillRect/>
          </a:stretch>
        </p:blipFill>
        <p:spPr>
          <a:xfrm>
            <a:off x="4151586" y="2633846"/>
            <a:ext cx="2613155" cy="2011726"/>
          </a:xfrm>
          <a:prstGeom prst="rect">
            <a:avLst/>
          </a:prstGeom>
        </p:spPr>
      </p:pic>
    </p:spTree>
    <p:extLst>
      <p:ext uri="{BB962C8B-B14F-4D97-AF65-F5344CB8AC3E}">
        <p14:creationId xmlns:p14="http://schemas.microsoft.com/office/powerpoint/2010/main" val="1101633878"/>
      </p:ext>
    </p:extLst>
  </p:cSld>
  <p:clrMapOvr>
    <a:masterClrMapping/>
  </p:clrMapOvr>
  <p:transition spd="med">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2"/>
          </p:nvPr>
        </p:nvSpPr>
        <p:spPr>
          <a:xfrm>
            <a:off x="-85725" y="3325091"/>
            <a:ext cx="9059917" cy="3636818"/>
          </a:xfrm>
        </p:spPr>
        <p:txBody>
          <a:bodyPr>
            <a:normAutofit/>
          </a:bodyPr>
          <a:lstStyle/>
          <a:p>
            <a:r>
              <a:rPr lang="ka-GE" sz="1600" dirty="0"/>
              <a:t>კლასიკური ფიზიკის კანონებით გამოთვლილი შავი სხეულის გამოსხივების განაწილება არ ემთხვევა ექსპერიმენტზე დანახულ შედეგს. ცდას ასახსნელად საჭირო გახდა ახალი, რადიკალური იდეების წამოყენება, კერძოდ უარის თქმა გამოსხივების უწყვეტობაზე და იმის დაშვება, რომ სინათლის გამოსხივებაც და შთანთქმაც ხდება წყვეტილი ულუფების, კვანტების სახით. ეს იყო ერთ-ერთი მიზეზი, რამაც შემდგომში გამოიწვია კვანტური მექანიკის განვითარება.</a:t>
            </a:r>
            <a:endParaRPr lang="ka-GE" sz="1600" dirty="0" smtClean="0"/>
          </a:p>
        </p:txBody>
      </p:sp>
      <p:pic>
        <p:nvPicPr>
          <p:cNvPr id="1026" name="Picture 2" descr="https://upload.wikimedia.org/wikipedia/commons/thumb/e/e7/Hydrogen_Density_Plots.png/800px-Hydrogen_Density_Plot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0725" y="84083"/>
            <a:ext cx="3467015" cy="3150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010773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2"/>
          </p:nvPr>
        </p:nvSpPr>
        <p:spPr>
          <a:xfrm>
            <a:off x="5717628" y="914400"/>
            <a:ext cx="3426372" cy="4229100"/>
          </a:xfrm>
        </p:spPr>
        <p:txBody>
          <a:bodyPr>
            <a:noAutofit/>
          </a:bodyPr>
          <a:lstStyle/>
          <a:p>
            <a:r>
              <a:rPr lang="ka-GE" sz="1400" dirty="0"/>
              <a:t>ნებისმიერი სხეული, რომლის ტემპერატურა აბსოლუტურ ნულზე მაღალია, ასხივებს ელექტრომაგნიტურ </a:t>
            </a:r>
            <a:r>
              <a:rPr lang="ka-GE" sz="1400" dirty="0" smtClean="0"/>
              <a:t>გამოსხივებასთუკი </a:t>
            </a:r>
            <a:r>
              <a:rPr lang="ka-GE" sz="1400" dirty="0"/>
              <a:t>სხეული სრულად შთანთქავს მასზე დაცემულ ელექტრომაგნიტურ გამოსხივებას, მას ვუწოდებთ შავ სხეულს. </a:t>
            </a:r>
            <a:endParaRPr lang="ka-GE" sz="1400" dirty="0" smtClean="0"/>
          </a:p>
          <a:p>
            <a:r>
              <a:rPr lang="ka-GE" sz="1400" dirty="0" smtClean="0"/>
              <a:t>შავი </a:t>
            </a:r>
            <a:r>
              <a:rPr lang="ka-GE" sz="1400" dirty="0"/>
              <a:t>სხეული არის იდეალიზაცია, აბსოლუტურად შავის სხეული ბუნებაში არ არსებობს, პრაქტიკულად შეიძლება გვქონდეს მხოლოდ ისეთი სხეულები, რომლებიც მიახლოებით ამჟღავნებს შავი სხეულის თვისებებს.</a:t>
            </a:r>
            <a:endParaRPr lang="en-US" sz="1400" dirty="0"/>
          </a:p>
        </p:txBody>
      </p:sp>
      <p:pic>
        <p:nvPicPr>
          <p:cNvPr id="3" name="Рисунок 2"/>
          <p:cNvPicPr>
            <a:picLocks noChangeAspect="1"/>
          </p:cNvPicPr>
          <p:nvPr/>
        </p:nvPicPr>
        <p:blipFill>
          <a:blip r:embed="rId2"/>
          <a:stretch>
            <a:fillRect/>
          </a:stretch>
        </p:blipFill>
        <p:spPr>
          <a:xfrm>
            <a:off x="-1" y="0"/>
            <a:ext cx="5969877" cy="5023945"/>
          </a:xfrm>
          <a:prstGeom prst="rect">
            <a:avLst/>
          </a:prstGeom>
        </p:spPr>
      </p:pic>
    </p:spTree>
    <p:extLst>
      <p:ext uri="{BB962C8B-B14F-4D97-AF65-F5344CB8AC3E}">
        <p14:creationId xmlns:p14="http://schemas.microsoft.com/office/powerpoint/2010/main" val="4170783713"/>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lack Body Radiation | Physics and Chemistry for IG and A level"/>
          <p:cNvPicPr>
            <a:picLocks noChangeAspect="1" noChangeArrowheads="1"/>
          </p:cNvPicPr>
          <p:nvPr/>
        </p:nvPicPr>
        <p:blipFill rotWithShape="1">
          <a:blip r:embed="rId2">
            <a:extLst>
              <a:ext uri="{28A0092B-C50C-407E-A947-70E740481C1C}">
                <a14:useLocalDpi xmlns:a14="http://schemas.microsoft.com/office/drawing/2010/main" val="0"/>
              </a:ext>
            </a:extLst>
          </a:blip>
          <a:srcRect r="16937"/>
          <a:stretch/>
        </p:blipFill>
        <p:spPr bwMode="auto">
          <a:xfrm>
            <a:off x="0" y="1397876"/>
            <a:ext cx="5589430" cy="3745624"/>
          </a:xfrm>
          <a:prstGeom prst="rect">
            <a:avLst/>
          </a:prstGeom>
          <a:noFill/>
          <a:extLst>
            <a:ext uri="{909E8E84-426E-40DD-AFC4-6F175D3DCCD1}">
              <a14:hiddenFill xmlns:a14="http://schemas.microsoft.com/office/drawing/2010/main">
                <a:solidFill>
                  <a:srgbClr val="FFFFFF"/>
                </a:solidFill>
              </a14:hiddenFill>
            </a:ext>
          </a:extLst>
        </p:spPr>
      </p:pic>
      <p:sp>
        <p:nvSpPr>
          <p:cNvPr id="3" name="Подзаголовок 2"/>
          <p:cNvSpPr>
            <a:spLocks noGrp="1"/>
          </p:cNvSpPr>
          <p:nvPr>
            <p:ph type="subTitle" idx="1"/>
          </p:nvPr>
        </p:nvSpPr>
        <p:spPr>
          <a:xfrm>
            <a:off x="265047" y="0"/>
            <a:ext cx="8878953" cy="2438400"/>
          </a:xfrm>
        </p:spPr>
        <p:txBody>
          <a:bodyPr>
            <a:normAutofit lnSpcReduction="10000"/>
          </a:bodyPr>
          <a:lstStyle/>
          <a:p>
            <a:r>
              <a:rPr lang="ka-GE" sz="1600" dirty="0"/>
              <a:t>შავი სხეულის გამოსხივება დამოკიდებულია მხოლოდ სხეულის ტემპერატურაზე. თუკი ვიცით შავი სხეულის ტემპერატურა, მაშინ ვიცით მისი გამოსხივების ინტენსივობის განაწილება სხვადასხვა სიხშირეებისთვის. ეს ნიშნავს რომ, თუ გვექნება ორი სხვადასხვა მასალისგან დამზადებული, სხვადასხვა ფორმის შავი სხეული, თუკი ისინი არიან ერთდაიგივე ტემპერატურის, მათ ექნებათ იდენტური </a:t>
            </a:r>
            <a:r>
              <a:rPr lang="ka-GE" sz="1600" dirty="0" smtClean="0"/>
              <a:t>გამოსხივება</a:t>
            </a:r>
            <a:r>
              <a:rPr lang="ka-GE" sz="1600" dirty="0"/>
              <a:t>. </a:t>
            </a:r>
            <a:r>
              <a:rPr lang="ka-GE" sz="1600" dirty="0" smtClean="0"/>
              <a:t>მაგალითად</a:t>
            </a:r>
            <a:r>
              <a:rPr lang="ka-GE" sz="1600" dirty="0"/>
              <a:t>, ნებისმიეირ </a:t>
            </a:r>
            <a:r>
              <a:rPr lang="ka-GE" sz="1600" dirty="0" smtClean="0"/>
              <a:t>  	    	 		   	შავი </a:t>
            </a:r>
            <a:r>
              <a:rPr lang="ka-GE" sz="1600" dirty="0"/>
              <a:t>სხეული 1000 </a:t>
            </a:r>
            <a:r>
              <a:rPr lang="en-US" sz="1600" dirty="0"/>
              <a:t>K </a:t>
            </a:r>
            <a:r>
              <a:rPr lang="ka-GE" sz="1600" dirty="0" smtClean="0"/>
              <a:t>ტემპერატურაზე 		 			   	 ასხივებს </a:t>
            </a:r>
            <a:r>
              <a:rPr lang="ka-GE" sz="1600" dirty="0"/>
              <a:t>წითლად, ხოლო 6000 </a:t>
            </a:r>
            <a:r>
              <a:rPr lang="en-US" sz="1600" dirty="0"/>
              <a:t>K-</a:t>
            </a:r>
            <a:r>
              <a:rPr lang="ka-GE" sz="1600" dirty="0"/>
              <a:t>ზე </a:t>
            </a:r>
            <a:r>
              <a:rPr lang="ka-GE" sz="1600" dirty="0" smtClean="0"/>
              <a:t>თეთრად .</a:t>
            </a:r>
            <a:endParaRPr lang="ka-GE" sz="1600" dirty="0"/>
          </a:p>
          <a:p>
            <a:r>
              <a:rPr lang="ka-GE" sz="1600" dirty="0"/>
              <a:t/>
            </a:r>
            <a:br>
              <a:rPr lang="ka-GE" sz="1600" dirty="0"/>
            </a:br>
            <a:endParaRPr lang="en-US" sz="1600" dirty="0"/>
          </a:p>
        </p:txBody>
      </p:sp>
    </p:spTree>
    <p:extLst>
      <p:ext uri="{BB962C8B-B14F-4D97-AF65-F5344CB8AC3E}">
        <p14:creationId xmlns:p14="http://schemas.microsoft.com/office/powerpoint/2010/main" val="241767396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9903" y="0"/>
            <a:ext cx="8229600" cy="857250"/>
          </a:xfrm>
        </p:spPr>
        <p:txBody>
          <a:bodyPr/>
          <a:lstStyle/>
          <a:p>
            <a:r>
              <a:rPr lang="ka-GE" dirty="0" smtClean="0">
                <a:solidFill>
                  <a:schemeClr val="bg1"/>
                </a:solidFill>
              </a:rPr>
              <a:t>გამოსხივების უნარი</a:t>
            </a:r>
            <a:endParaRPr lang="ka-GE" dirty="0">
              <a:solidFill>
                <a:schemeClr val="bg1"/>
              </a:solidFill>
            </a:endParaRPr>
          </a:p>
        </p:txBody>
      </p:sp>
      <p:sp>
        <p:nvSpPr>
          <p:cNvPr id="3" name="TextBox 2"/>
          <p:cNvSpPr txBox="1"/>
          <p:nvPr/>
        </p:nvSpPr>
        <p:spPr>
          <a:xfrm>
            <a:off x="84083" y="1649332"/>
            <a:ext cx="3468414" cy="3416320"/>
          </a:xfrm>
          <a:prstGeom prst="rect">
            <a:avLst/>
          </a:prstGeom>
          <a:noFill/>
        </p:spPr>
        <p:txBody>
          <a:bodyPr wrap="square" rtlCol="0">
            <a:spAutoFit/>
          </a:bodyPr>
          <a:lstStyle/>
          <a:p>
            <a:pPr algn="ctr"/>
            <a:r>
              <a:rPr lang="ka-GE" dirty="0" smtClean="0"/>
              <a:t>მოცემული </a:t>
            </a:r>
            <a:r>
              <a:rPr lang="en-US" i="1" dirty="0" smtClean="0"/>
              <a:t>T</a:t>
            </a:r>
            <a:r>
              <a:rPr lang="en-US" dirty="0" smtClean="0"/>
              <a:t> </a:t>
            </a:r>
            <a:r>
              <a:rPr lang="ka-GE" dirty="0" smtClean="0"/>
              <a:t>ტემპერატურისათვის აბსოლუტურად შავი სხეულის გამოსხივებაში ენერგიის ტალღის სიგრძეების მიხედვით განაწილება ხასიათდება </a:t>
            </a:r>
            <a:r>
              <a:rPr lang="ka-GE" b="1" dirty="0" smtClean="0"/>
              <a:t>გამოსხივების უნარით</a:t>
            </a:r>
            <a:r>
              <a:rPr lang="ka-GE" dirty="0" smtClean="0"/>
              <a:t> </a:t>
            </a:r>
            <a:r>
              <a:rPr lang="en-US" i="1" dirty="0"/>
              <a:t>U</a:t>
            </a:r>
            <a:r>
              <a:rPr lang="en-US" dirty="0" smtClean="0"/>
              <a:t> (</a:t>
            </a:r>
            <a:r>
              <a:rPr lang="el-GR" dirty="0" smtClean="0"/>
              <a:t>λ, </a:t>
            </a:r>
            <a:r>
              <a:rPr lang="en-US" i="1" dirty="0" smtClean="0"/>
              <a:t>T</a:t>
            </a:r>
            <a:r>
              <a:rPr lang="en-US" dirty="0" smtClean="0"/>
              <a:t>), </a:t>
            </a:r>
            <a:r>
              <a:rPr lang="ka-GE" dirty="0" smtClean="0"/>
              <a:t>რომელიც სხეულის ზედაპირის ფართობის ერთეულიდან ტალღის სიგრძეთა  ერთეულ ინტერვალში გამოხსვების სიმძლავრის ტოლია. </a:t>
            </a:r>
            <a:endParaRPr lang="en-US" dirty="0"/>
          </a:p>
        </p:txBody>
      </p:sp>
      <p:sp>
        <p:nvSpPr>
          <p:cNvPr id="4" name="TextBox 3"/>
          <p:cNvSpPr txBox="1"/>
          <p:nvPr/>
        </p:nvSpPr>
        <p:spPr>
          <a:xfrm>
            <a:off x="3704897" y="1776248"/>
            <a:ext cx="5218386" cy="1754326"/>
          </a:xfrm>
          <a:prstGeom prst="rect">
            <a:avLst/>
          </a:prstGeom>
          <a:noFill/>
        </p:spPr>
        <p:txBody>
          <a:bodyPr wrap="square" rtlCol="0">
            <a:spAutoFit/>
          </a:bodyPr>
          <a:lstStyle/>
          <a:p>
            <a:r>
              <a:rPr lang="ka-GE" dirty="0"/>
              <a:t>ფუნქციას </a:t>
            </a:r>
            <a:r>
              <a:rPr lang="en-US" i="1" dirty="0"/>
              <a:t>U</a:t>
            </a:r>
            <a:r>
              <a:rPr lang="en-US" dirty="0"/>
              <a:t> (</a:t>
            </a:r>
            <a:r>
              <a:rPr lang="el-GR" dirty="0"/>
              <a:t>λ, </a:t>
            </a:r>
            <a:r>
              <a:rPr lang="en-US" i="1" dirty="0"/>
              <a:t>T</a:t>
            </a:r>
            <a:r>
              <a:rPr lang="en-US" dirty="0"/>
              <a:t>) </a:t>
            </a:r>
            <a:r>
              <a:rPr lang="ka-GE" dirty="0" smtClean="0"/>
              <a:t>ხშირად </a:t>
            </a:r>
            <a:r>
              <a:rPr lang="ka-GE" dirty="0"/>
              <a:t>სპექტრულ ნათებას უწოდებენ, ხოლო ყველა ტალღის სიგრძის მიერ გამოსხივებულ </a:t>
            </a:r>
            <a:r>
              <a:rPr lang="en-US" i="1" dirty="0"/>
              <a:t>U</a:t>
            </a:r>
            <a:r>
              <a:rPr lang="en-US" dirty="0"/>
              <a:t> (</a:t>
            </a:r>
            <a:r>
              <a:rPr lang="en-US" i="1" dirty="0"/>
              <a:t>T</a:t>
            </a:r>
            <a:r>
              <a:rPr lang="en-US" dirty="0"/>
              <a:t>) </a:t>
            </a:r>
            <a:r>
              <a:rPr lang="ka-GE" dirty="0"/>
              <a:t>სრულ ნაკადს, რომელიც ტოლია</a:t>
            </a:r>
          </a:p>
          <a:p>
            <a:pPr algn="ctr"/>
            <a:r>
              <a:rPr lang="ka-GE" dirty="0"/>
              <a:t/>
            </a:r>
            <a:br>
              <a:rPr lang="ka-GE" dirty="0"/>
            </a:br>
            <a:endParaRPr lang="en-US" dirty="0"/>
          </a:p>
        </p:txBody>
      </p:sp>
      <p:sp>
        <p:nvSpPr>
          <p:cNvPr id="6" name="TextBox 5"/>
          <p:cNvSpPr txBox="1"/>
          <p:nvPr/>
        </p:nvSpPr>
        <p:spPr>
          <a:xfrm>
            <a:off x="4540469" y="4603531"/>
            <a:ext cx="3794234" cy="923330"/>
          </a:xfrm>
          <a:prstGeom prst="rect">
            <a:avLst/>
          </a:prstGeom>
          <a:noFill/>
        </p:spPr>
        <p:txBody>
          <a:bodyPr wrap="square" rtlCol="0">
            <a:spAutoFit/>
          </a:bodyPr>
          <a:lstStyle/>
          <a:p>
            <a:r>
              <a:rPr lang="ka-GE" b="1" dirty="0"/>
              <a:t>ინტეგრალურ ნათებას</a:t>
            </a:r>
            <a:r>
              <a:rPr lang="ka-GE" dirty="0"/>
              <a:t> უწოდებენ.</a:t>
            </a:r>
          </a:p>
          <a:p>
            <a:r>
              <a:rPr lang="ka-GE" dirty="0"/>
              <a:t/>
            </a:r>
            <a:br>
              <a:rPr lang="ka-GE" dirty="0"/>
            </a:br>
            <a:endParaRPr lang="en-US" dirty="0"/>
          </a:p>
        </p:txBody>
      </p:sp>
      <mc:AlternateContent xmlns:mc="http://schemas.openxmlformats.org/markup-compatibility/2006">
        <mc:Choice xmlns:a14="http://schemas.microsoft.com/office/drawing/2010/main" Requires="a14">
          <p:sp>
            <p:nvSpPr>
              <p:cNvPr id="7" name="TextBox 6"/>
              <p:cNvSpPr txBox="1"/>
              <p:nvPr/>
            </p:nvSpPr>
            <p:spPr>
              <a:xfrm>
                <a:off x="3942891" y="3357492"/>
                <a:ext cx="6015300" cy="562655"/>
              </a:xfrm>
              <a:prstGeom prst="rect">
                <a:avLst/>
              </a:prstGeom>
              <a:noFill/>
            </p:spPr>
            <p:txBody>
              <a:bodyPr wrap="square" rtlCol="0">
                <a:spAutoFit/>
              </a:bodyPr>
              <a:lstStyle/>
              <a:p>
                <a:r>
                  <a:rPr lang="en-US" sz="2400" dirty="0" smtClean="0"/>
                  <a:t>U(T)=</a:t>
                </a:r>
                <a14:m>
                  <m:oMath xmlns:m="http://schemas.openxmlformats.org/officeDocument/2006/math">
                    <m:nary>
                      <m:naryPr>
                        <m:limLoc m:val="undOvr"/>
                        <m:ctrlPr>
                          <a:rPr lang="en-US" sz="2400" i="1" smtClean="0">
                            <a:latin typeface="Cambria Math" panose="02040503050406030204" pitchFamily="18" charset="0"/>
                          </a:rPr>
                        </m:ctrlPr>
                      </m:naryPr>
                      <m:sub>
                        <m:r>
                          <m:rPr>
                            <m:brk m:alnAt="24"/>
                          </m:rPr>
                          <a:rPr lang="en-US" sz="2400" b="0" i="1" smtClean="0">
                            <a:latin typeface="Cambria Math" panose="02040503050406030204" pitchFamily="18" charset="0"/>
                          </a:rPr>
                          <m:t>0</m:t>
                        </m:r>
                      </m:sub>
                      <m:sup>
                        <m:r>
                          <a:rPr lang="en-US" sz="2400" i="1" smtClean="0">
                            <a:latin typeface="Cambria Math" panose="02040503050406030204" pitchFamily="18" charset="0"/>
                            <a:ea typeface="Cambria Math" panose="02040503050406030204" pitchFamily="18" charset="0"/>
                          </a:rPr>
                          <m:t>∞</m:t>
                        </m:r>
                      </m:sup>
                      <m:e>
                        <m:r>
                          <a:rPr lang="en-US" sz="2400" b="0" i="1" smtClean="0">
                            <a:latin typeface="Cambria Math" panose="02040503050406030204" pitchFamily="18" charset="0"/>
                          </a:rPr>
                          <m:t>𝑈</m:t>
                        </m:r>
                        <m:d>
                          <m:dPr>
                            <m:ctrlPr>
                              <a:rPr lang="en-US" sz="2400" b="0" i="1" smtClean="0">
                                <a:latin typeface="Cambria Math" panose="02040503050406030204" pitchFamily="18" charset="0"/>
                              </a:rPr>
                            </m:ctrlPr>
                          </m:dPr>
                          <m:e>
                            <m:r>
                              <a:rPr lang="en-US" sz="2400" i="1" smtClean="0">
                                <a:latin typeface="Cambria Math" panose="02040503050406030204" pitchFamily="18" charset="0"/>
                              </a:rPr>
                              <m:t>𝜆</m:t>
                            </m:r>
                            <m:r>
                              <a:rPr lang="en-US" sz="2400" b="0" i="1" smtClean="0">
                                <a:latin typeface="Cambria Math" panose="02040503050406030204" pitchFamily="18" charset="0"/>
                              </a:rPr>
                              <m:t>,</m:t>
                            </m:r>
                            <m:r>
                              <a:rPr lang="en-US" sz="2400" b="0" i="1" smtClean="0">
                                <a:latin typeface="Cambria Math" panose="02040503050406030204" pitchFamily="18" charset="0"/>
                              </a:rPr>
                              <m:t>𝑇</m:t>
                            </m:r>
                          </m:e>
                        </m:d>
                        <m:r>
                          <a:rPr lang="en-US" sz="2400" b="0" i="1" smtClean="0">
                            <a:latin typeface="Cambria Math" panose="02040503050406030204" pitchFamily="18" charset="0"/>
                          </a:rPr>
                          <m:t>𝑑</m:t>
                        </m:r>
                        <m:r>
                          <a:rPr lang="en-US" sz="2400" i="1" smtClean="0">
                            <a:latin typeface="Cambria Math" panose="02040503050406030204" pitchFamily="18" charset="0"/>
                          </a:rPr>
                          <m:t>𝜆</m:t>
                        </m:r>
                        <m:r>
                          <a:rPr lang="en-US" sz="2400" b="0" i="1" smtClean="0">
                            <a:latin typeface="Cambria Math" panose="02040503050406030204" pitchFamily="18" charset="0"/>
                          </a:rPr>
                          <m:t>=</m:t>
                        </m:r>
                        <m:nary>
                          <m:naryPr>
                            <m:limLoc m:val="undOvr"/>
                            <m:ctrlPr>
                              <a:rPr lang="en-US" sz="2400" b="0" i="1" smtClean="0">
                                <a:latin typeface="Cambria Math" panose="02040503050406030204" pitchFamily="18" charset="0"/>
                              </a:rPr>
                            </m:ctrlPr>
                          </m:naryPr>
                          <m:sub>
                            <m:r>
                              <m:rPr>
                                <m:brk m:alnAt="24"/>
                              </m:rPr>
                              <a:rPr lang="en-US" sz="2400" b="0" i="1" smtClean="0">
                                <a:latin typeface="Cambria Math" panose="02040503050406030204" pitchFamily="18" charset="0"/>
                              </a:rPr>
                              <m:t>0</m:t>
                            </m:r>
                          </m:sub>
                          <m:sup>
                            <m:r>
                              <a:rPr lang="en-US" sz="2400" b="0" i="1" smtClean="0">
                                <a:latin typeface="Cambria Math" panose="02040503050406030204" pitchFamily="18" charset="0"/>
                                <a:ea typeface="Cambria Math" panose="02040503050406030204" pitchFamily="18" charset="0"/>
                              </a:rPr>
                              <m:t>∞</m:t>
                            </m:r>
                          </m:sup>
                          <m:e>
                            <m:r>
                              <a:rPr lang="en-US" sz="2400" b="0" i="1" smtClean="0">
                                <a:latin typeface="Cambria Math" panose="02040503050406030204" pitchFamily="18" charset="0"/>
                              </a:rPr>
                              <m:t>𝑈</m:t>
                            </m:r>
                            <m:d>
                              <m:dPr>
                                <m:ctrlPr>
                                  <a:rPr lang="en-US" sz="2400" b="0" i="1" smtClean="0">
                                    <a:latin typeface="Cambria Math" panose="02040503050406030204" pitchFamily="18" charset="0"/>
                                  </a:rPr>
                                </m:ctrlPr>
                              </m:dPr>
                              <m:e>
                                <m:r>
                                  <a:rPr lang="en-US" sz="2400" b="0" i="1" smtClean="0">
                                    <a:latin typeface="Cambria Math" panose="02040503050406030204" pitchFamily="18" charset="0"/>
                                  </a:rPr>
                                  <m:t>𝜈</m:t>
                                </m:r>
                                <m:r>
                                  <a:rPr lang="en-US" sz="2400" b="0" i="1" smtClean="0">
                                    <a:latin typeface="Cambria Math" panose="02040503050406030204" pitchFamily="18" charset="0"/>
                                  </a:rPr>
                                  <m:t>,</m:t>
                                </m:r>
                                <m:r>
                                  <a:rPr lang="en-US" sz="2400" b="0" i="1" smtClean="0">
                                    <a:latin typeface="Cambria Math" panose="02040503050406030204" pitchFamily="18" charset="0"/>
                                  </a:rPr>
                                  <m:t>𝑇</m:t>
                                </m:r>
                              </m:e>
                            </m:d>
                            <m:r>
                              <a:rPr lang="en-US" sz="2400" b="0" i="1" smtClean="0">
                                <a:latin typeface="Cambria Math" panose="02040503050406030204" pitchFamily="18" charset="0"/>
                              </a:rPr>
                              <m:t>𝑑</m:t>
                            </m:r>
                            <m:r>
                              <a:rPr lang="en-US" sz="2400" i="1">
                                <a:latin typeface="Cambria Math" panose="02040503050406030204" pitchFamily="18" charset="0"/>
                              </a:rPr>
                              <m:t>𝜈</m:t>
                            </m:r>
                          </m:e>
                        </m:nary>
                      </m:e>
                    </m:nary>
                  </m:oMath>
                </a14:m>
                <a:endParaRPr lang="en-US" sz="2400" dirty="0"/>
              </a:p>
            </p:txBody>
          </p:sp>
        </mc:Choice>
        <mc:Fallback>
          <p:sp>
            <p:nvSpPr>
              <p:cNvPr id="7" name="TextBox 6"/>
              <p:cNvSpPr txBox="1">
                <a:spLocks noRot="1" noChangeAspect="1" noMove="1" noResize="1" noEditPoints="1" noAdjustHandles="1" noChangeArrowheads="1" noChangeShapeType="1" noTextEdit="1"/>
              </p:cNvSpPr>
              <p:nvPr/>
            </p:nvSpPr>
            <p:spPr>
              <a:xfrm>
                <a:off x="3942891" y="3357492"/>
                <a:ext cx="6015300" cy="562655"/>
              </a:xfrm>
              <a:prstGeom prst="rect">
                <a:avLst/>
              </a:prstGeom>
              <a:blipFill>
                <a:blip r:embed="rId2"/>
                <a:stretch>
                  <a:fillRect l="-1621" b="-15217"/>
                </a:stretch>
              </a:blipFill>
            </p:spPr>
            <p:txBody>
              <a:bodyPr/>
              <a:lstStyle/>
              <a:p>
                <a:r>
                  <a:rPr lang="en-US">
                    <a:noFill/>
                  </a:rPr>
                  <a:t> </a:t>
                </a:r>
              </a:p>
            </p:txBody>
          </p:sp>
        </mc:Fallback>
      </mc:AlternateContent>
    </p:spTree>
    <p:extLst>
      <p:ext uri="{BB962C8B-B14F-4D97-AF65-F5344CB8AC3E}">
        <p14:creationId xmlns:p14="http://schemas.microsoft.com/office/powerpoint/2010/main" val="12915532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735726"/>
            <a:ext cx="5707117" cy="1019502"/>
          </a:xfrm>
        </p:spPr>
        <p:txBody>
          <a:bodyPr>
            <a:noAutofit/>
          </a:bodyPr>
          <a:lstStyle/>
          <a:p>
            <a:pPr algn="ctr"/>
            <a:r>
              <a:rPr lang="ka-GE" sz="1600" dirty="0">
                <a:solidFill>
                  <a:schemeClr val="tx2">
                    <a:lumMod val="75000"/>
                  </a:schemeClr>
                </a:solidFill>
                <a:effectLst/>
              </a:rPr>
              <a:t>1879 წელს იოზეფ სტეფანმა ექსპერიმენტული მონაცემების ანალიზის სიფუძველზე დაასკვნა, რომ აბსოლუტურად შავი სხეულის ინტეგრალური ნათება </a:t>
            </a:r>
            <a:r>
              <a:rPr lang="en-US" sz="1600" b="1" i="1" dirty="0">
                <a:solidFill>
                  <a:schemeClr val="tx2">
                    <a:lumMod val="75000"/>
                  </a:schemeClr>
                </a:solidFill>
                <a:effectLst/>
              </a:rPr>
              <a:t>U</a:t>
            </a:r>
            <a:r>
              <a:rPr lang="en-US" sz="1600" dirty="0">
                <a:solidFill>
                  <a:schemeClr val="tx2">
                    <a:lumMod val="75000"/>
                  </a:schemeClr>
                </a:solidFill>
                <a:effectLst/>
              </a:rPr>
              <a:t> </a:t>
            </a:r>
            <a:r>
              <a:rPr lang="ka-GE" sz="1600" dirty="0">
                <a:solidFill>
                  <a:schemeClr val="tx2">
                    <a:lumMod val="75000"/>
                  </a:schemeClr>
                </a:solidFill>
                <a:effectLst/>
              </a:rPr>
              <a:t>აბსოლუტური </a:t>
            </a:r>
            <a:r>
              <a:rPr lang="en-US" sz="1600" b="1" i="1" dirty="0">
                <a:solidFill>
                  <a:schemeClr val="tx2">
                    <a:lumMod val="75000"/>
                  </a:schemeClr>
                </a:solidFill>
                <a:effectLst/>
              </a:rPr>
              <a:t>T</a:t>
            </a:r>
            <a:r>
              <a:rPr lang="en-US" sz="1600" dirty="0">
                <a:solidFill>
                  <a:schemeClr val="tx2">
                    <a:lumMod val="75000"/>
                  </a:schemeClr>
                </a:solidFill>
                <a:effectLst/>
              </a:rPr>
              <a:t> </a:t>
            </a:r>
            <a:r>
              <a:rPr lang="ka-GE" sz="1600" dirty="0">
                <a:solidFill>
                  <a:schemeClr val="tx2">
                    <a:lumMod val="75000"/>
                  </a:schemeClr>
                </a:solidFill>
                <a:effectLst/>
              </a:rPr>
              <a:t>ტემპერატურის მეოთხე ხარისხის პროპორციულია:</a:t>
            </a:r>
            <a:br>
              <a:rPr lang="ka-GE" sz="1600" dirty="0">
                <a:solidFill>
                  <a:schemeClr val="tx2">
                    <a:lumMod val="75000"/>
                  </a:schemeClr>
                </a:solidFill>
                <a:effectLst/>
              </a:rPr>
            </a:br>
            <a:r>
              <a:rPr lang="ka-GE" sz="1600" dirty="0">
                <a:solidFill>
                  <a:schemeClr val="tx2">
                    <a:lumMod val="75000"/>
                  </a:schemeClr>
                </a:solidFill>
                <a:effectLst/>
              </a:rPr>
              <a:t> </a:t>
            </a:r>
            <a:r>
              <a:rPr lang="en-US" sz="1600" i="1" dirty="0">
                <a:solidFill>
                  <a:schemeClr val="tx2">
                    <a:lumMod val="75000"/>
                  </a:schemeClr>
                </a:solidFill>
                <a:effectLst/>
              </a:rPr>
              <a:t>R</a:t>
            </a:r>
            <a:r>
              <a:rPr lang="en-US" sz="1600" dirty="0">
                <a:solidFill>
                  <a:schemeClr val="tx2">
                    <a:lumMod val="75000"/>
                  </a:schemeClr>
                </a:solidFill>
                <a:effectLst/>
              </a:rPr>
              <a:t> (</a:t>
            </a:r>
            <a:r>
              <a:rPr lang="en-US" sz="1600" i="1" dirty="0">
                <a:solidFill>
                  <a:schemeClr val="tx2">
                    <a:lumMod val="75000"/>
                  </a:schemeClr>
                </a:solidFill>
                <a:effectLst/>
              </a:rPr>
              <a:t>T</a:t>
            </a:r>
            <a:r>
              <a:rPr lang="en-US" sz="1600" dirty="0">
                <a:solidFill>
                  <a:schemeClr val="tx2">
                    <a:lumMod val="75000"/>
                  </a:schemeClr>
                </a:solidFill>
                <a:effectLst/>
              </a:rPr>
              <a:t>) = </a:t>
            </a:r>
            <a:r>
              <a:rPr lang="el-GR" sz="1600" dirty="0">
                <a:solidFill>
                  <a:schemeClr val="tx2">
                    <a:lumMod val="75000"/>
                  </a:schemeClr>
                </a:solidFill>
                <a:effectLst/>
              </a:rPr>
              <a:t>σ</a:t>
            </a:r>
            <a:r>
              <a:rPr lang="en-US" sz="1600" i="1" dirty="0">
                <a:solidFill>
                  <a:schemeClr val="tx2">
                    <a:lumMod val="75000"/>
                  </a:schemeClr>
                </a:solidFill>
                <a:effectLst/>
              </a:rPr>
              <a:t>T</a:t>
            </a:r>
            <a:r>
              <a:rPr lang="en-US" sz="1600" baseline="30000" dirty="0">
                <a:solidFill>
                  <a:schemeClr val="tx2">
                    <a:lumMod val="75000"/>
                  </a:schemeClr>
                </a:solidFill>
                <a:effectLst/>
              </a:rPr>
              <a:t>4</a:t>
            </a:r>
            <a:r>
              <a:rPr lang="en-US" sz="1600" dirty="0">
                <a:solidFill>
                  <a:schemeClr val="tx2">
                    <a:lumMod val="75000"/>
                  </a:schemeClr>
                </a:solidFill>
                <a:effectLst/>
              </a:rPr>
              <a:t>.</a:t>
            </a:r>
            <a:br>
              <a:rPr lang="en-US" sz="1600" dirty="0">
                <a:solidFill>
                  <a:schemeClr val="tx2">
                    <a:lumMod val="75000"/>
                  </a:schemeClr>
                </a:solidFill>
                <a:effectLst/>
              </a:rPr>
            </a:br>
            <a:endParaRPr lang="ru-RU" sz="1600" dirty="0">
              <a:solidFill>
                <a:schemeClr val="tx2">
                  <a:lumMod val="75000"/>
                </a:schemeClr>
              </a:solidFill>
              <a:effectLst/>
            </a:endParaRPr>
          </a:p>
        </p:txBody>
      </p:sp>
      <p:pic>
        <p:nvPicPr>
          <p:cNvPr id="3" name="Рисунок 2"/>
          <p:cNvPicPr>
            <a:picLocks noChangeAspect="1"/>
          </p:cNvPicPr>
          <p:nvPr/>
        </p:nvPicPr>
        <p:blipFill>
          <a:blip r:embed="rId2"/>
          <a:stretch>
            <a:fillRect/>
          </a:stretch>
        </p:blipFill>
        <p:spPr>
          <a:xfrm>
            <a:off x="5707117" y="1"/>
            <a:ext cx="3436883" cy="5143500"/>
          </a:xfrm>
          <a:prstGeom prst="rect">
            <a:avLst/>
          </a:prstGeom>
        </p:spPr>
      </p:pic>
      <p:sp>
        <p:nvSpPr>
          <p:cNvPr id="4" name="TextBox 3"/>
          <p:cNvSpPr txBox="1"/>
          <p:nvPr/>
        </p:nvSpPr>
        <p:spPr>
          <a:xfrm>
            <a:off x="620110" y="2490951"/>
            <a:ext cx="4120055" cy="2308324"/>
          </a:xfrm>
          <a:prstGeom prst="rect">
            <a:avLst/>
          </a:prstGeom>
          <a:noFill/>
        </p:spPr>
        <p:txBody>
          <a:bodyPr wrap="square" rtlCol="0">
            <a:spAutoFit/>
          </a:bodyPr>
          <a:lstStyle/>
          <a:p>
            <a:pPr algn="ctr"/>
            <a:r>
              <a:rPr lang="ka-GE" dirty="0">
                <a:solidFill>
                  <a:schemeClr val="tx2">
                    <a:lumMod val="75000"/>
                  </a:schemeClr>
                </a:solidFill>
              </a:rPr>
              <a:t>ცოტა მოგვიანებით, 1884 წელს ბოლცმანმა ეს </a:t>
            </a:r>
            <a:br>
              <a:rPr lang="ka-GE" dirty="0">
                <a:solidFill>
                  <a:schemeClr val="tx2">
                    <a:lumMod val="75000"/>
                  </a:schemeClr>
                </a:solidFill>
              </a:rPr>
            </a:br>
            <a:r>
              <a:rPr lang="ka-GE" dirty="0">
                <a:solidFill>
                  <a:schemeClr val="tx2">
                    <a:lumMod val="75000"/>
                  </a:schemeClr>
                </a:solidFill>
              </a:rPr>
              <a:t>დამოკიდებულება თერმოდინამიკურ </a:t>
            </a:r>
            <a:br>
              <a:rPr lang="ka-GE" dirty="0">
                <a:solidFill>
                  <a:schemeClr val="tx2">
                    <a:lumMod val="75000"/>
                  </a:schemeClr>
                </a:solidFill>
              </a:rPr>
            </a:br>
            <a:r>
              <a:rPr lang="ka-GE" dirty="0">
                <a:solidFill>
                  <a:schemeClr val="tx2">
                    <a:lumMod val="75000"/>
                  </a:schemeClr>
                </a:solidFill>
              </a:rPr>
              <a:t>მოსაზრებებზე დაყრდნობით თეორიოლად </a:t>
            </a:r>
            <a:br>
              <a:rPr lang="ka-GE" dirty="0">
                <a:solidFill>
                  <a:schemeClr val="tx2">
                    <a:lumMod val="75000"/>
                  </a:schemeClr>
                </a:solidFill>
              </a:rPr>
            </a:br>
            <a:r>
              <a:rPr lang="ka-GE" dirty="0">
                <a:solidFill>
                  <a:schemeClr val="tx2">
                    <a:lumMod val="75000"/>
                  </a:schemeClr>
                </a:solidFill>
              </a:rPr>
              <a:t>გამოიყვანა. ამ კანონმა </a:t>
            </a:r>
            <a:r>
              <a:rPr lang="ka-GE" b="1" dirty="0">
                <a:solidFill>
                  <a:schemeClr val="tx2">
                    <a:lumMod val="75000"/>
                  </a:schemeClr>
                </a:solidFill>
              </a:rPr>
              <a:t>სტეფან-ბოლცმანის</a:t>
            </a:r>
            <a:r>
              <a:rPr lang="ka-GE" dirty="0">
                <a:solidFill>
                  <a:schemeClr val="tx2">
                    <a:lumMod val="75000"/>
                  </a:schemeClr>
                </a:solidFill>
              </a:rPr>
              <a:t> </a:t>
            </a:r>
            <a:br>
              <a:rPr lang="ka-GE" dirty="0">
                <a:solidFill>
                  <a:schemeClr val="tx2">
                    <a:lumMod val="75000"/>
                  </a:schemeClr>
                </a:solidFill>
              </a:rPr>
            </a:br>
            <a:r>
              <a:rPr lang="ka-GE" dirty="0">
                <a:solidFill>
                  <a:schemeClr val="tx2">
                    <a:lumMod val="75000"/>
                  </a:schemeClr>
                </a:solidFill>
              </a:rPr>
              <a:t>კანონის სახელწოდება მიიღო. </a:t>
            </a:r>
            <a:endParaRPr lang="en-US" dirty="0">
              <a:solidFill>
                <a:schemeClr val="tx2">
                  <a:lumMod val="75000"/>
                </a:schemeClr>
              </a:solidFill>
            </a:endParaRPr>
          </a:p>
        </p:txBody>
      </p:sp>
      <p:pic>
        <p:nvPicPr>
          <p:cNvPr id="5" name="Рисунок 4"/>
          <p:cNvPicPr>
            <a:picLocks noChangeAspect="1"/>
          </p:cNvPicPr>
          <p:nvPr/>
        </p:nvPicPr>
        <p:blipFill rotWithShape="1">
          <a:blip r:embed="rId3"/>
          <a:srcRect l="42721" t="53683" r="41466" b="35603"/>
          <a:stretch/>
        </p:blipFill>
        <p:spPr>
          <a:xfrm>
            <a:off x="1824858" y="1611460"/>
            <a:ext cx="2308659" cy="879491"/>
          </a:xfrm>
          <a:prstGeom prst="rect">
            <a:avLst/>
          </a:prstGeom>
        </p:spPr>
      </p:pic>
    </p:spTree>
    <p:extLst>
      <p:ext uri="{BB962C8B-B14F-4D97-AF65-F5344CB8AC3E}">
        <p14:creationId xmlns:p14="http://schemas.microsoft.com/office/powerpoint/2010/main" val="230569428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1555531"/>
            <a:ext cx="9049407" cy="3416320"/>
          </a:xfrm>
          <a:prstGeom prst="rect">
            <a:avLst/>
          </a:prstGeom>
          <a:noFill/>
        </p:spPr>
        <p:txBody>
          <a:bodyPr wrap="square" rtlCol="0">
            <a:spAutoFit/>
          </a:bodyPr>
          <a:lstStyle/>
          <a:p>
            <a:r>
              <a:rPr lang="ka-GE" dirty="0"/>
              <a:t>ტემპერატურის ზრდით მაქსიმუმი მოკლე ტალღის </a:t>
            </a:r>
            <a:endParaRPr lang="ka-GE" dirty="0" smtClean="0"/>
          </a:p>
          <a:p>
            <a:r>
              <a:rPr lang="ka-GE" dirty="0" smtClean="0"/>
              <a:t>სიგრძეებისკენ </a:t>
            </a:r>
            <a:r>
              <a:rPr lang="ka-GE" dirty="0"/>
              <a:t>ინაცვლებს, ამასთან მაქსიმუმის </a:t>
            </a:r>
            <a:endParaRPr lang="ka-GE" dirty="0" smtClean="0"/>
          </a:p>
          <a:p>
            <a:r>
              <a:rPr lang="ka-GE" dirty="0" smtClean="0"/>
              <a:t>შესაბამისი </a:t>
            </a:r>
            <a:r>
              <a:rPr lang="ka-GE" dirty="0"/>
              <a:t>ტემპერატურისა და ტალღის სირძის </a:t>
            </a:r>
            <a:endParaRPr lang="ka-GE" dirty="0" smtClean="0"/>
          </a:p>
          <a:p>
            <a:r>
              <a:rPr lang="ka-GE" dirty="0" smtClean="0"/>
              <a:t>ნამრავლი მუდმივი </a:t>
            </a:r>
            <a:r>
              <a:rPr lang="ka-GE" dirty="0"/>
              <a:t>რჩება:</a:t>
            </a:r>
          </a:p>
          <a:p>
            <a:r>
              <a:rPr lang="el-GR" dirty="0"/>
              <a:t>λ</a:t>
            </a:r>
            <a:r>
              <a:rPr lang="en-US" i="1" baseline="-25000" dirty="0" err="1"/>
              <a:t>m</a:t>
            </a:r>
            <a:r>
              <a:rPr lang="en-US" i="1" dirty="0" err="1"/>
              <a:t>T</a:t>
            </a:r>
            <a:r>
              <a:rPr lang="en-US" dirty="0"/>
              <a:t> = </a:t>
            </a:r>
            <a:r>
              <a:rPr lang="en-US" i="1" dirty="0"/>
              <a:t>b</a:t>
            </a:r>
            <a:r>
              <a:rPr lang="en-US" dirty="0"/>
              <a:t>   </a:t>
            </a:r>
            <a:r>
              <a:rPr lang="ka-GE" dirty="0"/>
              <a:t>ან   </a:t>
            </a:r>
            <a:r>
              <a:rPr lang="el-GR" dirty="0"/>
              <a:t>λ</a:t>
            </a:r>
            <a:r>
              <a:rPr lang="en-US" i="1" baseline="-25000" dirty="0"/>
              <a:t>m</a:t>
            </a:r>
            <a:r>
              <a:rPr lang="en-US" dirty="0"/>
              <a:t> = </a:t>
            </a:r>
            <a:r>
              <a:rPr lang="en-US" i="1" dirty="0"/>
              <a:t>b</a:t>
            </a:r>
            <a:r>
              <a:rPr lang="en-US" dirty="0"/>
              <a:t> / </a:t>
            </a:r>
            <a:r>
              <a:rPr lang="en-US" i="1" dirty="0"/>
              <a:t>T</a:t>
            </a:r>
            <a:r>
              <a:rPr lang="en-US" dirty="0" smtClean="0"/>
              <a:t>.</a:t>
            </a:r>
            <a:endParaRPr lang="ka-GE" dirty="0" smtClean="0"/>
          </a:p>
          <a:p>
            <a:endParaRPr lang="en-US" dirty="0"/>
          </a:p>
          <a:p>
            <a:r>
              <a:rPr lang="ka-GE" dirty="0"/>
              <a:t>ეს  დამოკიდებულება ადრე </a:t>
            </a:r>
            <a:r>
              <a:rPr lang="ka-GE" dirty="0" smtClean="0"/>
              <a:t>ვინის ვინის </a:t>
            </a:r>
            <a:r>
              <a:rPr lang="ka-GE" dirty="0"/>
              <a:t>მიერ იყო მიღებილი თერმოდინამიკიდან. იგი ე.წ. </a:t>
            </a:r>
            <a:r>
              <a:rPr lang="ka-GE" b="1" dirty="0"/>
              <a:t>ვინის წანაცვლების კანონს</a:t>
            </a:r>
            <a:r>
              <a:rPr lang="ka-GE" dirty="0"/>
              <a:t> გამოსახავს: </a:t>
            </a:r>
            <a:endParaRPr lang="ka-GE" dirty="0" smtClean="0"/>
          </a:p>
          <a:p>
            <a:r>
              <a:rPr lang="ka-GE" b="1" dirty="0" smtClean="0"/>
              <a:t>ტალღის </a:t>
            </a:r>
            <a:r>
              <a:rPr lang="ka-GE" b="1" dirty="0"/>
              <a:t>სიგრძე </a:t>
            </a:r>
            <a:r>
              <a:rPr lang="el-GR" b="1" dirty="0"/>
              <a:t>λ</a:t>
            </a:r>
            <a:r>
              <a:rPr lang="en-US" b="1" i="1" baseline="-25000" dirty="0"/>
              <a:t>m</a:t>
            </a:r>
            <a:r>
              <a:rPr lang="en-US" b="1" dirty="0"/>
              <a:t>, </a:t>
            </a:r>
            <a:r>
              <a:rPr lang="ka-GE" b="1" dirty="0"/>
              <a:t>რომელიც აბსოლუტურად შავი სხეულის გამოსხივების მაქსიმუმი მოდის, აბსოლუტური ტემპერატურის </a:t>
            </a:r>
            <a:r>
              <a:rPr lang="en-US" b="1" i="1" dirty="0"/>
              <a:t>T</a:t>
            </a:r>
            <a:r>
              <a:rPr lang="en-US" b="1" dirty="0"/>
              <a:t> </a:t>
            </a:r>
            <a:r>
              <a:rPr lang="ka-GE" b="1" dirty="0"/>
              <a:t>უკუპროპორციულია</a:t>
            </a:r>
            <a:r>
              <a:rPr lang="ka-GE" dirty="0"/>
              <a:t>. </a:t>
            </a:r>
            <a:endParaRPr lang="ka-GE" dirty="0" smtClean="0"/>
          </a:p>
          <a:p>
            <a:r>
              <a:rPr lang="ka-GE" dirty="0" smtClean="0"/>
              <a:t>ვინის</a:t>
            </a:r>
            <a:r>
              <a:rPr lang="ka-GE" dirty="0"/>
              <a:t> მუდმივას მნიშვნელობაა</a:t>
            </a:r>
          </a:p>
          <a:p>
            <a:r>
              <a:rPr lang="en-US" i="1" dirty="0"/>
              <a:t>b</a:t>
            </a:r>
            <a:r>
              <a:rPr lang="en-US" dirty="0"/>
              <a:t> = 2,898·10</a:t>
            </a:r>
            <a:r>
              <a:rPr lang="en-US" baseline="30000" dirty="0"/>
              <a:t>–3</a:t>
            </a:r>
            <a:r>
              <a:rPr lang="en-US" dirty="0"/>
              <a:t> </a:t>
            </a:r>
            <a:r>
              <a:rPr lang="ka-GE" dirty="0"/>
              <a:t>მ·</a:t>
            </a:r>
            <a:r>
              <a:rPr lang="ru-RU" dirty="0"/>
              <a:t>К.</a:t>
            </a:r>
          </a:p>
        </p:txBody>
      </p:sp>
      <p:sp>
        <p:nvSpPr>
          <p:cNvPr id="2" name="Заголовок 1"/>
          <p:cNvSpPr>
            <a:spLocks noGrp="1"/>
          </p:cNvSpPr>
          <p:nvPr>
            <p:ph type="title"/>
          </p:nvPr>
        </p:nvSpPr>
        <p:spPr>
          <a:xfrm>
            <a:off x="-284606" y="132406"/>
            <a:ext cx="6090745" cy="645359"/>
          </a:xfrm>
        </p:spPr>
        <p:txBody>
          <a:bodyPr>
            <a:normAutofit/>
          </a:bodyPr>
          <a:lstStyle/>
          <a:p>
            <a:r>
              <a:rPr lang="ka-GE" sz="2800" dirty="0" smtClean="0">
                <a:solidFill>
                  <a:schemeClr val="bg1"/>
                </a:solidFill>
              </a:rPr>
              <a:t>ვინის წანაცვლების კანონი</a:t>
            </a:r>
            <a:endParaRPr lang="en-US" sz="2800" dirty="0">
              <a:solidFill>
                <a:schemeClr val="bg1"/>
              </a:solidFill>
            </a:endParaRPr>
          </a:p>
        </p:txBody>
      </p:sp>
      <p:pic>
        <p:nvPicPr>
          <p:cNvPr id="3074" name="Picture 2" descr="Wein's Displacement Law - W3s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1533" y="0"/>
            <a:ext cx="3622467" cy="2426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23578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88219" y="2036722"/>
            <a:ext cx="4656084" cy="1600438"/>
          </a:xfrm>
          <a:prstGeom prst="rect">
            <a:avLst/>
          </a:prstGeom>
          <a:noFill/>
        </p:spPr>
        <p:txBody>
          <a:bodyPr wrap="square" rtlCol="0">
            <a:spAutoFit/>
          </a:bodyPr>
          <a:lstStyle/>
          <a:p>
            <a:pPr algn="ctr"/>
            <a:r>
              <a:rPr lang="ka-GE" sz="1400" dirty="0" smtClean="0"/>
              <a:t>ეს </a:t>
            </a:r>
            <a:r>
              <a:rPr lang="ka-GE" sz="1400" dirty="0"/>
              <a:t>ფორმულა კარგად აღწერს შავი სხეულის გამოსხივებას გრძელი ტალღებისთვის, მაგრამ მოკლე ტალღებისთვის არათუ ცდას არ ეთანხმება, არამედ თვითონვე წინააღმდეგობრივია. ამ კანონის მიხედვით, მოკლე ტალღებისთვის გამოსხივების ინტენსივობა უსასრულობისკენ მიისწრაფვის. ეს პარადოქსი ცნობილია ულტრაიისფერი კატასტროფის სახელით.</a:t>
            </a:r>
            <a:endParaRPr lang="en-US" sz="1400" dirty="0"/>
          </a:p>
        </p:txBody>
      </p:sp>
      <p:sp>
        <p:nvSpPr>
          <p:cNvPr id="6" name="TextBox 5"/>
          <p:cNvSpPr txBox="1"/>
          <p:nvPr/>
        </p:nvSpPr>
        <p:spPr>
          <a:xfrm>
            <a:off x="252248" y="220717"/>
            <a:ext cx="8692055" cy="369332"/>
          </a:xfrm>
          <a:prstGeom prst="rect">
            <a:avLst/>
          </a:prstGeom>
          <a:noFill/>
        </p:spPr>
        <p:txBody>
          <a:bodyPr wrap="square" rtlCol="0">
            <a:spAutoFit/>
          </a:bodyPr>
          <a:lstStyle/>
          <a:p>
            <a:pPr algn="ctr"/>
            <a:r>
              <a:rPr lang="ka-GE" dirty="0">
                <a:solidFill>
                  <a:schemeClr val="bg1"/>
                </a:solidFill>
              </a:rPr>
              <a:t>რელეი-ჯინსის კანონი და ულტრაიისფერი კატასტროფა</a:t>
            </a:r>
            <a:endParaRPr lang="en-US" dirty="0"/>
          </a:p>
        </p:txBody>
      </p:sp>
      <p:sp>
        <p:nvSpPr>
          <p:cNvPr id="7" name="TextBox 6"/>
          <p:cNvSpPr txBox="1"/>
          <p:nvPr/>
        </p:nvSpPr>
        <p:spPr>
          <a:xfrm>
            <a:off x="0" y="1372843"/>
            <a:ext cx="9144000" cy="738664"/>
          </a:xfrm>
          <a:prstGeom prst="rect">
            <a:avLst/>
          </a:prstGeom>
          <a:noFill/>
        </p:spPr>
        <p:txBody>
          <a:bodyPr wrap="square" rtlCol="0">
            <a:spAutoFit/>
          </a:bodyPr>
          <a:lstStyle/>
          <a:p>
            <a:pPr algn="ctr"/>
            <a:r>
              <a:rPr lang="ka-GE" sz="1400" b="1" dirty="0"/>
              <a:t>კლასიკური ფიზიკის კანონებით შავის სხეულის გამოსხივების აღწერა ცნობილია რელეი-ჯინსის კანონის </a:t>
            </a:r>
            <a:r>
              <a:rPr lang="ka-GE" sz="1400" b="1" dirty="0" smtClean="0"/>
              <a:t>სახელით</a:t>
            </a:r>
            <a:endParaRPr lang="en-US" sz="1400" b="1" dirty="0" smtClean="0"/>
          </a:p>
          <a:p>
            <a:pPr algn="ctr"/>
            <a:endParaRPr lang="en-US" sz="1400" dirty="0"/>
          </a:p>
        </p:txBody>
      </p:sp>
      <p:pic>
        <p:nvPicPr>
          <p:cNvPr id="3" name="Рисунок 2"/>
          <p:cNvPicPr>
            <a:picLocks noChangeAspect="1"/>
          </p:cNvPicPr>
          <p:nvPr/>
        </p:nvPicPr>
        <p:blipFill rotWithShape="1">
          <a:blip r:embed="rId2"/>
          <a:srcRect l="32750" t="39844" r="32111" b="13282"/>
          <a:stretch/>
        </p:blipFill>
        <p:spPr>
          <a:xfrm>
            <a:off x="26275" y="1860330"/>
            <a:ext cx="4377560" cy="3283169"/>
          </a:xfrm>
          <a:prstGeom prst="rect">
            <a:avLst/>
          </a:prstGeom>
        </p:spPr>
      </p:pic>
      <p:pic>
        <p:nvPicPr>
          <p:cNvPr id="4" name="Рисунок 3"/>
          <p:cNvPicPr>
            <a:picLocks noChangeAspect="1"/>
          </p:cNvPicPr>
          <p:nvPr/>
        </p:nvPicPr>
        <p:blipFill rotWithShape="1">
          <a:blip r:embed="rId3"/>
          <a:srcRect l="42638" t="65141" r="44812" b="25633"/>
          <a:stretch/>
        </p:blipFill>
        <p:spPr>
          <a:xfrm>
            <a:off x="5665827" y="3702530"/>
            <a:ext cx="2216181" cy="916024"/>
          </a:xfrm>
          <a:prstGeom prst="rect">
            <a:avLst/>
          </a:prstGeom>
        </p:spPr>
      </p:pic>
    </p:spTree>
    <p:extLst>
      <p:ext uri="{BB962C8B-B14F-4D97-AF65-F5344CB8AC3E}">
        <p14:creationId xmlns:p14="http://schemas.microsoft.com/office/powerpoint/2010/main" val="40811888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8107" y="98600"/>
            <a:ext cx="6283782" cy="725349"/>
          </a:xfrm>
        </p:spPr>
        <p:txBody>
          <a:bodyPr/>
          <a:lstStyle/>
          <a:p>
            <a:r>
              <a:rPr lang="ka-GE" dirty="0" smtClean="0"/>
              <a:t>ვინის ფორმულა</a:t>
            </a:r>
            <a:endParaRPr lang="en-US" dirty="0"/>
          </a:p>
        </p:txBody>
      </p:sp>
      <p:sp>
        <p:nvSpPr>
          <p:cNvPr id="4" name="TextBox 3"/>
          <p:cNvSpPr txBox="1"/>
          <p:nvPr/>
        </p:nvSpPr>
        <p:spPr>
          <a:xfrm>
            <a:off x="189186" y="1093076"/>
            <a:ext cx="6337738" cy="646331"/>
          </a:xfrm>
          <a:prstGeom prst="rect">
            <a:avLst/>
          </a:prstGeom>
          <a:noFill/>
        </p:spPr>
        <p:txBody>
          <a:bodyPr wrap="square" rtlCol="0">
            <a:spAutoFit/>
          </a:bodyPr>
          <a:lstStyle/>
          <a:p>
            <a:r>
              <a:rPr lang="ka-GE" dirty="0"/>
              <a:t>მაღალი </a:t>
            </a:r>
            <a:r>
              <a:rPr lang="ka-GE" dirty="0" smtClean="0"/>
              <a:t>სიხშირეებისათვის </a:t>
            </a:r>
            <a:r>
              <a:rPr lang="en-US" dirty="0" smtClean="0"/>
              <a:t>h</a:t>
            </a:r>
            <a:r>
              <a:rPr lang="el-GR" dirty="0" smtClean="0"/>
              <a:t>ω </a:t>
            </a:r>
            <a:r>
              <a:rPr lang="el-GR" dirty="0"/>
              <a:t>&gt;&gt;</a:t>
            </a:r>
            <a:r>
              <a:rPr lang="en-US" dirty="0"/>
              <a:t>k T </a:t>
            </a:r>
            <a:r>
              <a:rPr lang="ka-GE" dirty="0" smtClean="0"/>
              <a:t>სამართლიანია </a:t>
            </a:r>
            <a:r>
              <a:rPr lang="ka-GE" dirty="0"/>
              <a:t>ვინის ფორმულა</a:t>
            </a:r>
            <a:endParaRPr lang="en-US" dirty="0"/>
          </a:p>
        </p:txBody>
      </p:sp>
      <p:pic>
        <p:nvPicPr>
          <p:cNvPr id="7" name="Рисунок 6"/>
          <p:cNvPicPr>
            <a:picLocks noChangeAspect="1"/>
          </p:cNvPicPr>
          <p:nvPr/>
        </p:nvPicPr>
        <p:blipFill rotWithShape="1">
          <a:blip r:embed="rId2"/>
          <a:srcRect l="41170" t="50420" r="41170" b="37721"/>
          <a:stretch/>
        </p:blipFill>
        <p:spPr>
          <a:xfrm>
            <a:off x="1615358" y="1416241"/>
            <a:ext cx="2512472" cy="948587"/>
          </a:xfrm>
          <a:prstGeom prst="rect">
            <a:avLst/>
          </a:prstGeom>
        </p:spPr>
      </p:pic>
      <p:sp>
        <p:nvSpPr>
          <p:cNvPr id="8" name="TextBox 7"/>
          <p:cNvSpPr txBox="1"/>
          <p:nvPr/>
        </p:nvSpPr>
        <p:spPr>
          <a:xfrm>
            <a:off x="273269" y="2543503"/>
            <a:ext cx="5602014" cy="2308324"/>
          </a:xfrm>
          <a:prstGeom prst="rect">
            <a:avLst/>
          </a:prstGeom>
          <a:noFill/>
        </p:spPr>
        <p:txBody>
          <a:bodyPr wrap="square" rtlCol="0">
            <a:spAutoFit/>
          </a:bodyPr>
          <a:lstStyle/>
          <a:p>
            <a:pPr algn="ctr"/>
            <a:r>
              <a:rPr lang="ka-GE" sz="1600" dirty="0"/>
              <a:t>ამ ფორმულიდან ჩანს, რომ </a:t>
            </a:r>
            <a:r>
              <a:rPr lang="ka-GE" sz="1600" dirty="0" smtClean="0"/>
              <a:t>მარჯევნა </a:t>
            </a:r>
            <a:r>
              <a:rPr lang="ka-GE" sz="1600" dirty="0"/>
              <a:t>მხარე </a:t>
            </a:r>
            <a:r>
              <a:rPr lang="el-GR" sz="1600" dirty="0"/>
              <a:t>ω-</a:t>
            </a:r>
            <a:r>
              <a:rPr lang="ka-GE" sz="1600" dirty="0"/>
              <a:t>ს არამონოტონური ფუნქციაა. კერძოდ, დაბალი </a:t>
            </a:r>
            <a:r>
              <a:rPr lang="ka-GE" sz="1600" dirty="0" smtClean="0"/>
              <a:t>სიხშირეებისათვის </a:t>
            </a:r>
            <a:r>
              <a:rPr lang="ka-GE" sz="1600" dirty="0"/>
              <a:t>ფუნქციის ყოფაქცევას </a:t>
            </a:r>
            <a:r>
              <a:rPr lang="ka-GE" sz="1600" dirty="0" smtClean="0"/>
              <a:t>განსაზღვრავს </a:t>
            </a:r>
            <a:r>
              <a:rPr lang="el-GR" sz="1600" dirty="0"/>
              <a:t>ω</a:t>
            </a:r>
            <a:r>
              <a:rPr lang="el-GR" sz="1200" dirty="0"/>
              <a:t>3</a:t>
            </a:r>
            <a:r>
              <a:rPr lang="el-GR" sz="1600" dirty="0"/>
              <a:t> </a:t>
            </a:r>
            <a:r>
              <a:rPr lang="ka-GE" sz="1600" dirty="0"/>
              <a:t>მამრვალი და ამიტომ </a:t>
            </a:r>
            <a:r>
              <a:rPr lang="en-US" sz="1600" dirty="0"/>
              <a:t>U</a:t>
            </a:r>
            <a:r>
              <a:rPr lang="el-GR" sz="1600" dirty="0"/>
              <a:t>ω </a:t>
            </a:r>
            <a:r>
              <a:rPr lang="ka-GE" sz="1600" dirty="0"/>
              <a:t>ზრდადია. </a:t>
            </a:r>
            <a:r>
              <a:rPr lang="ka-GE" sz="1600" dirty="0" smtClean="0"/>
              <a:t>სიხშირის </a:t>
            </a:r>
            <a:r>
              <a:rPr lang="ka-GE" sz="1600" dirty="0"/>
              <a:t>ზრდასთან ერთად </a:t>
            </a:r>
            <a:r>
              <a:rPr lang="en-US" sz="1600" dirty="0"/>
              <a:t>U</a:t>
            </a:r>
            <a:r>
              <a:rPr lang="el-GR" sz="1600" dirty="0"/>
              <a:t>ω-</a:t>
            </a:r>
            <a:r>
              <a:rPr lang="ka-GE" sz="1600" dirty="0"/>
              <a:t>ს ზრდის ტემპი მცირდება, იგი გადის მაქსიმუმის </a:t>
            </a:r>
            <a:r>
              <a:rPr lang="ka-GE" sz="1600" dirty="0" smtClean="0"/>
              <a:t>მნიშვნელობას, შემდეგ </a:t>
            </a:r>
            <a:r>
              <a:rPr lang="ka-GE" sz="1600" dirty="0"/>
              <a:t>კი </a:t>
            </a:r>
            <a:r>
              <a:rPr lang="ka-GE" sz="1600" dirty="0" smtClean="0"/>
              <a:t>მცირდება </a:t>
            </a:r>
            <a:r>
              <a:rPr lang="ka-GE" sz="1600" dirty="0"/>
              <a:t>ექსპონენციალური კანონით. სწორედ ამ მაქსიმუმის არსებობით </a:t>
            </a:r>
            <a:r>
              <a:rPr lang="ka-GE" sz="1600" dirty="0" smtClean="0"/>
              <a:t>განსხვავდება </a:t>
            </a:r>
            <a:r>
              <a:rPr lang="ka-GE" sz="1600" dirty="0"/>
              <a:t>გამოსხივების სპექტრის ვინის უბანი რელეი-ჯინსის უბნისგან. </a:t>
            </a:r>
            <a:endParaRPr lang="en-US" sz="1600" dirty="0"/>
          </a:p>
        </p:txBody>
      </p:sp>
    </p:spTree>
    <p:extLst>
      <p:ext uri="{BB962C8B-B14F-4D97-AF65-F5344CB8AC3E}">
        <p14:creationId xmlns:p14="http://schemas.microsoft.com/office/powerpoint/2010/main" val="4866597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5076" y="246460"/>
            <a:ext cx="6217972" cy="573347"/>
          </a:xfrm>
        </p:spPr>
        <p:txBody>
          <a:bodyPr>
            <a:normAutofit fontScale="90000"/>
          </a:bodyPr>
          <a:lstStyle/>
          <a:p>
            <a:pPr algn="ctr"/>
            <a:r>
              <a:rPr lang="ka-GE" b="1" dirty="0">
                <a:effectLst/>
              </a:rPr>
              <a:t>პლანკის კანონი</a:t>
            </a:r>
            <a:endParaRPr lang="en-US" dirty="0"/>
          </a:p>
        </p:txBody>
      </p:sp>
      <p:sp>
        <p:nvSpPr>
          <p:cNvPr id="3" name="Объект 2"/>
          <p:cNvSpPr>
            <a:spLocks noGrp="1"/>
          </p:cNvSpPr>
          <p:nvPr>
            <p:ph idx="1"/>
          </p:nvPr>
        </p:nvSpPr>
        <p:spPr>
          <a:xfrm>
            <a:off x="3425112" y="2761060"/>
            <a:ext cx="5580993" cy="3487740"/>
          </a:xfrm>
        </p:spPr>
        <p:txBody>
          <a:bodyPr>
            <a:noAutofit/>
          </a:bodyPr>
          <a:lstStyle/>
          <a:p>
            <a:pPr marL="0" indent="0">
              <a:buNone/>
            </a:pPr>
            <a:r>
              <a:rPr lang="ka-GE" sz="1400" dirty="0" smtClean="0"/>
              <a:t>პლანკმა </a:t>
            </a:r>
            <a:r>
              <a:rPr lang="ka-GE" sz="1400" dirty="0"/>
              <a:t>მიიღო შავი სხეულის გამოსხივების </a:t>
            </a:r>
            <a:r>
              <a:rPr lang="ka-GE" sz="1400" dirty="0" smtClean="0"/>
              <a:t>აღმწერი ფორმულა.</a:t>
            </a:r>
          </a:p>
          <a:p>
            <a:pPr marL="0" indent="0">
              <a:buNone/>
            </a:pPr>
            <a:endParaRPr lang="ka-GE" sz="1400" dirty="0" smtClean="0"/>
          </a:p>
          <a:p>
            <a:pPr marL="0" indent="0">
              <a:buNone/>
            </a:pPr>
            <a:r>
              <a:rPr lang="ka-GE" sz="1400" dirty="0"/>
              <a:t>პლანკის კანონს არ აქვს ულტრაიისფერი კატასტროფის პრობლემა და კარგად ემთხვევა ექსპერიმენტზე დანახულ შედეგს.</a:t>
            </a:r>
            <a:endParaRPr lang="en-US" sz="1400" dirty="0"/>
          </a:p>
          <a:p>
            <a:pPr marL="0" indent="0">
              <a:buNone/>
            </a:pPr>
            <a:endParaRPr lang="ka-GE" sz="1400" dirty="0"/>
          </a:p>
        </p:txBody>
      </p:sp>
      <mc:AlternateContent xmlns:mc="http://schemas.openxmlformats.org/markup-compatibility/2006">
        <mc:Choice xmlns:a14="http://schemas.microsoft.com/office/drawing/2010/main" Requires="a14">
          <p:sp>
            <p:nvSpPr>
              <p:cNvPr id="5" name="TextBox 4"/>
              <p:cNvSpPr txBox="1"/>
              <p:nvPr/>
            </p:nvSpPr>
            <p:spPr>
              <a:xfrm>
                <a:off x="131378" y="1288220"/>
                <a:ext cx="5686097" cy="1384995"/>
              </a:xfrm>
              <a:prstGeom prst="rect">
                <a:avLst/>
              </a:prstGeom>
              <a:noFill/>
            </p:spPr>
            <p:txBody>
              <a:bodyPr wrap="square" rtlCol="0">
                <a:spAutoFit/>
              </a:bodyPr>
              <a:lstStyle/>
              <a:p>
                <a:r>
                  <a:rPr lang="ka-GE" sz="1400" dirty="0"/>
                  <a:t>პლანკმა გამოთქვა ჰიპოთეზა </a:t>
                </a:r>
                <a:r>
                  <a:rPr lang="ka-GE" sz="1400" dirty="0" smtClean="0"/>
                  <a:t>ოსცილატორების </a:t>
                </a:r>
                <a:r>
                  <a:rPr lang="ka-GE" sz="1400" dirty="0"/>
                  <a:t>ენერგეტიკული სპექტრის დისკრეტულობის </a:t>
                </a:r>
                <a:r>
                  <a:rPr lang="ka-GE" sz="1400" dirty="0" smtClean="0"/>
                  <a:t>შესახებ.</a:t>
                </a:r>
                <a:r>
                  <a:rPr lang="ka-GE" sz="1400" dirty="0" smtClean="0"/>
                  <a:t> </a:t>
                </a:r>
                <a:r>
                  <a:rPr lang="ka-GE" sz="1400" dirty="0"/>
                  <a:t>თითოეული კვანტის ენერგია </a:t>
                </a:r>
                <a:r>
                  <a:rPr lang="ka-GE" sz="1400" dirty="0" smtClean="0"/>
                  <a:t>არის</a:t>
                </a:r>
                <a:endParaRPr lang="en-US" sz="1400" dirty="0" smtClean="0"/>
              </a:p>
              <a:p>
                <a:pPr marL="285750" indent="-285750">
                  <a:buFont typeface="Arial" panose="020B0604020202020204" pitchFamily="34" charset="0"/>
                  <a:buChar char="•"/>
                </a:pPr>
                <a:r>
                  <a:rPr lang="pt-BR" sz="1400" dirty="0"/>
                  <a:t>E = En </a:t>
                </a:r>
                <a:r>
                  <a:rPr lang="pt-BR" sz="1400" dirty="0" smtClean="0"/>
                  <a:t>= </a:t>
                </a:r>
                <a:r>
                  <a:rPr lang="pt-BR" sz="1400" dirty="0"/>
                  <a:t>n ħ</a:t>
                </a:r>
                <a:r>
                  <a:rPr lang="en-US" sz="1400" dirty="0"/>
                  <a:t> </a:t>
                </a:r>
                <a14:m>
                  <m:oMath xmlns:m="http://schemas.openxmlformats.org/officeDocument/2006/math">
                    <m:r>
                      <a:rPr lang="en-US" sz="1400" i="1">
                        <a:latin typeface="Cambria Math" panose="02040503050406030204" pitchFamily="18" charset="0"/>
                      </a:rPr>
                      <m:t>𝜈</m:t>
                    </m:r>
                  </m:oMath>
                </a14:m>
                <a:r>
                  <a:rPr lang="pt-BR" sz="1400" dirty="0"/>
                  <a:t> </a:t>
                </a:r>
                <a:r>
                  <a:rPr lang="pt-BR" sz="1400" dirty="0" smtClean="0"/>
                  <a:t>,  </a:t>
                </a:r>
                <a:r>
                  <a:rPr lang="pt-BR" sz="1400" dirty="0"/>
                  <a:t>სადაც n = 0, 1, 2, … </a:t>
                </a:r>
                <a:r>
                  <a:rPr lang="ka-GE" sz="1400" dirty="0" smtClean="0"/>
                  <a:t> </a:t>
                </a:r>
                <a:r>
                  <a:rPr lang="ka-GE" sz="1400" dirty="0"/>
                  <a:t>სადაც </a:t>
                </a:r>
                <a:r>
                  <a:rPr lang="en-US" sz="1400" dirty="0"/>
                  <a:t>h </a:t>
                </a:r>
                <a:r>
                  <a:rPr lang="ka-GE" sz="1400" dirty="0"/>
                  <a:t>არის პლანკის </a:t>
                </a:r>
                <a:r>
                  <a:rPr lang="ka-GE" sz="1400" dirty="0" smtClean="0"/>
                  <a:t>მუდმივა</a:t>
                </a:r>
                <a:r>
                  <a:rPr lang="ka-GE" sz="1400" dirty="0"/>
                  <a:t> </a:t>
                </a:r>
                <a:r>
                  <a:rPr lang="ka-GE" sz="1400" dirty="0" smtClean="0"/>
                  <a:t>და </a:t>
                </a:r>
                <a:r>
                  <a:rPr lang="ka-GE" sz="1400" i="1" dirty="0"/>
                  <a:t>ν</a:t>
                </a:r>
                <a:r>
                  <a:rPr lang="ka-GE" sz="1400" dirty="0"/>
                  <a:t> არის გამოსხივების სიხშირე. </a:t>
                </a:r>
                <a:endParaRPr lang="en-US" sz="1400" dirty="0"/>
              </a:p>
              <a:p>
                <a:pPr marL="285750" indent="-285750">
                  <a:buFont typeface="Arial" panose="020B0604020202020204" pitchFamily="34" charset="0"/>
                  <a:buChar char="•"/>
                </a:pPr>
                <a:endParaRPr lang="en-US" sz="1400" dirty="0" smtClean="0"/>
              </a:p>
            </p:txBody>
          </p:sp>
        </mc:Choice>
        <mc:Fallback>
          <p:sp>
            <p:nvSpPr>
              <p:cNvPr id="5" name="TextBox 4"/>
              <p:cNvSpPr txBox="1">
                <a:spLocks noRot="1" noChangeAspect="1" noMove="1" noResize="1" noEditPoints="1" noAdjustHandles="1" noChangeArrowheads="1" noChangeShapeType="1" noTextEdit="1"/>
              </p:cNvSpPr>
              <p:nvPr/>
            </p:nvSpPr>
            <p:spPr>
              <a:xfrm>
                <a:off x="131378" y="1288220"/>
                <a:ext cx="5686097" cy="1384995"/>
              </a:xfrm>
              <a:prstGeom prst="rect">
                <a:avLst/>
              </a:prstGeom>
              <a:blipFill>
                <a:blip r:embed="rId2"/>
                <a:stretch>
                  <a:fillRect l="-322" t="-439" r="-107"/>
                </a:stretch>
              </a:blipFill>
            </p:spPr>
            <p:txBody>
              <a:bodyPr/>
              <a:lstStyle/>
              <a:p>
                <a:r>
                  <a:rPr lang="en-US">
                    <a:noFill/>
                  </a:rPr>
                  <a:t> </a:t>
                </a:r>
              </a:p>
            </p:txBody>
          </p:sp>
        </mc:Fallback>
      </mc:AlternateContent>
      <p:sp>
        <p:nvSpPr>
          <p:cNvPr id="7" name="AutoShape 2" descr="{\displaystyle E=h\nu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Рисунок 9"/>
          <p:cNvPicPr>
            <a:picLocks noChangeAspect="1"/>
          </p:cNvPicPr>
          <p:nvPr/>
        </p:nvPicPr>
        <p:blipFill>
          <a:blip r:embed="rId3"/>
          <a:stretch>
            <a:fillRect/>
          </a:stretch>
        </p:blipFill>
        <p:spPr>
          <a:xfrm>
            <a:off x="131378" y="2673215"/>
            <a:ext cx="2921054" cy="2336843"/>
          </a:xfrm>
          <a:prstGeom prst="rect">
            <a:avLst/>
          </a:prstGeom>
        </p:spPr>
      </p:pic>
      <p:pic>
        <p:nvPicPr>
          <p:cNvPr id="11" name="Рисунок 10"/>
          <p:cNvPicPr>
            <a:picLocks noChangeAspect="1"/>
          </p:cNvPicPr>
          <p:nvPr/>
        </p:nvPicPr>
        <p:blipFill>
          <a:blip r:embed="rId4"/>
          <a:stretch>
            <a:fillRect/>
          </a:stretch>
        </p:blipFill>
        <p:spPr>
          <a:xfrm>
            <a:off x="6439751" y="67219"/>
            <a:ext cx="2282328" cy="2514600"/>
          </a:xfrm>
          <a:prstGeom prst="rect">
            <a:avLst/>
          </a:prstGeom>
        </p:spPr>
      </p:pic>
      <p:pic>
        <p:nvPicPr>
          <p:cNvPr id="4" name="Рисунок 3"/>
          <p:cNvPicPr>
            <a:picLocks noChangeAspect="1"/>
          </p:cNvPicPr>
          <p:nvPr/>
        </p:nvPicPr>
        <p:blipFill rotWithShape="1">
          <a:blip r:embed="rId5"/>
          <a:srcRect l="33836" t="41094" r="34539" b="44531"/>
          <a:stretch/>
        </p:blipFill>
        <p:spPr>
          <a:xfrm>
            <a:off x="3544062" y="3898761"/>
            <a:ext cx="4743935" cy="1212338"/>
          </a:xfrm>
          <a:prstGeom prst="rect">
            <a:avLst/>
          </a:prstGeom>
        </p:spPr>
      </p:pic>
    </p:spTree>
    <p:extLst>
      <p:ext uri="{BB962C8B-B14F-4D97-AF65-F5344CB8AC3E}">
        <p14:creationId xmlns:p14="http://schemas.microsoft.com/office/powerpoint/2010/main" val="33572699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399" y="108924"/>
            <a:ext cx="8708924" cy="573347"/>
          </a:xfrm>
        </p:spPr>
        <p:txBody>
          <a:bodyPr>
            <a:normAutofit fontScale="90000"/>
          </a:bodyPr>
          <a:lstStyle/>
          <a:p>
            <a:pPr algn="ctr"/>
            <a:r>
              <a:rPr lang="ka-GE" dirty="0"/>
              <a:t>პლანკის ფორმულის ზღვრული </a:t>
            </a:r>
            <a:r>
              <a:rPr lang="ka-GE" dirty="0" smtClean="0"/>
              <a:t>შემთხვევები </a:t>
            </a:r>
            <a:endParaRPr lang="en-US" dirty="0"/>
          </a:p>
        </p:txBody>
      </p:sp>
      <p:sp>
        <p:nvSpPr>
          <p:cNvPr id="3" name="Объект 2"/>
          <p:cNvSpPr>
            <a:spLocks noGrp="1"/>
          </p:cNvSpPr>
          <p:nvPr>
            <p:ph idx="1"/>
          </p:nvPr>
        </p:nvSpPr>
        <p:spPr>
          <a:xfrm>
            <a:off x="-23894" y="1512101"/>
            <a:ext cx="9104832" cy="3487740"/>
          </a:xfrm>
        </p:spPr>
        <p:txBody>
          <a:bodyPr>
            <a:noAutofit/>
          </a:bodyPr>
          <a:lstStyle/>
          <a:p>
            <a:r>
              <a:rPr lang="ka-GE" sz="1400" dirty="0" smtClean="0"/>
              <a:t> </a:t>
            </a:r>
            <a:r>
              <a:rPr lang="ka-GE" sz="1400" dirty="0"/>
              <a:t>თუ </a:t>
            </a:r>
            <a:r>
              <a:rPr lang="en-US" sz="1400" dirty="0"/>
              <a:t>h</a:t>
            </a:r>
            <a:r>
              <a:rPr lang="el-GR" sz="1400" dirty="0" smtClean="0"/>
              <a:t>ω </a:t>
            </a:r>
            <a:r>
              <a:rPr lang="el-GR" sz="1400" dirty="0"/>
              <a:t>&lt;&lt; </a:t>
            </a:r>
            <a:r>
              <a:rPr lang="en-US" sz="1400" dirty="0" err="1"/>
              <a:t>kT</a:t>
            </a:r>
            <a:r>
              <a:rPr lang="en-US" sz="1400" dirty="0"/>
              <a:t> </a:t>
            </a:r>
            <a:r>
              <a:rPr lang="ka-GE" sz="1400" dirty="0" smtClean="0"/>
              <a:t>მაშინ პლანკის ფორმულაში </a:t>
            </a:r>
            <a:r>
              <a:rPr lang="ka-GE" sz="1400" dirty="0"/>
              <a:t>ექსპონენციალური წევრი </a:t>
            </a:r>
            <a:r>
              <a:rPr lang="ka-GE" sz="1400" dirty="0" smtClean="0"/>
              <a:t>შეგვიძლია გავშალოთ </a:t>
            </a:r>
            <a:r>
              <a:rPr lang="ka-GE" sz="1400" dirty="0"/>
              <a:t>მწკრივად </a:t>
            </a:r>
            <a:r>
              <a:rPr lang="ka-GE" sz="1400" dirty="0" smtClean="0"/>
              <a:t>და </a:t>
            </a:r>
            <a:r>
              <a:rPr lang="ka-GE" sz="1400" dirty="0"/>
              <a:t>შ</a:t>
            </a:r>
            <a:r>
              <a:rPr lang="ka-GE" sz="1400" dirty="0" smtClean="0"/>
              <a:t>ემოვისაზღვროთ გა</a:t>
            </a:r>
            <a:r>
              <a:rPr lang="ka-GE" sz="1400" dirty="0"/>
              <a:t>შ</a:t>
            </a:r>
            <a:r>
              <a:rPr lang="ka-GE" sz="1400" dirty="0" smtClean="0"/>
              <a:t>ლის </a:t>
            </a:r>
            <a:r>
              <a:rPr lang="ka-GE" sz="1400" dirty="0"/>
              <a:t>მხოლოდ პირველი წევრით, რის </a:t>
            </a:r>
            <a:r>
              <a:rPr lang="ka-GE" sz="1400" dirty="0" smtClean="0"/>
              <a:t>შედეგადაც მივიღებთ</a:t>
            </a:r>
            <a:r>
              <a:rPr lang="ka-GE" sz="1400" dirty="0"/>
              <a:t> </a:t>
            </a:r>
            <a:r>
              <a:rPr lang="ka-GE" sz="1400" dirty="0" smtClean="0"/>
              <a:t>რელეი-ჯინსის კანონს:</a:t>
            </a:r>
          </a:p>
          <a:p>
            <a:pPr marL="457200" lvl="1" indent="0">
              <a:buNone/>
            </a:pPr>
            <a:endParaRPr lang="ka-GE" sz="1400" dirty="0" smtClean="0"/>
          </a:p>
        </p:txBody>
      </p:sp>
      <p:sp>
        <p:nvSpPr>
          <p:cNvPr id="5" name="TextBox 4"/>
          <p:cNvSpPr txBox="1"/>
          <p:nvPr/>
        </p:nvSpPr>
        <p:spPr>
          <a:xfrm>
            <a:off x="0" y="2252268"/>
            <a:ext cx="5686097" cy="523220"/>
          </a:xfrm>
          <a:prstGeom prst="rect">
            <a:avLst/>
          </a:prstGeom>
          <a:noFill/>
        </p:spPr>
        <p:txBody>
          <a:bodyPr wrap="square" rtlCol="0">
            <a:spAutoFit/>
          </a:bodyPr>
          <a:lstStyle/>
          <a:p>
            <a:pPr marL="285750" indent="-285750">
              <a:buFont typeface="Arial" panose="020B0604020202020204" pitchFamily="34" charset="0"/>
              <a:buChar char="•"/>
            </a:pPr>
            <a:r>
              <a:rPr lang="ka-GE" sz="1400" dirty="0" smtClean="0"/>
              <a:t>თუ </a:t>
            </a:r>
            <a:r>
              <a:rPr lang="en-US" sz="1400" dirty="0" smtClean="0"/>
              <a:t>h</a:t>
            </a:r>
            <a:r>
              <a:rPr lang="el-GR" sz="1400" dirty="0"/>
              <a:t>ω &gt;&gt; </a:t>
            </a:r>
            <a:r>
              <a:rPr lang="en-US" sz="1400" dirty="0" err="1" smtClean="0"/>
              <a:t>kT</a:t>
            </a:r>
            <a:r>
              <a:rPr lang="en-US" sz="1400" dirty="0" smtClean="0"/>
              <a:t> </a:t>
            </a:r>
            <a:r>
              <a:rPr lang="ka-GE" sz="1400" dirty="0" smtClean="0"/>
              <a:t>ამის </a:t>
            </a:r>
            <a:r>
              <a:rPr lang="ka-GE" sz="1400" dirty="0"/>
              <a:t>გათვალისწინებით პლანკის ფორმულა </a:t>
            </a:r>
            <a:endParaRPr lang="ka-GE" sz="1400" dirty="0" smtClean="0"/>
          </a:p>
          <a:p>
            <a:r>
              <a:rPr lang="ka-GE" sz="1400" dirty="0" smtClean="0"/>
              <a:t>	გადადის </a:t>
            </a:r>
            <a:r>
              <a:rPr lang="ka-GE" sz="1400" dirty="0" smtClean="0"/>
              <a:t>ვინის </a:t>
            </a:r>
            <a:r>
              <a:rPr lang="ka-GE" sz="1400" dirty="0"/>
              <a:t>ფორმულაში</a:t>
            </a:r>
            <a:endParaRPr lang="en-US" sz="1400" dirty="0"/>
          </a:p>
        </p:txBody>
      </p:sp>
      <p:sp>
        <p:nvSpPr>
          <p:cNvPr id="7" name="AutoShape 2" descr="{\displaystyle E=h\nu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46" name="Picture 2" descr="http://physics.aidio.net/images/meqanika/5-1-3r.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4351" y="2598415"/>
            <a:ext cx="4524375" cy="242887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0" y="3687660"/>
            <a:ext cx="4719145" cy="1169551"/>
          </a:xfrm>
          <a:prstGeom prst="rect">
            <a:avLst/>
          </a:prstGeom>
          <a:noFill/>
        </p:spPr>
        <p:txBody>
          <a:bodyPr wrap="square" rtlCol="0">
            <a:spAutoFit/>
          </a:bodyPr>
          <a:lstStyle/>
          <a:p>
            <a:pPr algn="ctr"/>
            <a:r>
              <a:rPr lang="ka-GE" sz="1400" dirty="0"/>
              <a:t>პლანკის ფორმულა კარგად აღწერს აბსოლუტურად შავი სხეულის გამოსხივების სპექტრულ განაწილებას ნებისმიერი სიხშირისათვის. ის კარგ თანხმობაშია ექსპერიმენტულ მონაცემებთან. </a:t>
            </a:r>
            <a:br>
              <a:rPr lang="ka-GE" sz="1400" dirty="0"/>
            </a:br>
            <a:endParaRPr lang="en-US" sz="1400" dirty="0"/>
          </a:p>
        </p:txBody>
      </p:sp>
      <p:pic>
        <p:nvPicPr>
          <p:cNvPr id="4" name="Рисунок 3"/>
          <p:cNvPicPr>
            <a:picLocks noChangeAspect="1"/>
          </p:cNvPicPr>
          <p:nvPr/>
        </p:nvPicPr>
        <p:blipFill rotWithShape="1">
          <a:blip r:embed="rId3"/>
          <a:srcRect l="42742" t="60131" r="42857" b="33927"/>
          <a:stretch/>
        </p:blipFill>
        <p:spPr>
          <a:xfrm>
            <a:off x="6869553" y="2034911"/>
            <a:ext cx="1873770" cy="434714"/>
          </a:xfrm>
          <a:prstGeom prst="rect">
            <a:avLst/>
          </a:prstGeom>
        </p:spPr>
      </p:pic>
      <p:pic>
        <p:nvPicPr>
          <p:cNvPr id="6" name="Рисунок 5"/>
          <p:cNvPicPr>
            <a:picLocks noChangeAspect="1"/>
          </p:cNvPicPr>
          <p:nvPr/>
        </p:nvPicPr>
        <p:blipFill rotWithShape="1">
          <a:blip r:embed="rId4"/>
          <a:srcRect l="36561" t="56510" r="37670" b="36911"/>
          <a:stretch/>
        </p:blipFill>
        <p:spPr>
          <a:xfrm>
            <a:off x="155575" y="2860250"/>
            <a:ext cx="4565990" cy="655405"/>
          </a:xfrm>
          <a:prstGeom prst="rect">
            <a:avLst/>
          </a:prstGeom>
        </p:spPr>
      </p:pic>
    </p:spTree>
    <p:extLst>
      <p:ext uri="{BB962C8B-B14F-4D97-AF65-F5344CB8AC3E}">
        <p14:creationId xmlns:p14="http://schemas.microsoft.com/office/powerpoint/2010/main" val="357052286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ka-GE" dirty="0" smtClean="0"/>
              <a:t>მადლობა ყურადღებისთვის!!!</a:t>
            </a:r>
            <a:endParaRPr lang="en-US" dirty="0"/>
          </a:p>
        </p:txBody>
      </p:sp>
    </p:spTree>
    <p:extLst>
      <p:ext uri="{BB962C8B-B14F-4D97-AF65-F5344CB8AC3E}">
        <p14:creationId xmlns:p14="http://schemas.microsoft.com/office/powerpoint/2010/main" val="20987882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810</Words>
  <Application>Microsoft Office PowerPoint</Application>
  <PresentationFormat>Экран (16:9)</PresentationFormat>
  <Paragraphs>59</Paragraphs>
  <Slides>14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14</vt:i4>
      </vt:variant>
    </vt:vector>
  </HeadingPairs>
  <TitlesOfParts>
    <vt:vector size="19" baseType="lpstr">
      <vt:lpstr>Arial</vt:lpstr>
      <vt:lpstr>Calibri</vt:lpstr>
      <vt:lpstr>Cambria Math</vt:lpstr>
      <vt:lpstr>Sylfaen</vt:lpstr>
      <vt:lpstr>Office Theme</vt:lpstr>
      <vt:lpstr>აბსოლუტურად შავი სხეულის გამოსხივება</vt:lpstr>
      <vt:lpstr>თემის აღწერილობა:</vt:lpstr>
      <vt:lpstr>აბსოლუტურად შავი სხეული  </vt:lpstr>
      <vt:lpstr>Презентация PowerPoint</vt:lpstr>
      <vt:lpstr>Презентация PowerPoint</vt:lpstr>
      <vt:lpstr>Презентация PowerPoint</vt:lpstr>
      <vt:lpstr>გამოსხივების უნარი</vt:lpstr>
      <vt:lpstr>1879 წელს იოზეფ სტეფანმა ექსპერიმენტული მონაცემების ანალიზის სიფუძველზე დაასკვნა, რომ აბსოლუტურად შავი სხეულის ინტეგრალური ნათება U აბსოლუტური T ტემპერატურის მეოთხე ხარისხის პროპორციულია:  R (T) = σT4. </vt:lpstr>
      <vt:lpstr>ვინის წანაცვლების კანონი</vt:lpstr>
      <vt:lpstr>Презентация PowerPoint</vt:lpstr>
      <vt:lpstr>ვინის ფორმულა</vt:lpstr>
      <vt:lpstr>პლანკის კანონი</vt:lpstr>
      <vt:lpstr>პლანკის ფორმულის ზღვრული შემთხვევები </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2021-03-24T18:00:52Z</dcterms:modified>
</cp:coreProperties>
</file>