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7" r:id="rId4"/>
    <p:sldId id="261" r:id="rId5"/>
    <p:sldId id="260" r:id="rId6"/>
    <p:sldId id="259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A1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521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484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9916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81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55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49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78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99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96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93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1623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86EA1-FA8F-4AFD-B895-8B56C0BB8A43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8084-CD2E-4B3C-9015-4CE4F0B2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90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48250" y="5886559"/>
            <a:ext cx="8670388" cy="949643"/>
          </a:xfrm>
        </p:spPr>
        <p:txBody>
          <a:bodyPr/>
          <a:lstStyle/>
          <a:p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ბოლცმანის ტვინი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09291" y="5571916"/>
            <a:ext cx="3395003" cy="629285"/>
          </a:xfrm>
        </p:spPr>
        <p:txBody>
          <a:bodyPr>
            <a:normAutofit/>
          </a:bodyPr>
          <a:lstStyle/>
          <a:p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თაკო მამადაშვილი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869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94" y="414836"/>
            <a:ext cx="4233805" cy="5743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939804" y="6211669"/>
            <a:ext cx="2847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ფრიდრიხ ნიცშე</a:t>
            </a:r>
            <a:b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1844-1900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98573" y="2638697"/>
            <a:ext cx="704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„დროის დაუსრულებელ დინებას გარდაუვლად მივყავართ სამყაროში მიმდინარე ყველა მოვლენის ზუსტ გამეორებამდე“.</a:t>
            </a:r>
            <a:br>
              <a:rPr lang="ka-GE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1007" y="2248928"/>
            <a:ext cx="6923313" cy="1959429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3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726" y="365125"/>
            <a:ext cx="4670473" cy="5880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8543109" y="6246055"/>
            <a:ext cx="2403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ლუდვიგ ბოლცმანი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1844-1906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# Lortkipanidze" panose="020B0500000000000000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0371" y="4408958"/>
            <a:ext cx="6705098" cy="2282544"/>
          </a:xfrm>
        </p:spPr>
        <p:txBody>
          <a:bodyPr>
            <a:normAutofit/>
          </a:bodyPr>
          <a:lstStyle/>
          <a:p>
            <a:r>
              <a:rPr lang="ka-GE" sz="2800" dirty="0" smtClean="0"/>
              <a:t/>
            </a:r>
            <a:br>
              <a:rPr lang="ka-GE" sz="2800" dirty="0" smtClean="0"/>
            </a:br>
            <a:endParaRPr lang="en-US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99" y="365125"/>
            <a:ext cx="2546619" cy="25797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86595" y="1362627"/>
                <a:ext cx="27440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US" sz="3200" b="1" i="1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en-US" sz="3200" b="1" i="1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sz="3200" b="1" i="1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𝒍𝒏𝑾</m:t>
                      </m:r>
                    </m:oMath>
                  </m:oMathPara>
                </a14:m>
                <a:endParaRPr lang="en-US" sz="3200" b="1" dirty="0">
                  <a:solidFill>
                    <a:schemeClr val="accent6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6595" y="1362627"/>
                <a:ext cx="274409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3348318" y="806824"/>
            <a:ext cx="3106270" cy="1506070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3669772"/>
            <a:ext cx="7082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თერმოდინამიკის მეორე კანონი: ჩაკეტილ სისტემაში პროცესები თავისთავად ვითარდება ენტროპიის ზრდის მიმართულებით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4499" y="5011621"/>
            <a:ext cx="70110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მაშინ რატომ ჩანს გარემომცველი სამყარო არაქაოსური? </a:t>
            </a:r>
            <a:endParaRPr lang="en-US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645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18685"/>
            <a:ext cx="11811000" cy="1351915"/>
          </a:xfrm>
        </p:spPr>
        <p:txBody>
          <a:bodyPr/>
          <a:lstStyle/>
          <a:p>
            <a:pPr marL="0" indent="0">
              <a:buNone/>
            </a:pPr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ჩვენი მცირე ენტროპიის მქონე სამყარო ფლუქტუაციაა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3225288"/>
            <a:ext cx="10996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ქაოსიდან შესაძლებელია მოწესრიგებული სისტემების გენერირება</a:t>
            </a:r>
            <a:endParaRPr lang="en-US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470" y="281057"/>
            <a:ext cx="5654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sz="4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ბოლცმანის იდეები</a:t>
            </a:r>
            <a:endParaRPr lang="en-US" sz="4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4673855"/>
            <a:ext cx="9578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40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ვაკუუმის კვანტური ფლუქტუაციები</a:t>
            </a:r>
            <a:endParaRPr lang="en-US" sz="4000" b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2484" y="1405667"/>
            <a:ext cx="11307536" cy="1456509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82484" y="2862176"/>
            <a:ext cx="11307536" cy="1448567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00100" y="5806440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კაზიმირის ეფექტი</a:t>
            </a:r>
            <a:endParaRPr lang="en-US" sz="3200" b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1000" y="5577840"/>
            <a:ext cx="6202680" cy="1097280"/>
          </a:xfrm>
          <a:prstGeom prst="rect">
            <a:avLst/>
          </a:prstGeom>
          <a:noFill/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C7A1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09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 animBg="1"/>
      <p:bldP spid="8" grpId="0" animBg="1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680" y="571499"/>
            <a:ext cx="10515600" cy="1580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sz="32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ბოლცმანის ტვინი - რაიმე </a:t>
            </a:r>
            <a:r>
              <a:rPr lang="ka-GE" sz="3200" b="1" dirty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სისტემაში ფლუქტუაციის შედეგად წარმოქმნადი ჰიპოთეტური ობიექტი, რომელსაც შეუძლია თავისი არსებობის გაცნობიერება</a:t>
            </a:r>
            <a:endParaRPr lang="en-US" sz="3200" dirty="0">
              <a:solidFill>
                <a:srgbClr val="C7A1A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4684" y="3371157"/>
            <a:ext cx="8683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ბოლცმანის ტვინის პარადოქსი თანამედროვე კოსმოლოგიაში</a:t>
            </a:r>
            <a:endParaRPr lang="en-US" sz="2400" b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Up Arrow Callout 4"/>
          <p:cNvSpPr/>
          <p:nvPr/>
        </p:nvSpPr>
        <p:spPr>
          <a:xfrm rot="10800000">
            <a:off x="577516" y="336884"/>
            <a:ext cx="10806764" cy="2935668"/>
          </a:xfrm>
          <a:prstGeom prst="upArrowCallout">
            <a:avLst/>
          </a:prstGeom>
          <a:noFill/>
          <a:ln>
            <a:solidFill>
              <a:srgbClr val="C7A1AA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995851" y="3832822"/>
            <a:ext cx="0" cy="912086"/>
          </a:xfrm>
          <a:prstGeom prst="straightConnector1">
            <a:avLst/>
          </a:prstGeom>
          <a:ln>
            <a:solidFill>
              <a:srgbClr val="C7A1A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0493" y="4836348"/>
            <a:ext cx="11571973" cy="1384995"/>
          </a:xfrm>
          <a:prstGeom prst="rect">
            <a:avLst/>
          </a:prstGeom>
          <a:noFill/>
          <a:ln>
            <a:solidFill>
              <a:srgbClr val="C7A1AA"/>
            </a:solidFill>
          </a:ln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სამყაროში შემთხვევით არჩეული ცნობიერების მქონე ობიექტი გაცილებით დიდი ალბათობით აღმოჩნდება ფლუქტუაციის შედეგი, ვიდრე ევოლუციის პროდუქტი</a:t>
            </a:r>
            <a:endParaRPr lang="en-US" sz="2800" b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843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435" y="1774414"/>
            <a:ext cx="6954253" cy="1717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a-GE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„ალბათობა იმისა, რომ მე ვარ ჩემი თავის ორიგინალი გაცილებით მცირეა იმის ალბათობაზე, რომ რომელიმე ასლს წარმოვადგენ“ </a:t>
            </a:r>
            <a:br>
              <a:rPr lang="ka-GE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</a:t>
            </a:r>
            <a:endParaRPr lang="en-US" sz="36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7983" y="4473941"/>
            <a:ext cx="3152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ანდრეი  ლინდე</a:t>
            </a:r>
            <a:endParaRPr lang="en-US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51"/>
          <a:stretch/>
        </p:blipFill>
        <p:spPr>
          <a:xfrm>
            <a:off x="7303688" y="324873"/>
            <a:ext cx="4583513" cy="6334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026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947" y="211437"/>
            <a:ext cx="8534400" cy="1325563"/>
          </a:xfr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ka-GE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მრავალი სამყაროს მოდელი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915" y="1423165"/>
            <a:ext cx="8714873" cy="5102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577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88" y="144741"/>
            <a:ext cx="9899500" cy="6533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876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2" r="12390"/>
          <a:stretch/>
        </p:blipFill>
        <p:spPr>
          <a:xfrm>
            <a:off x="5925865" y="227397"/>
            <a:ext cx="6009462" cy="5463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628021" y="5895473"/>
            <a:ext cx="2959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შონ ქეროლი</a:t>
            </a:r>
            <a:br>
              <a:rPr lang="ka-GE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1966</a:t>
            </a:r>
            <a:br>
              <a:rPr lang="ka-GE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4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9"/>
          <a:stretch/>
        </p:blipFill>
        <p:spPr>
          <a:xfrm>
            <a:off x="535577" y="717537"/>
            <a:ext cx="4659151" cy="200070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0631" y="688153"/>
            <a:ext cx="5414210" cy="2000702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76143" y="3149610"/>
            <a:ext cx="5685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ქეროლმა ცადა დაემტკიცებინა, რომ კვანტური ფლუქტუაციები დამოკიდებულნი არიან გარე ზემოქმედებაზე (დამკვირვებელზე).</a:t>
            </a:r>
            <a:endParaRPr lang="en-US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6143" y="4229486"/>
            <a:ext cx="54142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კვანტური თეორიიდან გამომდინარე, ფლუქტუაციის პროცესში ერთიანი საწყისის მქონე სამყარო რამდენიმე სხვადასხვა ვერსიებად იტოტება, რომლებსაც ერთმანეთში გადახლართვა შეუძლია. </a:t>
            </a:r>
            <a:endParaRPr lang="en-US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81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8456" y="647619"/>
            <a:ext cx="103065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theories that predict them[Boltzmann Brains] are cognitively unstable: they cannot simultaneously be true and justifiably believed”.</a:t>
            </a:r>
            <a:endParaRPr lang="en-US" sz="28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5576" y="501547"/>
            <a:ext cx="10489475" cy="1658982"/>
          </a:xfrm>
          <a:prstGeom prst="rect">
            <a:avLst/>
          </a:prstGeom>
          <a:noFill/>
          <a:ln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18456" y="2560320"/>
            <a:ext cx="5538651" cy="1815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799" y="2306601"/>
            <a:ext cx="6881907" cy="417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9366068" y="1720863"/>
            <a:ext cx="184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-Sean Carroll</a:t>
            </a:r>
            <a:endParaRPr lang="en-US" i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56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74765" y="430440"/>
                <a:ext cx="3013166" cy="679902"/>
              </a:xfrm>
            </p:spPr>
            <p:txBody>
              <a:bodyPr>
                <a:normAutofit fontScale="9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b="1" i="1" smtClean="0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𝜦</m:t>
                      </m:r>
                      <m:r>
                        <a:rPr lang="en-US" b="1" i="1" smtClean="0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𝑪𝑫𝑴</m:t>
                      </m:r>
                      <m:r>
                        <a:rPr lang="en-US" b="1" i="1" smtClean="0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მოდელი</m:t>
                      </m:r>
                    </m:oMath>
                  </m:oMathPara>
                </a14:m>
                <a:endParaRPr lang="en-US" b="1" i="1" dirty="0">
                  <a:solidFill>
                    <a:srgbClr val="C7A1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74765" y="430440"/>
                <a:ext cx="3013166" cy="679902"/>
              </a:xfrm>
              <a:blipFill>
                <a:blip r:embed="rId2"/>
                <a:stretch>
                  <a:fillRect r="-248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95" y="1329236"/>
            <a:ext cx="10515600" cy="1988729"/>
          </a:xfrm>
        </p:spPr>
        <p:txBody>
          <a:bodyPr/>
          <a:lstStyle/>
          <a:p>
            <a:r>
              <a:rPr lang="ka-GE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სამყარო ასიმპტოტურად უახლოვდება დე სიტერის ფაზას;</a:t>
            </a:r>
            <a:endParaRPr lang="en-US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995" y="3067381"/>
            <a:ext cx="10387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სითბური ფლუქტუაციის შედეგად მივიღებთ ბევრ </a:t>
            </a:r>
            <a:r>
              <a:rPr lang="en-US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BB</a:t>
            </a:r>
            <a:r>
              <a:rPr lang="ka-GE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-ს. </a:t>
            </a:r>
            <a:endParaRPr lang="en-US" sz="28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557030" y="2061541"/>
                <a:ext cx="6693564" cy="5241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𝑑𝑠</m:t>
                          </m:r>
                        </m:sub>
                      </m:sSub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Λ</m:t>
                          </m:r>
                          <m: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/12</m:t>
                          </m:r>
                          <m:sSup>
                            <m:sSupPr>
                              <m:ctrlPr>
                                <a:rPr lang="en-US" sz="2800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en-US" sz="2800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−33</m:t>
                          </m:r>
                        </m:sup>
                      </m:sSup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𝑒𝑉</m:t>
                      </m:r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 (ℏ=</m:t>
                      </m:r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800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=1)</m:t>
                      </m:r>
                    </m:oMath>
                  </m:oMathPara>
                </a14:m>
                <a:endParaRPr lang="en-US" sz="2800" dirty="0">
                  <a:solidFill>
                    <a:srgbClr val="C7A1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030" y="2061541"/>
                <a:ext cx="6693564" cy="524118"/>
              </a:xfrm>
              <a:prstGeom prst="rect">
                <a:avLst/>
              </a:prstGeom>
              <a:blipFill>
                <a:blip r:embed="rId3"/>
                <a:stretch>
                  <a:fillRect b="-58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557030" y="1894114"/>
            <a:ext cx="6693564" cy="1005840"/>
          </a:xfrm>
          <a:prstGeom prst="rect">
            <a:avLst/>
          </a:prstGeom>
          <a:noFill/>
          <a:ln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89" y="4072323"/>
            <a:ext cx="11024445" cy="17460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3435" y="4012668"/>
            <a:ext cx="11532325" cy="2086883"/>
          </a:xfrm>
          <a:prstGeom prst="rect">
            <a:avLst/>
          </a:prstGeom>
          <a:noFill/>
          <a:ln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276480" y="5686133"/>
            <a:ext cx="170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-Sean Carroll</a:t>
            </a:r>
            <a:endParaRPr lang="en-US" i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495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 animBg="1"/>
      <p:bldP spid="9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92" y="401775"/>
            <a:ext cx="4085157" cy="5489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067824" y="6048103"/>
            <a:ext cx="288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ედინგტონი</a:t>
            </a:r>
            <a:r>
              <a:rPr lang="en-US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1882-1944</a:t>
            </a:r>
            <a:endParaRPr lang="en-US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999" y="269472"/>
            <a:ext cx="5080365" cy="6333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348549" y="4728753"/>
            <a:ext cx="20900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14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რიჩარდ ფეინმანი</a:t>
            </a:r>
            <a:br>
              <a:rPr lang="ka-GE" sz="14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14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1918-1988</a:t>
            </a:r>
            <a:br>
              <a:rPr lang="ka-GE" sz="14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14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970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329" y="286747"/>
            <a:ext cx="10958243" cy="1325563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BB </a:t>
            </a:r>
            <a:r>
              <a:rPr lang="ka-GE" sz="28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პრობლემის თავიდან აცილების ერთ-ერთი პირდაპირი გზა </a:t>
            </a:r>
            <a:endParaRPr lang="en-US" sz="28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6" b="1746"/>
          <a:stretch/>
        </p:blipFill>
        <p:spPr>
          <a:xfrm>
            <a:off x="1254032" y="2076992"/>
            <a:ext cx="9471387" cy="3108962"/>
          </a:xfrm>
        </p:spPr>
      </p:pic>
      <p:sp>
        <p:nvSpPr>
          <p:cNvPr id="6" name="Rectangle 5"/>
          <p:cNvSpPr/>
          <p:nvPr/>
        </p:nvSpPr>
        <p:spPr>
          <a:xfrm>
            <a:off x="1058498" y="1809205"/>
            <a:ext cx="9862457" cy="3644537"/>
          </a:xfrm>
          <a:prstGeom prst="rect">
            <a:avLst/>
          </a:prstGeom>
          <a:noFill/>
          <a:ln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562011" y="5079805"/>
            <a:ext cx="1724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Sean Carroll</a:t>
            </a:r>
            <a:endParaRPr lang="en-US" sz="1600" i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73292" y="2625633"/>
            <a:ext cx="1920240" cy="32657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2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188" y="676463"/>
            <a:ext cx="6584576" cy="818216"/>
          </a:xfrm>
        </p:spPr>
        <p:txBody>
          <a:bodyPr>
            <a:normAutofit/>
          </a:bodyPr>
          <a:lstStyle/>
          <a:p>
            <a:r>
              <a:rPr lang="ka-GE" sz="40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სტანდარტული არგუმენტი</a:t>
            </a:r>
            <a:endParaRPr lang="en-US" sz="40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1494679"/>
            <a:ext cx="3375212" cy="3619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9056594" y="5239592"/>
            <a:ext cx="2178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0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თომას ბეისი</a:t>
            </a:r>
            <a:r>
              <a:rPr lang="ka-GE" sz="2000" dirty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ka-GE" sz="2000" dirty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20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1701-1761</a:t>
            </a:r>
            <a:endParaRPr lang="en-US" sz="20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900952" y="2470093"/>
                <a:ext cx="5889812" cy="87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m:t>𝑷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𝑨</m:t>
                          </m:r>
                        </m:e>
                        <m:e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𝑩</m:t>
                          </m:r>
                        </m:e>
                      </m:d>
                      <m:r>
                        <a:rPr lang="en-US" sz="2400" b="1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𝑩</m:t>
                              </m:r>
                            </m:e>
                            <m:e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𝑨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(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𝑨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)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(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𝑩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r>
                  <a:rPr lang="en-US" sz="2400" b="1" dirty="0">
                    <a:solidFill>
                      <a:srgbClr val="C7A1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en-US" sz="2400" b="1" dirty="0">
                    <a:solidFill>
                      <a:srgbClr val="C7A1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endParaRPr lang="en-US" sz="2400" b="1" dirty="0">
                  <a:solidFill>
                    <a:srgbClr val="C7A1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952" y="2470093"/>
                <a:ext cx="5889812" cy="874663"/>
              </a:xfrm>
              <a:prstGeom prst="rect">
                <a:avLst/>
              </a:prstGeom>
              <a:blipFill>
                <a:blip r:embed="rId3"/>
                <a:stretch>
                  <a:fillRect b="-6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347383" y="1953126"/>
            <a:ext cx="502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ბეისის თეორემა: </a:t>
            </a:r>
            <a:endParaRPr lang="en-US" sz="20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753033" y="4431691"/>
                <a:ext cx="6373907" cy="874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m:t>𝑷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𝒊</m:t>
                              </m:r>
                            </m:sub>
                          </m:sSub>
                        </m:e>
                        <m:e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𝑫</m:t>
                          </m:r>
                        </m:e>
                      </m:d>
                      <m:r>
                        <a:rPr lang="en-US" sz="2400" b="1" i="1">
                          <a:solidFill>
                            <a:srgbClr val="C7A1AA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𝑫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solidFill>
                                        <a:srgbClr val="C7A1AA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C7A1AA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</a:rPr>
                                    <m:t>𝑻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C7A1AA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C7A1AA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</a:rPr>
                                <m:t>𝒊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)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𝑷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(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𝑫</m:t>
                          </m:r>
                          <m:r>
                            <a:rPr lang="en-US" sz="2400" b="1" i="1">
                              <a:solidFill>
                                <a:srgbClr val="C7A1AA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srgbClr val="C7A1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3" y="4431691"/>
                <a:ext cx="6373907" cy="874598"/>
              </a:xfrm>
              <a:prstGeom prst="rect">
                <a:avLst/>
              </a:prstGeom>
              <a:blipFill>
                <a:blip r:embed="rId4"/>
                <a:stretch>
                  <a:fillRect b="-13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347383" y="3685331"/>
                <a:ext cx="7398123" cy="4085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000" dirty="0" smtClean="0">
                    <a:solidFill>
                      <a:srgbClr val="C7A1A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solidFill>
                              <a:srgbClr val="C7A1AA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b="0" i="1" smtClean="0">
                            <a:solidFill>
                              <a:srgbClr val="C7A1AA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გადავწეროთ </m:t>
                        </m:r>
                        <m:r>
                          <a:rPr lang="en-US" sz="2000" b="0" i="1" smtClean="0">
                            <a:solidFill>
                              <a:srgbClr val="C7A1AA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7A1AA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b="0" i="1" smtClean="0">
                        <a:solidFill>
                          <a:srgbClr val="C7A1AA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−</m:t>
                    </m:r>
                    <m:r>
                      <a:rPr lang="ka-GE" sz="2000" b="0" i="1" smtClean="0">
                        <a:solidFill>
                          <a:srgbClr val="C7A1AA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თეორიებისთვის და </m:t>
                    </m:r>
                    <m:r>
                      <a:rPr lang="en-US" sz="2000" b="0" i="1" smtClean="0">
                        <a:solidFill>
                          <a:srgbClr val="C7A1AA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US" sz="2000" b="0" i="1" smtClean="0">
                        <a:solidFill>
                          <a:srgbClr val="C7A1AA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მონა</m:t>
                    </m:r>
                    <m:r>
                      <a:rPr lang="ka-GE" sz="2000" b="0" i="1" smtClean="0">
                        <a:solidFill>
                          <a:srgbClr val="C7A1AA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ცემებისთვის:</m:t>
                    </m:r>
                  </m:oMath>
                </a14:m>
                <a:endParaRPr lang="en-US" sz="2000" dirty="0">
                  <a:solidFill>
                    <a:srgbClr val="C7A1A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383" y="3685331"/>
                <a:ext cx="7398123" cy="408510"/>
              </a:xfrm>
              <a:prstGeom prst="rect">
                <a:avLst/>
              </a:prstGeom>
              <a:blipFill>
                <a:blip r:embed="rId5"/>
                <a:stretch>
                  <a:fillRect b="-26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1320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352697"/>
            <a:ext cx="7691846" cy="1325563"/>
          </a:xfrm>
        </p:spPr>
        <p:txBody>
          <a:bodyPr>
            <a:normAutofit/>
          </a:bodyPr>
          <a:lstStyle/>
          <a:p>
            <a:r>
              <a:rPr lang="ka-GE" sz="3600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სტანდარტული არგუმენტი</a:t>
            </a:r>
            <a:endParaRPr lang="en-US" sz="3600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657" y="2120102"/>
            <a:ext cx="6353434" cy="1384723"/>
          </a:xfrm>
        </p:spPr>
      </p:pic>
      <p:sp>
        <p:nvSpPr>
          <p:cNvPr id="7" name="Rectangle 6"/>
          <p:cNvSpPr/>
          <p:nvPr/>
        </p:nvSpPr>
        <p:spPr>
          <a:xfrm>
            <a:off x="2168434" y="1802674"/>
            <a:ext cx="6701246" cy="1920240"/>
          </a:xfrm>
          <a:prstGeom prst="rect">
            <a:avLst/>
          </a:prstGeom>
          <a:noFill/>
          <a:ln w="28575"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1183" y="4428309"/>
            <a:ext cx="113494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ალბათობების მნიშვნელობებიდან გამომდინარე, ჩვენ ვცხოვრობთ </a:t>
            </a:r>
            <a:r>
              <a:rPr lang="en-US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ka-GE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სამყაროს კოსმოლოგიაში.</a:t>
            </a:r>
            <a:r>
              <a:rPr lang="en-US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2800" b="1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en-US" sz="2800" b="1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A=short lived one without BBs]</a:t>
            </a:r>
            <a:endParaRPr lang="en-US" sz="2800" b="1" i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58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08" y="931648"/>
            <a:ext cx="10515600" cy="1325563"/>
          </a:xfrm>
        </p:spPr>
        <p:txBody>
          <a:bodyPr>
            <a:normAutofit/>
          </a:bodyPr>
          <a:lstStyle/>
          <a:p>
            <a:r>
              <a:rPr lang="ka-GE" sz="3200" b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მოკლე დასკვნა: </a:t>
            </a:r>
            <a:endParaRPr lang="en-US" sz="3200" b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00" y="2855207"/>
            <a:ext cx="9791008" cy="1577943"/>
          </a:xfrm>
        </p:spPr>
      </p:pic>
      <p:sp>
        <p:nvSpPr>
          <p:cNvPr id="5" name="Rectangle 4"/>
          <p:cNvSpPr/>
          <p:nvPr/>
        </p:nvSpPr>
        <p:spPr>
          <a:xfrm>
            <a:off x="640526" y="2475054"/>
            <a:ext cx="10515600" cy="2338251"/>
          </a:xfrm>
          <a:prstGeom prst="rect">
            <a:avLst/>
          </a:prstGeom>
          <a:noFill/>
          <a:ln w="38100">
            <a:solidFill>
              <a:srgbClr val="C7A1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155165" y="4250883"/>
            <a:ext cx="1978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C7A1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Sean Carroll</a:t>
            </a:r>
            <a:endParaRPr lang="en-US" sz="2000" b="1" i="1" dirty="0">
              <a:solidFill>
                <a:srgbClr val="C7A1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867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47" b="7251"/>
          <a:stretch/>
        </p:blipFill>
        <p:spPr>
          <a:xfrm>
            <a:off x="-517008" y="-107577"/>
            <a:ext cx="12709008" cy="7732059"/>
          </a:xfrm>
        </p:spPr>
      </p:pic>
      <p:sp>
        <p:nvSpPr>
          <p:cNvPr id="7" name="Cloud Callout 6"/>
          <p:cNvSpPr/>
          <p:nvPr/>
        </p:nvSpPr>
        <p:spPr>
          <a:xfrm>
            <a:off x="8369064" y="518886"/>
            <a:ext cx="2886132" cy="1391520"/>
          </a:xfrm>
          <a:prstGeom prst="cloudCallou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მადლობა </a:t>
            </a:r>
            <a:br>
              <a:rPr lang="ka-GE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a-GE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ყურადღებისთვის!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640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2779</TotalTime>
  <Words>382</Words>
  <Application>Microsoft Office PowerPoint</Application>
  <PresentationFormat>Widescreen</PresentationFormat>
  <Paragraphs>45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# Lortkipanidze</vt:lpstr>
      <vt:lpstr>Arial</vt:lpstr>
      <vt:lpstr>Calibri</vt:lpstr>
      <vt:lpstr>Calibri Light</vt:lpstr>
      <vt:lpstr>Cambria Math</vt:lpstr>
      <vt:lpstr>Sylfaen</vt:lpstr>
      <vt:lpstr>Office Theme</vt:lpstr>
      <vt:lpstr>ბოლცმანის ტვინი</vt:lpstr>
      <vt:lpstr>PowerPoint Presentation</vt:lpstr>
      <vt:lpstr> </vt:lpstr>
      <vt:lpstr>PowerPoint Presentation</vt:lpstr>
      <vt:lpstr>PowerPoint Presentation</vt:lpstr>
      <vt:lpstr>PowerPoint Presentation</vt:lpstr>
      <vt:lpstr>მრავალი სამყაროს მოდელი</vt:lpstr>
      <vt:lpstr>PowerPoint Presentation</vt:lpstr>
      <vt:lpstr>PowerPoint Presentation</vt:lpstr>
      <vt:lpstr>PowerPoint Presentation</vt:lpstr>
      <vt:lpstr>ΛCDM მოდელი</vt:lpstr>
      <vt:lpstr>PowerPoint Presentation</vt:lpstr>
      <vt:lpstr>BB პრობლემის თავიდან აცილების ერთ-ერთი პირდაპირი გზა </vt:lpstr>
      <vt:lpstr>სტანდარტული არგუმენტი</vt:lpstr>
      <vt:lpstr>სტანდარტული არგუმენტი</vt:lpstr>
      <vt:lpstr>მოკლე დასკვნა: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ბოლცმანის ტვინი</dc:title>
  <dc:creator>PC</dc:creator>
  <cp:lastModifiedBy> </cp:lastModifiedBy>
  <cp:revision>48</cp:revision>
  <dcterms:created xsi:type="dcterms:W3CDTF">2021-05-14T18:54:35Z</dcterms:created>
  <dcterms:modified xsi:type="dcterms:W3CDTF">2021-06-10T11:52:22Z</dcterms:modified>
</cp:coreProperties>
</file>