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62" r:id="rId6"/>
    <p:sldId id="263" r:id="rId7"/>
    <p:sldId id="264" r:id="rId8"/>
    <p:sldId id="270" r:id="rId9"/>
    <p:sldId id="268" r:id="rId10"/>
    <p:sldId id="259" r:id="rId11"/>
    <p:sldId id="25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521B674-6A20-4CA2-B842-91FA80587735}" type="datetimeFigureOut">
              <a:rPr lang="en-US" smtClean="0"/>
              <a:t>3/28/2022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4CD376-84D4-4E3E-8B5A-D86617D6F029}" type="slidenum">
              <a:rPr lang="en-US" smtClean="0"/>
              <a:t>‹#›</a:t>
            </a:fld>
            <a:endParaRPr lang="en-US"/>
          </a:p>
        </p:txBody>
      </p:sp>
    </p:spTree>
    <p:extLst>
      <p:ext uri="{BB962C8B-B14F-4D97-AF65-F5344CB8AC3E}">
        <p14:creationId xmlns:p14="http://schemas.microsoft.com/office/powerpoint/2010/main" val="3437096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21B674-6A20-4CA2-B842-91FA80587735}" type="datetimeFigureOut">
              <a:rPr lang="en-US" smtClean="0"/>
              <a:t>3/28/2022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4CD376-84D4-4E3E-8B5A-D86617D6F029}" type="slidenum">
              <a:rPr lang="en-US" smtClean="0"/>
              <a:t>‹#›</a:t>
            </a:fld>
            <a:endParaRPr lang="en-US"/>
          </a:p>
        </p:txBody>
      </p:sp>
    </p:spTree>
    <p:extLst>
      <p:ext uri="{BB962C8B-B14F-4D97-AF65-F5344CB8AC3E}">
        <p14:creationId xmlns:p14="http://schemas.microsoft.com/office/powerpoint/2010/main" val="615203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21B674-6A20-4CA2-B842-91FA80587735}" type="datetimeFigureOut">
              <a:rPr lang="en-US" smtClean="0"/>
              <a:t>3/28/2022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4CD376-84D4-4E3E-8B5A-D86617D6F029}" type="slidenum">
              <a:rPr lang="en-US" smtClean="0"/>
              <a:t>‹#›</a:t>
            </a:fld>
            <a:endParaRPr lang="en-US"/>
          </a:p>
        </p:txBody>
      </p:sp>
    </p:spTree>
    <p:extLst>
      <p:ext uri="{BB962C8B-B14F-4D97-AF65-F5344CB8AC3E}">
        <p14:creationId xmlns:p14="http://schemas.microsoft.com/office/powerpoint/2010/main" val="2669031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521B674-6A20-4CA2-B842-91FA80587735}" type="datetimeFigureOut">
              <a:rPr lang="en-US" smtClean="0"/>
              <a:t>3/28/2022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4CD376-84D4-4E3E-8B5A-D86617D6F029}" type="slidenum">
              <a:rPr lang="en-US" smtClean="0"/>
              <a:t>‹#›</a:t>
            </a:fld>
            <a:endParaRPr lang="en-US"/>
          </a:p>
        </p:txBody>
      </p:sp>
    </p:spTree>
    <p:extLst>
      <p:ext uri="{BB962C8B-B14F-4D97-AF65-F5344CB8AC3E}">
        <p14:creationId xmlns:p14="http://schemas.microsoft.com/office/powerpoint/2010/main" val="1281042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521B674-6A20-4CA2-B842-91FA80587735}" type="datetimeFigureOut">
              <a:rPr lang="en-US" smtClean="0"/>
              <a:t>3/28/2022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F4CD376-84D4-4E3E-8B5A-D86617D6F029}" type="slidenum">
              <a:rPr lang="en-US" smtClean="0"/>
              <a:t>‹#›</a:t>
            </a:fld>
            <a:endParaRPr lang="en-US"/>
          </a:p>
        </p:txBody>
      </p:sp>
    </p:spTree>
    <p:extLst>
      <p:ext uri="{BB962C8B-B14F-4D97-AF65-F5344CB8AC3E}">
        <p14:creationId xmlns:p14="http://schemas.microsoft.com/office/powerpoint/2010/main" val="3334751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521B674-6A20-4CA2-B842-91FA80587735}" type="datetimeFigureOut">
              <a:rPr lang="en-US" smtClean="0"/>
              <a:t>3/28/2022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F4CD376-84D4-4E3E-8B5A-D86617D6F029}" type="slidenum">
              <a:rPr lang="en-US" smtClean="0"/>
              <a:t>‹#›</a:t>
            </a:fld>
            <a:endParaRPr lang="en-US"/>
          </a:p>
        </p:txBody>
      </p:sp>
    </p:spTree>
    <p:extLst>
      <p:ext uri="{BB962C8B-B14F-4D97-AF65-F5344CB8AC3E}">
        <p14:creationId xmlns:p14="http://schemas.microsoft.com/office/powerpoint/2010/main" val="641206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21B674-6A20-4CA2-B842-91FA80587735}" type="datetimeFigureOut">
              <a:rPr lang="en-US" smtClean="0"/>
              <a:t>3/28/2022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F4CD376-84D4-4E3E-8B5A-D86617D6F029}" type="slidenum">
              <a:rPr lang="en-US" smtClean="0"/>
              <a:t>‹#›</a:t>
            </a:fld>
            <a:endParaRPr lang="en-US"/>
          </a:p>
        </p:txBody>
      </p:sp>
    </p:spTree>
    <p:extLst>
      <p:ext uri="{BB962C8B-B14F-4D97-AF65-F5344CB8AC3E}">
        <p14:creationId xmlns:p14="http://schemas.microsoft.com/office/powerpoint/2010/main" val="3614362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21B674-6A20-4CA2-B842-91FA80587735}" type="datetimeFigureOut">
              <a:rPr lang="en-US" smtClean="0"/>
              <a:t>3/28/2022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4CD376-84D4-4E3E-8B5A-D86617D6F029}" type="slidenum">
              <a:rPr lang="en-US" smtClean="0"/>
              <a:t>‹#›</a:t>
            </a:fld>
            <a:endParaRPr lang="en-US"/>
          </a:p>
        </p:txBody>
      </p:sp>
    </p:spTree>
    <p:extLst>
      <p:ext uri="{BB962C8B-B14F-4D97-AF65-F5344CB8AC3E}">
        <p14:creationId xmlns:p14="http://schemas.microsoft.com/office/powerpoint/2010/main" val="3422133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21B674-6A20-4CA2-B842-91FA80587735}" type="datetimeFigureOut">
              <a:rPr lang="en-US" smtClean="0"/>
              <a:t>3/28/2022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4CD376-84D4-4E3E-8B5A-D86617D6F029}" type="slidenum">
              <a:rPr lang="en-US" smtClean="0"/>
              <a:t>‹#›</a:t>
            </a:fld>
            <a:endParaRPr lang="en-US"/>
          </a:p>
        </p:txBody>
      </p:sp>
    </p:spTree>
    <p:extLst>
      <p:ext uri="{BB962C8B-B14F-4D97-AF65-F5344CB8AC3E}">
        <p14:creationId xmlns:p14="http://schemas.microsoft.com/office/powerpoint/2010/main" val="1514105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21B674-6A20-4CA2-B842-91FA80587735}" type="datetimeFigureOut">
              <a:rPr lang="en-US" smtClean="0"/>
              <a:t>3/28/2022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4CD376-84D4-4E3E-8B5A-D86617D6F029}" type="slidenum">
              <a:rPr lang="en-US" smtClean="0"/>
              <a:t>‹#›</a:t>
            </a:fld>
            <a:endParaRPr lang="en-US"/>
          </a:p>
        </p:txBody>
      </p:sp>
    </p:spTree>
    <p:extLst>
      <p:ext uri="{BB962C8B-B14F-4D97-AF65-F5344CB8AC3E}">
        <p14:creationId xmlns:p14="http://schemas.microsoft.com/office/powerpoint/2010/main" val="37253793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21B674-6A20-4CA2-B842-91FA80587735}" type="datetimeFigureOut">
              <a:rPr lang="en-US" smtClean="0"/>
              <a:t>3/28/2022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4CD376-84D4-4E3E-8B5A-D86617D6F029}" type="slidenum">
              <a:rPr lang="en-US" smtClean="0"/>
              <a:t>‹#›</a:t>
            </a:fld>
            <a:endParaRPr lang="en-US"/>
          </a:p>
        </p:txBody>
      </p:sp>
    </p:spTree>
    <p:extLst>
      <p:ext uri="{BB962C8B-B14F-4D97-AF65-F5344CB8AC3E}">
        <p14:creationId xmlns:p14="http://schemas.microsoft.com/office/powerpoint/2010/main" val="3555480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6000">
              <a:schemeClr val="bg2">
                <a:tint val="93000"/>
                <a:satMod val="150000"/>
                <a:shade val="98000"/>
                <a:lumMod val="102000"/>
              </a:schemeClr>
            </a:gs>
            <a:gs pos="51000">
              <a:schemeClr val="bg2">
                <a:tint val="98000"/>
                <a:satMod val="130000"/>
                <a:shade val="90000"/>
                <a:lumMod val="103000"/>
              </a:schemeClr>
            </a:gs>
            <a:gs pos="100000">
              <a:schemeClr val="bg2">
                <a:shade val="63000"/>
                <a:satMod val="12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21B674-6A20-4CA2-B842-91FA80587735}" type="datetimeFigureOut">
              <a:rPr lang="en-US" smtClean="0"/>
              <a:t>3/28/2022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4CD376-84D4-4E3E-8B5A-D86617D6F029}" type="slidenum">
              <a:rPr lang="en-US" smtClean="0"/>
              <a:t>‹#›</a:t>
            </a:fld>
            <a:endParaRPr lang="en-US"/>
          </a:p>
        </p:txBody>
      </p:sp>
    </p:spTree>
    <p:extLst>
      <p:ext uri="{BB962C8B-B14F-4D97-AF65-F5344CB8AC3E}">
        <p14:creationId xmlns:p14="http://schemas.microsoft.com/office/powerpoint/2010/main" val="4953844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kruess.com/en/campus/spectroscopy/history-of-spectroscopy/" TargetMode="External"/><Relationship Id="rId2" Type="http://schemas.openxmlformats.org/officeDocument/2006/relationships/hyperlink" Target="https://en.wikipedia.org/wiki/Spectroscopy" TargetMode="External"/><Relationship Id="rId1" Type="http://schemas.openxmlformats.org/officeDocument/2006/relationships/slideLayout" Target="../slideLayouts/slideLayout2.xml"/><Relationship Id="rId4" Type="http://schemas.openxmlformats.org/officeDocument/2006/relationships/hyperlink" Target="https://www.britannica.com/science/spectroscopy/Applications"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33489" y="1370233"/>
            <a:ext cx="9144000" cy="1582689"/>
          </a:xfrm>
        </p:spPr>
        <p:txBody>
          <a:bodyPr>
            <a:normAutofit/>
          </a:bodyPr>
          <a:lstStyle/>
          <a:p>
            <a:r>
              <a:rPr lang="ka-GE" sz="9600" dirty="0" smtClean="0"/>
              <a:t>სპექტროსკოპია</a:t>
            </a:r>
            <a:endParaRPr lang="en-US" sz="9600" dirty="0"/>
          </a:p>
        </p:txBody>
      </p:sp>
      <p:sp>
        <p:nvSpPr>
          <p:cNvPr id="3" name="Subtitle 2"/>
          <p:cNvSpPr>
            <a:spLocks noGrp="1"/>
          </p:cNvSpPr>
          <p:nvPr>
            <p:ph type="subTitle" idx="1"/>
          </p:nvPr>
        </p:nvSpPr>
        <p:spPr>
          <a:xfrm>
            <a:off x="3291841" y="3981865"/>
            <a:ext cx="8900159" cy="1655762"/>
          </a:xfrm>
        </p:spPr>
        <p:txBody>
          <a:bodyPr>
            <a:normAutofit/>
          </a:bodyPr>
          <a:lstStyle/>
          <a:p>
            <a:pPr algn="r"/>
            <a:r>
              <a:rPr lang="ka-GE" sz="3600" dirty="0" smtClean="0"/>
              <a:t>სტუდენტი: ეკატერინე ჭონიშვილი</a:t>
            </a:r>
            <a:endParaRPr lang="en-US" sz="3600" dirty="0"/>
          </a:p>
        </p:txBody>
      </p:sp>
      <p:sp>
        <p:nvSpPr>
          <p:cNvPr id="4" name="Subtitle 2"/>
          <p:cNvSpPr txBox="1">
            <a:spLocks/>
          </p:cNvSpPr>
          <p:nvPr/>
        </p:nvSpPr>
        <p:spPr>
          <a:xfrm>
            <a:off x="2897945" y="4704872"/>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ka-GE" dirty="0" smtClean="0"/>
              <a:t>საგანი: კოსმოლოგია და </a:t>
            </a:r>
          </a:p>
          <a:p>
            <a:pPr algn="r"/>
            <a:r>
              <a:rPr lang="ka-GE" dirty="0" smtClean="0"/>
              <a:t>ელემენტარული ნაწილაკები</a:t>
            </a:r>
            <a:endParaRPr lang="en-US" dirty="0"/>
          </a:p>
        </p:txBody>
      </p:sp>
    </p:spTree>
    <p:extLst>
      <p:ext uri="{BB962C8B-B14F-4D97-AF65-F5344CB8AC3E}">
        <p14:creationId xmlns:p14="http://schemas.microsoft.com/office/powerpoint/2010/main" val="19528660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pectroscopy | PAS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95459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pectroscopy Lasers | Coherent"/>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25398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5800299" cy="1199114"/>
          </a:xfrm>
        </p:spPr>
        <p:txBody>
          <a:bodyPr/>
          <a:lstStyle/>
          <a:p>
            <a:pPr algn="ctr"/>
            <a:r>
              <a:rPr lang="ka-GE" sz="5400" dirty="0" smtClean="0"/>
              <a:t>ისტორია</a:t>
            </a:r>
            <a:endParaRPr lang="en-US" dirty="0"/>
          </a:p>
        </p:txBody>
      </p:sp>
      <p:sp>
        <p:nvSpPr>
          <p:cNvPr id="3" name="Content Placeholder 2"/>
          <p:cNvSpPr>
            <a:spLocks noGrp="1"/>
          </p:cNvSpPr>
          <p:nvPr>
            <p:ph sz="half" idx="1"/>
          </p:nvPr>
        </p:nvSpPr>
        <p:spPr>
          <a:xfrm>
            <a:off x="0" y="941696"/>
            <a:ext cx="6172200" cy="5916304"/>
          </a:xfrm>
        </p:spPr>
        <p:txBody>
          <a:bodyPr>
            <a:normAutofit fontScale="92500" lnSpcReduction="20000"/>
          </a:bodyPr>
          <a:lstStyle/>
          <a:p>
            <a:pPr marL="0" indent="0">
              <a:buNone/>
            </a:pPr>
            <a:r>
              <a:rPr lang="ka-GE" dirty="0"/>
              <a:t>სპექტროსკოპია, როგორც მეცნიერება, ისააკ ნიუტონის პერიოდიდან იწყება. ამიტომ, თავდაპირველად ეს იყო ხილული სინათლის შესწავლა, რომელსაც ჩვენ ფერს ვუწოდებთ. მოგვიანებით მაქსველის შესწავლით უკვე მოიცავდა მთელ ელექტრომაგნიტურ სპექტრს. მიუხედავად იმისა, რომ ფერი ჩართულია სპექტროსკოპიაში, ის არ არის გაიგივებული ელემენტების ან ობიექტების ფერთან, რათა ობიექტებს მივცეთ ფერის შეგრძნება ჩვენს თვალში. უფრო მეტიც, სპექტროსკოპია მოიცავს სინათლის გაყოფას პრიზმით, ან სხვა მსგავსი ხელსაწყოებით, რათა გამოვყოთ კონკრეტული დისკრეტული ხაზის ნიმუში, რომელსაც ეწოდება "სპექტრი", რომელიც უნიკალურია თითოეული სხვადასხვა ტიპის ელემენტისთვის. </a:t>
            </a:r>
            <a:endParaRPr lang="en-US" dirty="0"/>
          </a:p>
          <a:p>
            <a:endParaRPr lang="en-US" dirty="0"/>
          </a:p>
        </p:txBody>
      </p:sp>
      <p:pic>
        <p:nvPicPr>
          <p:cNvPr id="2050" name="Picture 2" descr="Spectroscopy in 1881 - Universe Today"/>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172200" y="686458"/>
            <a:ext cx="5181600" cy="5490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40183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0" y="4817660"/>
            <a:ext cx="12192000" cy="2040340"/>
          </a:xfrm>
        </p:spPr>
        <p:txBody>
          <a:bodyPr/>
          <a:lstStyle/>
          <a:p>
            <a:pPr marL="0" indent="0" algn="ctr">
              <a:buNone/>
            </a:pPr>
            <a:r>
              <a:rPr lang="ka-GE" dirty="0"/>
              <a:t>ერთ-ერთი პირველი ობიექტი, რომელიც სპექტროსკოპიულად იქნა შესწავლილი, იყო </a:t>
            </a:r>
            <a:r>
              <a:rPr lang="ka-GE" dirty="0" smtClean="0"/>
              <a:t>მზე.</a:t>
            </a:r>
            <a:endParaRPr lang="en-US" dirty="0"/>
          </a:p>
        </p:txBody>
      </p:sp>
      <p:pic>
        <p:nvPicPr>
          <p:cNvPr id="3074" name="Picture 2" descr="Grafische Repräsentation der Fraunhoferlinien"/>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39032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42090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2"/>
          <a:stretch>
            <a:fillRect/>
          </a:stretch>
        </p:blipFill>
        <p:spPr>
          <a:xfrm>
            <a:off x="6027761" y="450376"/>
            <a:ext cx="5181600" cy="5677469"/>
          </a:xfrm>
          <a:prstGeom prst="rect">
            <a:avLst/>
          </a:prstGeom>
        </p:spPr>
      </p:pic>
      <p:sp>
        <p:nvSpPr>
          <p:cNvPr id="4" name="Content Placeholder 3"/>
          <p:cNvSpPr>
            <a:spLocks noGrp="1"/>
          </p:cNvSpPr>
          <p:nvPr>
            <p:ph sz="half" idx="2"/>
          </p:nvPr>
        </p:nvSpPr>
        <p:spPr>
          <a:xfrm>
            <a:off x="481083" y="450376"/>
            <a:ext cx="5181600" cy="5781178"/>
          </a:xfrm>
        </p:spPr>
        <p:txBody>
          <a:bodyPr>
            <a:normAutofit lnSpcReduction="10000"/>
          </a:bodyPr>
          <a:lstStyle/>
          <a:p>
            <a:pPr marL="0" indent="0">
              <a:buNone/>
            </a:pPr>
            <a:r>
              <a:rPr lang="ka-GE" dirty="0" smtClean="0"/>
              <a:t>მრავალი </a:t>
            </a:r>
            <a:r>
              <a:rPr lang="ka-GE" dirty="0"/>
              <a:t>მეცნიერის მუშაობამ გამოიწვია სხვადასხვა ელემენტის სპექტრის პროგრესირებადი განვითარება, მაგრამ მაინც საიდუმლოს წარმოადგენდა მზის სპექტრული ხაზი 587,49 ნმ. ის არ შეიძლება მიკუთვნებოდა არცერთ ცნობილ ელემენტს. ასტრონომი ნორმან ლოკიერი ვარაუდობდა, რომ ეს უნდა ყოფილიყო  ელემენტი, რომელიც აქამდე უცნობი იყო დედამიწაზე; მას ჰელიუმი ეწოდა</a:t>
            </a:r>
            <a:endParaRPr lang="en-US" dirty="0"/>
          </a:p>
        </p:txBody>
      </p:sp>
    </p:spTree>
    <p:extLst>
      <p:ext uri="{BB962C8B-B14F-4D97-AF65-F5344CB8AC3E}">
        <p14:creationId xmlns:p14="http://schemas.microsoft.com/office/powerpoint/2010/main" val="8103202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ka-GE" sz="6000" dirty="0" smtClean="0"/>
              <a:t>გამოყენება:</a:t>
            </a:r>
            <a:endParaRPr lang="en-US" sz="6000" dirty="0"/>
          </a:p>
        </p:txBody>
      </p:sp>
      <p:sp>
        <p:nvSpPr>
          <p:cNvPr id="3" name="Content Placeholder 2"/>
          <p:cNvSpPr>
            <a:spLocks noGrp="1"/>
          </p:cNvSpPr>
          <p:nvPr>
            <p:ph sz="half" idx="1"/>
          </p:nvPr>
        </p:nvSpPr>
        <p:spPr/>
        <p:txBody>
          <a:bodyPr>
            <a:noAutofit/>
          </a:bodyPr>
          <a:lstStyle/>
          <a:p>
            <a:r>
              <a:rPr lang="ka-GE" sz="4000" dirty="0" smtClean="0"/>
              <a:t>კვანტური მექანიკა</a:t>
            </a:r>
          </a:p>
          <a:p>
            <a:r>
              <a:rPr lang="ka-GE" sz="4000" dirty="0" smtClean="0"/>
              <a:t>ფიზიკური და ანალიტიკური ქიმია</a:t>
            </a:r>
            <a:endParaRPr lang="en-US" sz="4000" dirty="0" smtClean="0"/>
          </a:p>
          <a:p>
            <a:r>
              <a:rPr lang="ka-GE" sz="4000" dirty="0" smtClean="0"/>
              <a:t>ბიოქიმია</a:t>
            </a:r>
          </a:p>
          <a:p>
            <a:r>
              <a:rPr lang="ka-GE" sz="4000" dirty="0" smtClean="0"/>
              <a:t>ასტრონომია და ა.შ.</a:t>
            </a:r>
            <a:endParaRPr lang="en-US" sz="4000" dirty="0"/>
          </a:p>
        </p:txBody>
      </p:sp>
      <p:pic>
        <p:nvPicPr>
          <p:cNvPr id="5" name="Content Placeholder 4"/>
          <p:cNvPicPr>
            <a:picLocks noGrp="1" noChangeAspect="1"/>
          </p:cNvPicPr>
          <p:nvPr>
            <p:ph sz="half" idx="2"/>
          </p:nvPr>
        </p:nvPicPr>
        <p:blipFill>
          <a:blip r:embed="rId2"/>
          <a:stretch>
            <a:fillRect/>
          </a:stretch>
        </p:blipFill>
        <p:spPr>
          <a:xfrm>
            <a:off x="7497788" y="1470924"/>
            <a:ext cx="3856012" cy="4706039"/>
          </a:xfrm>
          <a:prstGeom prst="rect">
            <a:avLst/>
          </a:prstGeom>
        </p:spPr>
      </p:pic>
    </p:spTree>
    <p:extLst>
      <p:ext uri="{BB962C8B-B14F-4D97-AF65-F5344CB8AC3E}">
        <p14:creationId xmlns:p14="http://schemas.microsoft.com/office/powerpoint/2010/main" val="25025348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91069" y="313898"/>
            <a:ext cx="5828731" cy="6544101"/>
          </a:xfrm>
        </p:spPr>
        <p:txBody>
          <a:bodyPr>
            <a:normAutofit/>
          </a:bodyPr>
          <a:lstStyle/>
          <a:p>
            <a:pPr marL="0" indent="0">
              <a:buNone/>
            </a:pPr>
            <a:r>
              <a:rPr lang="ka-GE" smtClean="0"/>
              <a:t>საბოლოო ჯამში, </a:t>
            </a:r>
            <a:r>
              <a:rPr lang="ka-GE" dirty="0"/>
              <a:t>სპექტროსკოპია არ არის თითქოს სპეციალიზებული, უნიკალური დარგი, მაგრამ არის სხვადასხვა დისციპლინის განუყოფელი ნაწილი. მიუხედავად იმისა, რომ მან წარმოადგინა თეორიული მხარდაჭერა რადიაციისა და ატომური სტრუქტურის ადრეულ კვანტურ კვლევებზე, მას ასევე აქვს განსაცვიფრებელი რაოდენობის სხვა </a:t>
            </a:r>
            <a:r>
              <a:rPr lang="ka-GE" dirty="0" smtClean="0"/>
              <a:t>გამოყენებაც.</a:t>
            </a:r>
            <a:endParaRPr lang="en-US" dirty="0"/>
          </a:p>
        </p:txBody>
      </p:sp>
      <p:pic>
        <p:nvPicPr>
          <p:cNvPr id="5" name="Content Placeholder 4" descr="What is Spectroscopy in Chemistry &amp; How Does it Work? - Leverage Edu"/>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363268" y="443002"/>
            <a:ext cx="5181600" cy="5848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8050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354842"/>
            <a:ext cx="5181600" cy="5822121"/>
          </a:xfrm>
        </p:spPr>
        <p:txBody>
          <a:bodyPr>
            <a:normAutofit fontScale="92500" lnSpcReduction="10000"/>
          </a:bodyPr>
          <a:lstStyle/>
          <a:p>
            <a:pPr marL="0" indent="0">
              <a:buNone/>
            </a:pPr>
            <a:r>
              <a:rPr lang="ka-GE" dirty="0"/>
              <a:t>სპექტროსკოპია იყოფა საკმაოდ ბევრ ქვედარგად. სხვადასხვა ტიპები გამოირჩევა ურთიერთქმედებაში ჩართული რადიაციული ენერგიის ტიპით. ბევრ გამოყენებაში, სპექტრი განისაზღვრება ამ რადიაციული ენერგიის ინტენსივობის ან სიხშირის ცვლილებების გაზომვით. სპექტროსკოპიის ტიპები ასევე შეიძლება გამოირჩეოდეს ენერგიისა და მასალის ურთიერთქმედების ბუნებით. ქვედარგებია მაგალითად ასტრონომიული სპექტროსკოპია, ბიოსამედიცინო და ა.შ.</a:t>
            </a:r>
            <a:endParaRPr lang="en-US" dirty="0"/>
          </a:p>
          <a:p>
            <a:endParaRPr lang="en-US" dirty="0"/>
          </a:p>
        </p:txBody>
      </p:sp>
      <p:pic>
        <p:nvPicPr>
          <p:cNvPr id="5" name="Content Placeholder 4" descr="Spectroscopy Introduction"/>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172200" y="354841"/>
            <a:ext cx="5181600" cy="5540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4991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ka-GE" sz="7200" dirty="0" smtClean="0"/>
              <a:t>ლიტერატურა:</a:t>
            </a:r>
            <a:endParaRPr lang="en-US" sz="7200" dirty="0"/>
          </a:p>
        </p:txBody>
      </p:sp>
      <p:sp>
        <p:nvSpPr>
          <p:cNvPr id="3" name="Content Placeholder 2"/>
          <p:cNvSpPr>
            <a:spLocks noGrp="1"/>
          </p:cNvSpPr>
          <p:nvPr>
            <p:ph idx="1"/>
          </p:nvPr>
        </p:nvSpPr>
        <p:spPr/>
        <p:txBody>
          <a:bodyPr>
            <a:normAutofit/>
          </a:bodyPr>
          <a:lstStyle/>
          <a:p>
            <a:r>
              <a:rPr lang="en-US" sz="3200" dirty="0">
                <a:hlinkClick r:id="rId2"/>
              </a:rPr>
              <a:t>https://</a:t>
            </a:r>
            <a:r>
              <a:rPr lang="en-US" sz="3200" dirty="0" smtClean="0">
                <a:hlinkClick r:id="rId2"/>
              </a:rPr>
              <a:t>en.wikipedia.org/wiki/Spectroscopy</a:t>
            </a:r>
            <a:endParaRPr lang="ka-GE" sz="3200" dirty="0" smtClean="0"/>
          </a:p>
          <a:p>
            <a:r>
              <a:rPr lang="en-US" sz="3200" dirty="0">
                <a:hlinkClick r:id="rId3"/>
              </a:rPr>
              <a:t>https://www.kruess.com/en/campus/spectroscopy/history-of-spectroscopy</a:t>
            </a:r>
            <a:r>
              <a:rPr lang="en-US" sz="3200" dirty="0" smtClean="0">
                <a:hlinkClick r:id="rId3"/>
              </a:rPr>
              <a:t>/</a:t>
            </a:r>
            <a:endParaRPr lang="ka-GE" sz="3200" dirty="0" smtClean="0"/>
          </a:p>
          <a:p>
            <a:r>
              <a:rPr lang="en-US" sz="3200" dirty="0">
                <a:hlinkClick r:id="rId4"/>
              </a:rPr>
              <a:t>https://</a:t>
            </a:r>
            <a:r>
              <a:rPr lang="en-US" sz="3200" dirty="0" smtClean="0">
                <a:hlinkClick r:id="rId4"/>
              </a:rPr>
              <a:t>www.britannica.com/science/spectroscopy/Applications</a:t>
            </a:r>
            <a:endParaRPr lang="ka-GE" sz="3200" dirty="0" smtClean="0"/>
          </a:p>
          <a:p>
            <a:r>
              <a:rPr lang="en-US" sz="3200" dirty="0"/>
              <a:t>https://www.atascientific.com.au/spectrometry/</a:t>
            </a:r>
            <a:endParaRPr lang="ka-GE" sz="3200" dirty="0" smtClean="0"/>
          </a:p>
          <a:p>
            <a:endParaRPr lang="ka-GE" sz="3200" dirty="0" smtClean="0"/>
          </a:p>
          <a:p>
            <a:endParaRPr lang="en-US" sz="3200" dirty="0"/>
          </a:p>
        </p:txBody>
      </p:sp>
    </p:spTree>
    <p:extLst>
      <p:ext uri="{BB962C8B-B14F-4D97-AF65-F5344CB8AC3E}">
        <p14:creationId xmlns:p14="http://schemas.microsoft.com/office/powerpoint/2010/main" val="3971502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 y="0"/>
            <a:ext cx="12192001" cy="6904163"/>
          </a:xfrm>
          <a:prstGeom prst="rect">
            <a:avLst/>
          </a:prstGeom>
        </p:spPr>
      </p:pic>
      <p:sp>
        <p:nvSpPr>
          <p:cNvPr id="2" name="Title 1"/>
          <p:cNvSpPr>
            <a:spLocks noGrp="1"/>
          </p:cNvSpPr>
          <p:nvPr>
            <p:ph type="title"/>
          </p:nvPr>
        </p:nvSpPr>
        <p:spPr>
          <a:xfrm>
            <a:off x="0" y="1"/>
            <a:ext cx="8911988" cy="1842448"/>
          </a:xfrm>
        </p:spPr>
        <p:txBody>
          <a:bodyPr>
            <a:noAutofit/>
          </a:bodyPr>
          <a:lstStyle/>
          <a:p>
            <a:pPr algn="ctr"/>
            <a:r>
              <a:rPr lang="ka-GE" sz="6000" dirty="0" smtClean="0">
                <a:solidFill>
                  <a:schemeClr val="bg1"/>
                </a:solidFill>
              </a:rPr>
              <a:t>გმადლობთ ყურადღებისთვის!</a:t>
            </a:r>
            <a:endParaRPr lang="en-US" sz="6000" dirty="0">
              <a:solidFill>
                <a:schemeClr val="bg1"/>
              </a:solidFill>
            </a:endParaRPr>
          </a:p>
        </p:txBody>
      </p:sp>
    </p:spTree>
    <p:extLst>
      <p:ext uri="{BB962C8B-B14F-4D97-AF65-F5344CB8AC3E}">
        <p14:creationId xmlns:p14="http://schemas.microsoft.com/office/powerpoint/2010/main" val="33626597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1540</TotalTime>
  <Words>287</Words>
  <Application>Microsoft Office PowerPoint</Application>
  <PresentationFormat>Widescreen</PresentationFormat>
  <Paragraphs>21</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Sylfaen</vt:lpstr>
      <vt:lpstr>Office Theme</vt:lpstr>
      <vt:lpstr>სპექტროსკოპია</vt:lpstr>
      <vt:lpstr>PowerPoint Presentation</vt:lpstr>
      <vt:lpstr>PowerPoint Presentation</vt:lpstr>
      <vt:lpstr>ისტორია</vt:lpstr>
      <vt:lpstr>PowerPoint Presentation</vt:lpstr>
      <vt:lpstr>PowerPoint Presentation</vt:lpstr>
      <vt:lpstr>გამოყენება:</vt:lpstr>
      <vt:lpstr>PowerPoint Presentation</vt:lpstr>
      <vt:lpstr>PowerPoint Presentation</vt:lpstr>
      <vt:lpstr>ლიტერატურა:</vt:lpstr>
      <vt:lpstr>გმადლობთ ყურადღებისთვის!</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სპექტროსკოპია</dc:title>
  <dc:creator>Eku</dc:creator>
  <cp:lastModifiedBy>Eku</cp:lastModifiedBy>
  <cp:revision>18</cp:revision>
  <dcterms:created xsi:type="dcterms:W3CDTF">2022-03-26T07:51:50Z</dcterms:created>
  <dcterms:modified xsi:type="dcterms:W3CDTF">2022-03-28T09:09:58Z</dcterms:modified>
</cp:coreProperties>
</file>