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61" r:id="rId5"/>
    <p:sldId id="260" r:id="rId6"/>
    <p:sldId id="259" r:id="rId7"/>
    <p:sldId id="267" r:id="rId8"/>
    <p:sldId id="258" r:id="rId9"/>
    <p:sldId id="263" r:id="rId10"/>
    <p:sldId id="266" r:id="rId11"/>
    <p:sldId id="265" r:id="rId12"/>
    <p:sldId id="264" r:id="rId13"/>
    <p:sldId id="269" r:id="rId14"/>
    <p:sldId id="268"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E9F79C1-A2EE-48E0-9DEF-A687D6D43831}" type="datetimeFigureOut">
              <a:rPr lang="en-US" smtClean="0"/>
              <a:t>23-Dec-19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2388006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9F79C1-A2EE-48E0-9DEF-A687D6D43831}" type="datetimeFigureOut">
              <a:rPr lang="en-US" smtClean="0"/>
              <a:t>23-Dec-19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2579847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E9F79C1-A2EE-48E0-9DEF-A687D6D43831}" type="datetimeFigureOut">
              <a:rPr lang="en-US" smtClean="0"/>
              <a:t>23-Dec-19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3826970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E9F79C1-A2EE-48E0-9DEF-A687D6D43831}" type="datetimeFigureOut">
              <a:rPr lang="en-US" smtClean="0"/>
              <a:t>23-Dec-19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4104697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E9F79C1-A2EE-48E0-9DEF-A687D6D43831}" type="datetimeFigureOut">
              <a:rPr lang="en-US" smtClean="0"/>
              <a:t>23-Dec-19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171166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E9F79C1-A2EE-48E0-9DEF-A687D6D43831}" type="datetimeFigureOut">
              <a:rPr lang="en-US" smtClean="0"/>
              <a:t>23-Dec-19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136061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9F79C1-A2EE-48E0-9DEF-A687D6D43831}" type="datetimeFigureOut">
              <a:rPr lang="en-US" smtClean="0"/>
              <a:t>23-Dec-19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505473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9F79C1-A2EE-48E0-9DEF-A687D6D43831}" type="datetimeFigureOut">
              <a:rPr lang="en-US" smtClean="0"/>
              <a:t>23-Dec-19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2063828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9F79C1-A2EE-48E0-9DEF-A687D6D43831}" type="datetimeFigureOut">
              <a:rPr lang="en-US" smtClean="0"/>
              <a:t>23-Dec-19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1507415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9F79C1-A2EE-48E0-9DEF-A687D6D43831}" type="datetimeFigureOut">
              <a:rPr lang="en-US" smtClean="0"/>
              <a:t>23-Dec-19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4027898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9F79C1-A2EE-48E0-9DEF-A687D6D43831}" type="datetimeFigureOut">
              <a:rPr lang="en-US" smtClean="0"/>
              <a:t>23-Dec-19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0EC9C-6B25-4240-A42C-D28D3FA11C25}" type="slidenum">
              <a:rPr lang="en-US" smtClean="0"/>
              <a:t>‹#›</a:t>
            </a:fld>
            <a:endParaRPr lang="en-US"/>
          </a:p>
        </p:txBody>
      </p:sp>
    </p:spTree>
    <p:extLst>
      <p:ext uri="{BB962C8B-B14F-4D97-AF65-F5344CB8AC3E}">
        <p14:creationId xmlns:p14="http://schemas.microsoft.com/office/powerpoint/2010/main" val="1471176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F79C1-A2EE-48E0-9DEF-A687D6D43831}" type="datetimeFigureOut">
              <a:rPr lang="en-US" smtClean="0"/>
              <a:t>23-Dec-19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0EC9C-6B25-4240-A42C-D28D3FA11C25}" type="slidenum">
              <a:rPr lang="en-US" smtClean="0"/>
              <a:t>‹#›</a:t>
            </a:fld>
            <a:endParaRPr lang="en-US"/>
          </a:p>
        </p:txBody>
      </p:sp>
    </p:spTree>
    <p:extLst>
      <p:ext uri="{BB962C8B-B14F-4D97-AF65-F5344CB8AC3E}">
        <p14:creationId xmlns:p14="http://schemas.microsoft.com/office/powerpoint/2010/main" val="1555944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0"/>
            <a:ext cx="9144000" cy="2387600"/>
          </a:xfrm>
        </p:spPr>
        <p:txBody>
          <a:bodyPr/>
          <a:lstStyle/>
          <a:p>
            <a:r>
              <a:rPr lang="en-US" dirty="0" smtClean="0"/>
              <a:t>AXION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5325" y="2720109"/>
            <a:ext cx="3181350" cy="3470564"/>
          </a:xfrm>
          <a:prstGeom prst="rect">
            <a:avLst/>
          </a:prstGeom>
        </p:spPr>
      </p:pic>
    </p:spTree>
    <p:extLst>
      <p:ext uri="{BB962C8B-B14F-4D97-AF65-F5344CB8AC3E}">
        <p14:creationId xmlns:p14="http://schemas.microsoft.com/office/powerpoint/2010/main" val="3640300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091" y="772680"/>
            <a:ext cx="10515600" cy="4351338"/>
          </a:xfrm>
        </p:spPr>
        <p:txBody>
          <a:bodyPr/>
          <a:lstStyle/>
          <a:p>
            <a:r>
              <a:rPr lang="en-US" sz="5400" dirty="0" smtClean="0"/>
              <a:t>History</a:t>
            </a:r>
          </a:p>
          <a:p>
            <a:r>
              <a:rPr lang="en-US" sz="5400" dirty="0" smtClean="0"/>
              <a:t>Possible </a:t>
            </a:r>
            <a:r>
              <a:rPr lang="en-US" sz="5400" dirty="0"/>
              <a:t>detection</a:t>
            </a:r>
          </a:p>
          <a:p>
            <a:r>
              <a:rPr lang="en-US" sz="5400" dirty="0"/>
              <a:t>Properties</a:t>
            </a:r>
          </a:p>
          <a:p>
            <a:endParaRPr lang="en-US" dirty="0"/>
          </a:p>
        </p:txBody>
      </p:sp>
    </p:spTree>
    <p:extLst>
      <p:ext uri="{BB962C8B-B14F-4D97-AF65-F5344CB8AC3E}">
        <p14:creationId xmlns:p14="http://schemas.microsoft.com/office/powerpoint/2010/main" val="3695260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Strong CP problem</a:t>
            </a:r>
            <a:br>
              <a:rPr lang="en-US" b="1" dirty="0"/>
            </a:br>
            <a:endParaRPr lang="en-US" dirty="0"/>
          </a:p>
        </p:txBody>
      </p:sp>
      <p:sp>
        <p:nvSpPr>
          <p:cNvPr id="3" name="Content Placeholder 2"/>
          <p:cNvSpPr>
            <a:spLocks noGrp="1"/>
          </p:cNvSpPr>
          <p:nvPr>
            <p:ph idx="1"/>
          </p:nvPr>
        </p:nvSpPr>
        <p:spPr>
          <a:xfrm>
            <a:off x="838200" y="1027906"/>
            <a:ext cx="10515600" cy="4351338"/>
          </a:xfrm>
        </p:spPr>
        <p:txBody>
          <a:bodyPr>
            <a:normAutofit fontScale="92500"/>
          </a:bodyPr>
          <a:lstStyle/>
          <a:p>
            <a:endParaRPr lang="en-US" dirty="0" smtClean="0"/>
          </a:p>
          <a:p>
            <a:pPr marL="0" indent="0">
              <a:buNone/>
            </a:pPr>
            <a:r>
              <a:rPr lang="en-US" dirty="0"/>
              <a:t>As shown by Gerard 't </a:t>
            </a:r>
            <a:r>
              <a:rPr lang="en-US" dirty="0" err="1" smtClean="0"/>
              <a:t>Hooft</a:t>
            </a:r>
            <a:r>
              <a:rPr lang="en-US" dirty="0" smtClean="0"/>
              <a:t>,</a:t>
            </a:r>
            <a:r>
              <a:rPr lang="en-US" baseline="30000" dirty="0"/>
              <a:t> </a:t>
            </a:r>
            <a:r>
              <a:rPr lang="en-US" dirty="0" smtClean="0"/>
              <a:t>strong </a:t>
            </a:r>
            <a:r>
              <a:rPr lang="en-US" dirty="0"/>
              <a:t>interactions of the standard model, QCD, possess a non-trivial vacuum structure that in principle permits violation of the combined symmetries of charge conjugation and parity, collectively known as CP. Together with effects generated by weak interactions, the effective periodic strong CP-violating term, Θ, appears as a Standard Model input – its value is not predicted by the theory, but must be measured. However, large CP-violating interactions originating from QCD would induce a large electric dipole moment (EDM) for the </a:t>
            </a:r>
            <a:r>
              <a:rPr lang="en-US" dirty="0" smtClean="0"/>
              <a:t>neutron.</a:t>
            </a:r>
          </a:p>
          <a:p>
            <a:pPr marL="0" indent="0">
              <a:buNone/>
            </a:pPr>
            <a:r>
              <a:rPr lang="en-US" dirty="0"/>
              <a:t>One simple solution exists: If at least one of the </a:t>
            </a:r>
            <a:r>
              <a:rPr lang="en-US" dirty="0" smtClean="0"/>
              <a:t>quarks of </a:t>
            </a:r>
            <a:r>
              <a:rPr lang="en-US" dirty="0"/>
              <a:t>the standard model is massless, CP-violation becomes unobservable.</a:t>
            </a:r>
          </a:p>
        </p:txBody>
      </p:sp>
    </p:spTree>
    <p:extLst>
      <p:ext uri="{BB962C8B-B14F-4D97-AF65-F5344CB8AC3E}">
        <p14:creationId xmlns:p14="http://schemas.microsoft.com/office/powerpoint/2010/main" val="106288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a:r>
            <a:br>
              <a:rPr lang="en-US" b="1" dirty="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79445" y="365125"/>
            <a:ext cx="7833110" cy="5874833"/>
          </a:xfrm>
        </p:spPr>
      </p:pic>
    </p:spTree>
    <p:extLst>
      <p:ext uri="{BB962C8B-B14F-4D97-AF65-F5344CB8AC3E}">
        <p14:creationId xmlns:p14="http://schemas.microsoft.com/office/powerpoint/2010/main" val="113157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Maxwell's equations with </a:t>
            </a:r>
            <a:r>
              <a:rPr lang="en-US" b="1" dirty="0" err="1"/>
              <a:t>axion</a:t>
            </a:r>
            <a:r>
              <a:rPr lang="en-US" b="1" dirty="0"/>
              <a:t> modifications</a:t>
            </a:r>
            <a:br>
              <a:rPr lang="en-US" b="1" dirty="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90688"/>
            <a:ext cx="9409409" cy="30298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5057050"/>
            <a:ext cx="3557766" cy="57297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5966522"/>
            <a:ext cx="1988203" cy="319533"/>
          </a:xfrm>
          <a:prstGeom prst="rect">
            <a:avLst/>
          </a:prstGeom>
        </p:spPr>
      </p:pic>
    </p:spTree>
    <p:extLst>
      <p:ext uri="{BB962C8B-B14F-4D97-AF65-F5344CB8AC3E}">
        <p14:creationId xmlns:p14="http://schemas.microsoft.com/office/powerpoint/2010/main" val="3459472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33569" y="531490"/>
            <a:ext cx="6442940" cy="5881000"/>
          </a:xfrm>
        </p:spPr>
      </p:pic>
    </p:spTree>
    <p:extLst>
      <p:ext uri="{BB962C8B-B14F-4D97-AF65-F5344CB8AC3E}">
        <p14:creationId xmlns:p14="http://schemas.microsoft.com/office/powerpoint/2010/main" val="3318565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Topological insulator</a:t>
            </a:r>
            <a:br>
              <a:rPr lang="en-US" dirty="0"/>
            </a:br>
            <a:endParaRPr lang="en-US" dirty="0"/>
          </a:p>
        </p:txBody>
      </p:sp>
      <p:sp>
        <p:nvSpPr>
          <p:cNvPr id="3" name="Content Placeholder 2"/>
          <p:cNvSpPr>
            <a:spLocks noGrp="1"/>
          </p:cNvSpPr>
          <p:nvPr>
            <p:ph idx="1"/>
          </p:nvPr>
        </p:nvSpPr>
        <p:spPr>
          <a:xfrm>
            <a:off x="447897" y="1427017"/>
            <a:ext cx="6463145" cy="4237327"/>
          </a:xfrm>
        </p:spPr>
        <p:txBody>
          <a:bodyPr>
            <a:normAutofit fontScale="92500" lnSpcReduction="20000"/>
          </a:bodyPr>
          <a:lstStyle/>
          <a:p>
            <a:r>
              <a:rPr lang="en-US" dirty="0"/>
              <a:t>A </a:t>
            </a:r>
            <a:r>
              <a:rPr lang="en-US" b="1" dirty="0"/>
              <a:t>topological insulator</a:t>
            </a:r>
            <a:r>
              <a:rPr lang="en-US" dirty="0"/>
              <a:t> is a material with non-trivial symmetry-protected topological order that behaves as an insulator in its interior but whose surface contains conducting states</a:t>
            </a:r>
            <a:r>
              <a:rPr lang="en-US" dirty="0" smtClean="0"/>
              <a:t>,</a:t>
            </a:r>
            <a:r>
              <a:rPr lang="en-US" dirty="0"/>
              <a:t> meaning that electrons can only move along the surface of the material. However, having a conducting surface is not unique to topological insulators, since ordinary band insulators can also support conductive surface states. What is special about topological insulators is that their surface states are </a:t>
            </a:r>
            <a:r>
              <a:rPr lang="en-US" dirty="0" smtClean="0"/>
              <a:t>symmetry-protected</a:t>
            </a:r>
            <a:r>
              <a:rPr lang="en-US" dirty="0"/>
              <a:t> by particle number conservation and time-reversal symmetry.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11042" y="1316181"/>
            <a:ext cx="5280958" cy="3793980"/>
          </a:xfrm>
          <a:prstGeom prst="rect">
            <a:avLst/>
          </a:prstGeom>
        </p:spPr>
      </p:pic>
    </p:spTree>
    <p:extLst>
      <p:ext uri="{BB962C8B-B14F-4D97-AF65-F5344CB8AC3E}">
        <p14:creationId xmlns:p14="http://schemas.microsoft.com/office/powerpoint/2010/main" val="4082591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Experiments</a:t>
            </a:r>
            <a:br>
              <a:rPr lang="en-US" dirty="0"/>
            </a:br>
            <a:endParaRPr lang="en-US" dirty="0"/>
          </a:p>
        </p:txBody>
      </p:sp>
      <p:sp>
        <p:nvSpPr>
          <p:cNvPr id="3" name="Content Placeholder 2"/>
          <p:cNvSpPr>
            <a:spLocks noGrp="1"/>
          </p:cNvSpPr>
          <p:nvPr>
            <p:ph idx="1"/>
          </p:nvPr>
        </p:nvSpPr>
        <p:spPr>
          <a:xfrm>
            <a:off x="838200" y="1690687"/>
            <a:ext cx="5701145" cy="3932093"/>
          </a:xfrm>
        </p:spPr>
        <p:txBody>
          <a:bodyPr>
            <a:normAutofit fontScale="92500" lnSpcReduction="20000"/>
          </a:bodyPr>
          <a:lstStyle/>
          <a:p>
            <a:r>
              <a:rPr lang="en-US" dirty="0" smtClean="0"/>
              <a:t>Technique </a:t>
            </a:r>
            <a:r>
              <a:rPr lang="en-US" dirty="0"/>
              <a:t>is so called "light shining through walls</a:t>
            </a:r>
            <a:r>
              <a:rPr lang="en-US" dirty="0" smtClean="0"/>
              <a:t>",</a:t>
            </a:r>
            <a:r>
              <a:rPr lang="en-US" dirty="0"/>
              <a:t> where light passes through an intense magnetic field to convert photons into </a:t>
            </a:r>
            <a:r>
              <a:rPr lang="en-US" dirty="0" err="1"/>
              <a:t>axions</a:t>
            </a:r>
            <a:r>
              <a:rPr lang="en-US" dirty="0"/>
              <a:t>, that pass through metal. Experiments by BFRS and a team led by Rizzo ruled out an </a:t>
            </a:r>
            <a:r>
              <a:rPr lang="en-US" dirty="0" err="1"/>
              <a:t>axion</a:t>
            </a:r>
            <a:r>
              <a:rPr lang="en-US" dirty="0"/>
              <a:t> cause</a:t>
            </a:r>
            <a:r>
              <a:rPr lang="en-US" dirty="0" smtClean="0"/>
              <a:t>.</a:t>
            </a:r>
            <a:r>
              <a:rPr lang="en-US" dirty="0"/>
              <a:t> </a:t>
            </a:r>
            <a:r>
              <a:rPr lang="en-US" dirty="0" err="1"/>
              <a:t>GammeV</a:t>
            </a:r>
            <a:r>
              <a:rPr lang="en-US" dirty="0"/>
              <a:t> saw no events, reported in a 2008 Physics Review Letter. ALPS-I conducted similar runs</a:t>
            </a:r>
            <a:r>
              <a:rPr lang="en-US" dirty="0" smtClean="0"/>
              <a:t>,</a:t>
            </a:r>
            <a:r>
              <a:rPr lang="en-US" dirty="0"/>
              <a:t> setting new constraints in 2010; ALPS-II will run in 2019</a:t>
            </a:r>
            <a:r>
              <a:rPr lang="en-US" dirty="0" smtClean="0"/>
              <a:t>.</a:t>
            </a:r>
            <a:r>
              <a:rPr lang="en-US" dirty="0"/>
              <a:t> OSQAR found no signal, limiting </a:t>
            </a:r>
            <a:r>
              <a:rPr lang="en-US" dirty="0" smtClean="0"/>
              <a:t>coupling</a:t>
            </a:r>
            <a:r>
              <a:rPr lang="en-US" dirty="0"/>
              <a:t> and will continue.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5196" y="2207984"/>
            <a:ext cx="3728604" cy="2237162"/>
          </a:xfrm>
          <a:prstGeom prst="rect">
            <a:avLst/>
          </a:prstGeom>
        </p:spPr>
      </p:pic>
    </p:spTree>
    <p:extLst>
      <p:ext uri="{BB962C8B-B14F-4D97-AF65-F5344CB8AC3E}">
        <p14:creationId xmlns:p14="http://schemas.microsoft.com/office/powerpoint/2010/main" val="913913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43705"/>
            <a:ext cx="6033655" cy="3918673"/>
          </a:xfrm>
        </p:spPr>
        <p:txBody>
          <a:bodyPr/>
          <a:lstStyle/>
          <a:p>
            <a:r>
              <a:rPr lang="en-US" dirty="0"/>
              <a:t>Several experiments search for astrophysical </a:t>
            </a:r>
            <a:r>
              <a:rPr lang="en-US" dirty="0" err="1"/>
              <a:t>axions</a:t>
            </a:r>
            <a:r>
              <a:rPr lang="en-US" dirty="0"/>
              <a:t> by the </a:t>
            </a:r>
            <a:r>
              <a:rPr lang="en-US" dirty="0" err="1"/>
              <a:t>Primakoff</a:t>
            </a:r>
            <a:r>
              <a:rPr lang="en-US" dirty="0"/>
              <a:t> effect, which converts </a:t>
            </a:r>
            <a:r>
              <a:rPr lang="en-US" dirty="0" err="1"/>
              <a:t>axions</a:t>
            </a:r>
            <a:r>
              <a:rPr lang="en-US" dirty="0"/>
              <a:t> to photons and vice versa in electromagnetic fields. </a:t>
            </a:r>
            <a:r>
              <a:rPr lang="en-US" dirty="0" err="1"/>
              <a:t>Axions</a:t>
            </a:r>
            <a:r>
              <a:rPr lang="en-US" dirty="0"/>
              <a:t> can be produced in the Sun's core when X-rays scatter in strong electric </a:t>
            </a:r>
            <a:r>
              <a:rPr lang="en-US" dirty="0" smtClean="0"/>
              <a:t>fields.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3655" y="1017227"/>
            <a:ext cx="5874326" cy="440574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171" y="3220099"/>
            <a:ext cx="4622223" cy="3314794"/>
          </a:xfrm>
          <a:prstGeom prst="rect">
            <a:avLst/>
          </a:prstGeom>
        </p:spPr>
      </p:pic>
    </p:spTree>
    <p:extLst>
      <p:ext uri="{BB962C8B-B14F-4D97-AF65-F5344CB8AC3E}">
        <p14:creationId xmlns:p14="http://schemas.microsoft.com/office/powerpoint/2010/main" val="2017787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55467"/>
            <a:ext cx="5604164" cy="4296642"/>
          </a:xfrm>
        </p:spPr>
        <p:txBody>
          <a:bodyPr>
            <a:normAutofit lnSpcReduction="10000"/>
          </a:bodyPr>
          <a:lstStyle/>
          <a:p>
            <a:r>
              <a:rPr lang="en-US" dirty="0" err="1"/>
              <a:t>Axions</a:t>
            </a:r>
            <a:r>
              <a:rPr lang="en-US" dirty="0"/>
              <a:t> may be produced within neutron stars, by nucleon-nucleon bremsstrahlung. The subsequent decay of </a:t>
            </a:r>
            <a:r>
              <a:rPr lang="en-US" dirty="0" err="1"/>
              <a:t>axions</a:t>
            </a:r>
            <a:r>
              <a:rPr lang="en-US" dirty="0"/>
              <a:t> to gamma rays allows constraints on the </a:t>
            </a:r>
            <a:r>
              <a:rPr lang="en-US" dirty="0" err="1"/>
              <a:t>axion</a:t>
            </a:r>
            <a:r>
              <a:rPr lang="en-US" dirty="0"/>
              <a:t> mass to be placed from observations of neutron stars in gamma-rays using the Fermi LAT. From an analysis of four neutron stars, </a:t>
            </a:r>
            <a:r>
              <a:rPr lang="en-US" dirty="0" err="1"/>
              <a:t>Berenji</a:t>
            </a:r>
            <a:r>
              <a:rPr lang="en-US" dirty="0"/>
              <a:t> et al. obtained a 95% confidence interval upper limit on the </a:t>
            </a:r>
            <a:r>
              <a:rPr lang="en-US" dirty="0" err="1"/>
              <a:t>axion</a:t>
            </a:r>
            <a:r>
              <a:rPr lang="en-US" dirty="0"/>
              <a:t> mass of 0.079 eV.</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7564" y="455467"/>
            <a:ext cx="5514110" cy="3647354"/>
          </a:xfrm>
          <a:prstGeom prst="rect">
            <a:avLst/>
          </a:prstGeom>
        </p:spPr>
      </p:pic>
    </p:spTree>
    <p:extLst>
      <p:ext uri="{BB962C8B-B14F-4D97-AF65-F5344CB8AC3E}">
        <p14:creationId xmlns:p14="http://schemas.microsoft.com/office/powerpoint/2010/main" val="4084829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Possible detection</a:t>
            </a:r>
            <a:br>
              <a:rPr lang="en-US" dirty="0"/>
            </a:br>
            <a:endParaRPr lang="en-US" dirty="0"/>
          </a:p>
        </p:txBody>
      </p:sp>
      <p:sp>
        <p:nvSpPr>
          <p:cNvPr id="3" name="Content Placeholder 2"/>
          <p:cNvSpPr>
            <a:spLocks noGrp="1"/>
          </p:cNvSpPr>
          <p:nvPr>
            <p:ph idx="1"/>
          </p:nvPr>
        </p:nvSpPr>
        <p:spPr>
          <a:xfrm>
            <a:off x="644236" y="1507508"/>
            <a:ext cx="6504709" cy="4043363"/>
          </a:xfrm>
        </p:spPr>
        <p:txBody>
          <a:bodyPr>
            <a:normAutofit fontScale="85000" lnSpcReduction="20000"/>
          </a:bodyPr>
          <a:lstStyle/>
          <a:p>
            <a:r>
              <a:rPr lang="en-US" dirty="0"/>
              <a:t>It was reported in 2014 that evidence for </a:t>
            </a:r>
            <a:r>
              <a:rPr lang="en-US" dirty="0" err="1"/>
              <a:t>axions</a:t>
            </a:r>
            <a:r>
              <a:rPr lang="en-US" dirty="0"/>
              <a:t> may have been detected as a seasonal variation in observed X-ray emission that would be expected from conversion in the Earth's magnetic field of </a:t>
            </a:r>
            <a:r>
              <a:rPr lang="en-US" dirty="0" err="1"/>
              <a:t>axions</a:t>
            </a:r>
            <a:r>
              <a:rPr lang="en-US" dirty="0"/>
              <a:t> streaming from the Sun. Studying 15 years of data by the European Space </a:t>
            </a:r>
            <a:r>
              <a:rPr lang="en-US" dirty="0" smtClean="0"/>
              <a:t>Agency's</a:t>
            </a:r>
            <a:r>
              <a:rPr lang="en-US" dirty="0"/>
              <a:t> XMM-Newton observatory, a research group at Leicester University noticed a seasonal variation for which no conventional explanation could be found. One potential explanation for the variation, described as "plausible" by the senior author of the paper, is the known seasonal variation in visibility to XMM-Newton of the sunward magnetosphere in which X-rays may be produced by </a:t>
            </a:r>
            <a:r>
              <a:rPr lang="en-US" dirty="0" err="1"/>
              <a:t>axions</a:t>
            </a:r>
            <a:r>
              <a:rPr lang="en-US" dirty="0"/>
              <a:t> from the Sun's </a:t>
            </a:r>
            <a:r>
              <a:rPr lang="en-US" dirty="0" smtClean="0"/>
              <a:t>core.</a:t>
            </a:r>
            <a:endParaRPr lang="en-US" dirty="0"/>
          </a:p>
        </p:txBody>
      </p:sp>
      <p:pic>
        <p:nvPicPr>
          <p:cNvPr id="4" name="Picture 3"/>
          <p:cNvPicPr>
            <a:picLocks noChangeAspect="1"/>
          </p:cNvPicPr>
          <p:nvPr/>
        </p:nvPicPr>
        <p:blipFill>
          <a:blip r:embed="rId2"/>
          <a:stretch>
            <a:fillRect/>
          </a:stretch>
        </p:blipFill>
        <p:spPr>
          <a:xfrm>
            <a:off x="7342909" y="1507508"/>
            <a:ext cx="4621169" cy="3316511"/>
          </a:xfrm>
          <a:prstGeom prst="rect">
            <a:avLst/>
          </a:prstGeom>
        </p:spPr>
      </p:pic>
    </p:spTree>
    <p:extLst>
      <p:ext uri="{BB962C8B-B14F-4D97-AF65-F5344CB8AC3E}">
        <p14:creationId xmlns:p14="http://schemas.microsoft.com/office/powerpoint/2010/main" val="2406940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Josephson effect</a:t>
            </a:r>
            <a:br>
              <a:rPr lang="en-US" dirty="0"/>
            </a:br>
            <a:endParaRPr lang="en-US" dirty="0"/>
          </a:p>
        </p:txBody>
      </p:sp>
      <p:sp>
        <p:nvSpPr>
          <p:cNvPr id="3" name="Content Placeholder 2"/>
          <p:cNvSpPr>
            <a:spLocks noGrp="1"/>
          </p:cNvSpPr>
          <p:nvPr>
            <p:ph idx="1"/>
          </p:nvPr>
        </p:nvSpPr>
        <p:spPr>
          <a:xfrm>
            <a:off x="228600" y="1593272"/>
            <a:ext cx="6851073" cy="3849399"/>
          </a:xfrm>
        </p:spPr>
        <p:txBody>
          <a:bodyPr>
            <a:normAutofit fontScale="85000" lnSpcReduction="20000"/>
          </a:bodyPr>
          <a:lstStyle/>
          <a:p>
            <a:r>
              <a:rPr lang="en-US" dirty="0"/>
              <a:t>The </a:t>
            </a:r>
            <a:r>
              <a:rPr lang="en-US" b="1" dirty="0"/>
              <a:t>Josephson effect</a:t>
            </a:r>
            <a:r>
              <a:rPr lang="en-US" dirty="0"/>
              <a:t> is the phenomenon of supercurrent, a current that flows indefinitely long without any voltage applied, across a device known as a </a:t>
            </a:r>
            <a:r>
              <a:rPr lang="en-US" b="1" dirty="0"/>
              <a:t>Josephson junction</a:t>
            </a:r>
            <a:r>
              <a:rPr lang="en-US" dirty="0"/>
              <a:t> (JJ), which consists of two or more superconductors coupled by a weak link. The weak link can consist of a thin insulating barrier (known as a superconductor–insulator–superconductor junction, or S-I-S), a short section of non-superconducting metal (S-N-S), or a physical constriction that weakens the superconductivity at the point of contact (S-s-S).</a:t>
            </a:r>
          </a:p>
          <a:p>
            <a:r>
              <a:rPr lang="en-US" dirty="0"/>
              <a:t>The Josephson effect is an example of a macroscopic quantum phenomenon.</a:t>
            </a:r>
          </a:p>
          <a:p>
            <a:endParaRPr lang="en-US" dirty="0"/>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9364" y="1593272"/>
            <a:ext cx="5052015" cy="3309070"/>
          </a:xfrm>
          <a:prstGeom prst="rect">
            <a:avLst/>
          </a:prstGeom>
        </p:spPr>
      </p:pic>
    </p:spTree>
    <p:extLst>
      <p:ext uri="{BB962C8B-B14F-4D97-AF65-F5344CB8AC3E}">
        <p14:creationId xmlns:p14="http://schemas.microsoft.com/office/powerpoint/2010/main" val="1893442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Predictions</a:t>
            </a:r>
            <a:br>
              <a:rPr lang="en-US" b="1" dirty="0"/>
            </a:br>
            <a:endParaRPr lang="en-US" dirty="0"/>
          </a:p>
        </p:txBody>
      </p:sp>
      <p:sp>
        <p:nvSpPr>
          <p:cNvPr id="3" name="Content Placeholder 2"/>
          <p:cNvSpPr>
            <a:spLocks noGrp="1"/>
          </p:cNvSpPr>
          <p:nvPr>
            <p:ph idx="1"/>
          </p:nvPr>
        </p:nvSpPr>
        <p:spPr/>
        <p:txBody>
          <a:bodyPr/>
          <a:lstStyle/>
          <a:p>
            <a:r>
              <a:rPr lang="en-US" dirty="0"/>
              <a:t>One theory of </a:t>
            </a:r>
            <a:r>
              <a:rPr lang="en-US" dirty="0" err="1"/>
              <a:t>axions</a:t>
            </a:r>
            <a:r>
              <a:rPr lang="en-US" dirty="0"/>
              <a:t> relevant to cosmology had predicted that they would have no electric charge, a very small mass in the range from 1 µeV/c² to 1 eV/</a:t>
            </a:r>
            <a:r>
              <a:rPr lang="en-US" i="1" dirty="0"/>
              <a:t>c</a:t>
            </a:r>
            <a:r>
              <a:rPr lang="en-US" baseline="30000" dirty="0"/>
              <a:t>2</a:t>
            </a:r>
            <a:r>
              <a:rPr lang="en-US" dirty="0"/>
              <a:t>, and very low interaction cross-sections for strong and weak forces. Because of their properties, </a:t>
            </a:r>
            <a:r>
              <a:rPr lang="en-US" dirty="0" err="1"/>
              <a:t>axions</a:t>
            </a:r>
            <a:r>
              <a:rPr lang="en-US" dirty="0"/>
              <a:t> would interact only minimally with ordinary matter. </a:t>
            </a:r>
            <a:r>
              <a:rPr lang="en-US" dirty="0" err="1"/>
              <a:t>Axions</a:t>
            </a:r>
            <a:r>
              <a:rPr lang="en-US" dirty="0"/>
              <a:t> would also change to and from photons in magnetic fields.</a:t>
            </a:r>
          </a:p>
        </p:txBody>
      </p:sp>
    </p:spTree>
    <p:extLst>
      <p:ext uri="{BB962C8B-B14F-4D97-AF65-F5344CB8AC3E}">
        <p14:creationId xmlns:p14="http://schemas.microsoft.com/office/powerpoint/2010/main" val="4080914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Supersymmetry</a:t>
            </a:r>
            <a:br>
              <a:rPr lang="en-US" b="1" dirty="0"/>
            </a:br>
            <a:endParaRPr lang="en-US" dirty="0"/>
          </a:p>
        </p:txBody>
      </p:sp>
      <p:sp>
        <p:nvSpPr>
          <p:cNvPr id="3" name="Content Placeholder 2"/>
          <p:cNvSpPr>
            <a:spLocks noGrp="1"/>
          </p:cNvSpPr>
          <p:nvPr>
            <p:ph idx="1"/>
          </p:nvPr>
        </p:nvSpPr>
        <p:spPr>
          <a:xfrm>
            <a:off x="284019" y="1690688"/>
            <a:ext cx="5604164" cy="3821690"/>
          </a:xfrm>
        </p:spPr>
        <p:txBody>
          <a:bodyPr>
            <a:normAutofit fontScale="85000" lnSpcReduction="20000"/>
          </a:bodyPr>
          <a:lstStyle/>
          <a:p>
            <a:r>
              <a:rPr lang="en-US" dirty="0"/>
              <a:t>In supersymmetric theories the </a:t>
            </a:r>
            <a:r>
              <a:rPr lang="en-US" dirty="0" err="1"/>
              <a:t>axion</a:t>
            </a:r>
            <a:r>
              <a:rPr lang="en-US" dirty="0"/>
              <a:t> has both a scalar and a fermionic </a:t>
            </a:r>
            <a:r>
              <a:rPr lang="en-US" dirty="0" err="1"/>
              <a:t>superpartner</a:t>
            </a:r>
            <a:r>
              <a:rPr lang="en-US" dirty="0"/>
              <a:t>. The fermionic </a:t>
            </a:r>
            <a:r>
              <a:rPr lang="en-US" dirty="0" err="1"/>
              <a:t>superpartner</a:t>
            </a:r>
            <a:r>
              <a:rPr lang="en-US" dirty="0"/>
              <a:t> of the </a:t>
            </a:r>
            <a:r>
              <a:rPr lang="en-US" dirty="0" err="1"/>
              <a:t>axion</a:t>
            </a:r>
            <a:r>
              <a:rPr lang="en-US" dirty="0"/>
              <a:t> is called the </a:t>
            </a:r>
            <a:r>
              <a:rPr lang="en-US" dirty="0" err="1"/>
              <a:t>axino</a:t>
            </a:r>
            <a:r>
              <a:rPr lang="en-US" dirty="0"/>
              <a:t>, the scalar </a:t>
            </a:r>
            <a:r>
              <a:rPr lang="en-US" dirty="0" err="1"/>
              <a:t>superpartner</a:t>
            </a:r>
            <a:r>
              <a:rPr lang="en-US" dirty="0"/>
              <a:t> is called the </a:t>
            </a:r>
            <a:r>
              <a:rPr lang="en-US" dirty="0" err="1"/>
              <a:t>saxion</a:t>
            </a:r>
            <a:r>
              <a:rPr lang="en-US" dirty="0"/>
              <a:t> or </a:t>
            </a:r>
            <a:r>
              <a:rPr lang="en-US" dirty="0" err="1"/>
              <a:t>dilaton</a:t>
            </a:r>
            <a:r>
              <a:rPr lang="en-US" dirty="0"/>
              <a:t>. They are all bundled up in a chiral </a:t>
            </a:r>
            <a:r>
              <a:rPr lang="en-US" dirty="0" err="1"/>
              <a:t>superfield</a:t>
            </a:r>
            <a:r>
              <a:rPr lang="en-US" dirty="0"/>
              <a:t>.</a:t>
            </a:r>
          </a:p>
          <a:p>
            <a:r>
              <a:rPr lang="en-US" dirty="0"/>
              <a:t>The </a:t>
            </a:r>
            <a:r>
              <a:rPr lang="en-US" dirty="0" err="1"/>
              <a:t>axino</a:t>
            </a:r>
            <a:r>
              <a:rPr lang="en-US" dirty="0"/>
              <a:t> has been predicted to be the lightest supersymmetric particle in such a model</a:t>
            </a:r>
            <a:r>
              <a:rPr lang="en-US" dirty="0" smtClean="0"/>
              <a:t>.</a:t>
            </a:r>
            <a:r>
              <a:rPr lang="en-US" dirty="0"/>
              <a:t> In part due to this property, it is considered a candidate for dark matter.</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6300" y="789708"/>
            <a:ext cx="6145700" cy="4522211"/>
          </a:xfrm>
          <a:prstGeom prst="rect">
            <a:avLst/>
          </a:prstGeom>
        </p:spPr>
      </p:pic>
    </p:spTree>
    <p:extLst>
      <p:ext uri="{BB962C8B-B14F-4D97-AF65-F5344CB8AC3E}">
        <p14:creationId xmlns:p14="http://schemas.microsoft.com/office/powerpoint/2010/main" val="1570181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Cosmology</a:t>
            </a:r>
            <a:endParaRPr lang="en-US" dirty="0"/>
          </a:p>
        </p:txBody>
      </p:sp>
      <p:sp>
        <p:nvSpPr>
          <p:cNvPr id="3" name="Content Placeholder 2"/>
          <p:cNvSpPr>
            <a:spLocks noGrp="1"/>
          </p:cNvSpPr>
          <p:nvPr>
            <p:ph idx="1"/>
          </p:nvPr>
        </p:nvSpPr>
        <p:spPr>
          <a:xfrm>
            <a:off x="132485" y="1690688"/>
            <a:ext cx="6191250" cy="3835544"/>
          </a:xfrm>
        </p:spPr>
        <p:txBody>
          <a:bodyPr>
            <a:normAutofit fontScale="85000" lnSpcReduction="20000"/>
          </a:bodyPr>
          <a:lstStyle/>
          <a:p>
            <a:r>
              <a:rPr lang="en-US" dirty="0"/>
              <a:t>Inflation suggests that </a:t>
            </a:r>
            <a:r>
              <a:rPr lang="en-US" dirty="0" err="1"/>
              <a:t>axions</a:t>
            </a:r>
            <a:r>
              <a:rPr lang="en-US" dirty="0"/>
              <a:t> were created abundantly during the Big </a:t>
            </a:r>
            <a:r>
              <a:rPr lang="en-US" dirty="0" smtClean="0"/>
              <a:t>Bang</a:t>
            </a:r>
          </a:p>
          <a:p>
            <a:r>
              <a:rPr lang="en-US" dirty="0" smtClean="0"/>
              <a:t>If </a:t>
            </a:r>
            <a:r>
              <a:rPr lang="en-US" dirty="0" err="1"/>
              <a:t>axions</a:t>
            </a:r>
            <a:r>
              <a:rPr lang="en-US" dirty="0"/>
              <a:t> exist, scatterings with other particles in the thermal bath of the early universe unavoidably produce a population of hot </a:t>
            </a:r>
            <a:r>
              <a:rPr lang="en-US" dirty="0" err="1"/>
              <a:t>axions</a:t>
            </a:r>
            <a:r>
              <a:rPr lang="en-US" dirty="0"/>
              <a:t>.</a:t>
            </a:r>
            <a:endParaRPr lang="en-US" dirty="0" smtClean="0"/>
          </a:p>
          <a:p>
            <a:r>
              <a:rPr lang="en-US" dirty="0"/>
              <a:t>Ultralight </a:t>
            </a:r>
            <a:r>
              <a:rPr lang="en-US" dirty="0" err="1"/>
              <a:t>axion</a:t>
            </a:r>
            <a:r>
              <a:rPr lang="en-US" dirty="0"/>
              <a:t> (ULA) with </a:t>
            </a:r>
            <a:r>
              <a:rPr lang="en-US" i="1" dirty="0"/>
              <a:t>m</a:t>
            </a:r>
            <a:r>
              <a:rPr lang="en-US" dirty="0"/>
              <a:t> ~ 10</a:t>
            </a:r>
            <a:r>
              <a:rPr lang="en-US" baseline="30000" dirty="0"/>
              <a:t>−22</a:t>
            </a:r>
            <a:r>
              <a:rPr lang="en-US" dirty="0"/>
              <a:t> eV is a kind of scalar field dark matter which seems to solve the small scale problems of CDM. </a:t>
            </a:r>
            <a:endParaRPr lang="en-US" dirty="0" smtClean="0"/>
          </a:p>
          <a:p>
            <a:r>
              <a:rPr lang="en-US" dirty="0" err="1"/>
              <a:t>Axions</a:t>
            </a:r>
            <a:r>
              <a:rPr lang="en-US" dirty="0"/>
              <a:t> would also have stopped interaction with normal matter at a different moment than other more massive dark particles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3735" y="1690688"/>
            <a:ext cx="5615660" cy="2479530"/>
          </a:xfrm>
          <a:prstGeom prst="rect">
            <a:avLst/>
          </a:prstGeom>
        </p:spPr>
      </p:pic>
    </p:spTree>
    <p:extLst>
      <p:ext uri="{BB962C8B-B14F-4D97-AF65-F5344CB8AC3E}">
        <p14:creationId xmlns:p14="http://schemas.microsoft.com/office/powerpoint/2010/main" val="2564898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498725"/>
            <a:ext cx="10515600" cy="1325563"/>
          </a:xfrm>
        </p:spPr>
        <p:txBody>
          <a:bodyPr/>
          <a:lstStyle/>
          <a:p>
            <a:pPr algn="ctr"/>
            <a:r>
              <a:rPr lang="en-US" dirty="0" smtClean="0"/>
              <a:t>THANKS </a:t>
            </a:r>
            <a:endParaRPr lang="en-US" dirty="0"/>
          </a:p>
        </p:txBody>
      </p:sp>
    </p:spTree>
    <p:extLst>
      <p:ext uri="{BB962C8B-B14F-4D97-AF65-F5344CB8AC3E}">
        <p14:creationId xmlns:p14="http://schemas.microsoft.com/office/powerpoint/2010/main" val="3212861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119</Words>
  <Application>Microsoft Office PowerPoint</Application>
  <PresentationFormat>Widescreen</PresentationFormat>
  <Paragraphs>32</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AXION</vt:lpstr>
      <vt:lpstr>PowerPoint Presentation</vt:lpstr>
      <vt:lpstr>Strong CP problem </vt:lpstr>
      <vt:lpstr> </vt:lpstr>
      <vt:lpstr>Maxwell's equations with axion modifications </vt:lpstr>
      <vt:lpstr>PowerPoint Presentation</vt:lpstr>
      <vt:lpstr>Topological insulator </vt:lpstr>
      <vt:lpstr>Experiments </vt:lpstr>
      <vt:lpstr>PowerPoint Presentation</vt:lpstr>
      <vt:lpstr>PowerPoint Presentation</vt:lpstr>
      <vt:lpstr>Possible detection </vt:lpstr>
      <vt:lpstr>Josephson effect </vt:lpstr>
      <vt:lpstr>Predictions </vt:lpstr>
      <vt:lpstr>Supersymmetry </vt:lpstr>
      <vt:lpstr>Cosmology</vt:lpstr>
      <vt:lpstr>THANKS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AXION</dc:title>
  <dc:creator>genci bolkvadze</dc:creator>
  <cp:lastModifiedBy>genci bolkvadze</cp:lastModifiedBy>
  <cp:revision>9</cp:revision>
  <dcterms:created xsi:type="dcterms:W3CDTF">2019-12-22T21:41:53Z</dcterms:created>
  <dcterms:modified xsi:type="dcterms:W3CDTF">2019-12-22T23:06:35Z</dcterms:modified>
</cp:coreProperties>
</file>