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1" r:id="rId4"/>
    <p:sldId id="260" r:id="rId5"/>
    <p:sldId id="259" r:id="rId6"/>
    <p:sldId id="262" r:id="rId7"/>
    <p:sldId id="263" r:id="rId8"/>
    <p:sldId id="258" r:id="rId9"/>
    <p:sldId id="264" r:id="rId10"/>
    <p:sldId id="265" r:id="rId11"/>
    <p:sldId id="266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2" autoAdjust="0"/>
    <p:restoredTop sz="94639" autoAdjust="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700B77-44F4-40C5-901A-6AA9E5E2D525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15FC8B-A818-4AA4-80C2-B091DAD1BCA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BC8E8-1E6B-49BA-96ED-85D2D18FB8D3}" type="datetimeFigureOut">
              <a:rPr lang="en-US" smtClean="0"/>
              <a:t>6/28/2019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5797A-1080-43B9-BAB2-3834822C90E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143000"/>
            <a:ext cx="7772400" cy="1470025"/>
          </a:xfrm>
        </p:spPr>
        <p:txBody>
          <a:bodyPr/>
          <a:lstStyle/>
          <a:p>
            <a:r>
              <a:rPr lang="en-US" dirty="0" smtClean="0">
                <a:solidFill>
                  <a:srgbClr val="000000"/>
                </a:solidFill>
                <a:latin typeface="Calibri Light" charset="0"/>
                <a:ea typeface="Noto Sans CJK SC DemiLight" charset="0"/>
                <a:cs typeface="Noto Sans CJK SC DemiLight" charset="0"/>
              </a:rPr>
              <a:t>Black Hole Thermodynamics</a:t>
            </a:r>
            <a:br>
              <a:rPr lang="en-US" dirty="0" smtClean="0">
                <a:solidFill>
                  <a:srgbClr val="000000"/>
                </a:solidFill>
                <a:latin typeface="Calibri Light" charset="0"/>
                <a:ea typeface="Noto Sans CJK SC DemiLight" charset="0"/>
                <a:cs typeface="Noto Sans CJK SC DemiLight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2438400"/>
            <a:ext cx="5140325" cy="323850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libri Light" charset="0"/>
              </a:rPr>
              <a:t>The horizon area theorem</a:t>
            </a:r>
            <a:br>
              <a:rPr lang="en-US" dirty="0" smtClean="0">
                <a:latin typeface="Calibri Light" charset="0"/>
              </a:rPr>
            </a:br>
            <a:r>
              <a:rPr lang="en-US" dirty="0" smtClean="0">
                <a:latin typeface="Calibri Light" charset="0"/>
              </a:rPr>
              <a:t>[Stephen Hawking]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3400" y="2438400"/>
            <a:ext cx="2857500" cy="200025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3657600" y="25908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1970: Stephen Hawking uses the theory of general relativity to derive the so-called  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Horizon area theorem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The total horizon area in a closed system containing black holes never decreases. It can only increase or stay the same</a:t>
            </a:r>
            <a:endParaRPr lang="en-US" dirty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libri Light" charset="0"/>
              </a:rPr>
              <a:t>Analogy between the area theorem and the 2nd law of thermodynamic</a:t>
            </a:r>
            <a:br>
              <a:rPr lang="en-US" dirty="0" smtClean="0">
                <a:latin typeface="Calibri Light" charset="0"/>
              </a:rPr>
            </a:br>
            <a:r>
              <a:rPr lang="en-US" dirty="0" smtClean="0">
                <a:latin typeface="Calibri Light" charset="0"/>
              </a:rPr>
              <a:t>[Jacob </a:t>
            </a:r>
            <a:r>
              <a:rPr lang="en-US" dirty="0" err="1" smtClean="0">
                <a:latin typeface="Calibri Light" charset="0"/>
              </a:rPr>
              <a:t>Beckenstein</a:t>
            </a:r>
            <a:r>
              <a:rPr lang="en-US" dirty="0" smtClean="0">
                <a:latin typeface="Calibri Light" charset="0"/>
              </a:rPr>
              <a:t>]</a:t>
            </a:r>
            <a:br>
              <a:rPr lang="en-US" dirty="0" smtClean="0">
                <a:latin typeface="Calibri Light" charset="0"/>
              </a:rPr>
            </a:b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" y="2362200"/>
            <a:ext cx="2038350" cy="304800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3429000" y="243840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Shortly after Stephen Hawking Formulated the area theorem, Jacob </a:t>
            </a: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Beckenstein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, at the time  a graduate student at Princeton, noticed the analogy between the area theorem and the 2nd law of thermodynamics:     The total area of a closed system never decreases.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Entropy: logarithm of the number of ways you can relocate the atoms and molecules of a system without changing the overall properties of the system.</a:t>
            </a:r>
            <a:endParaRPr lang="en-US" dirty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auto">
          <a:xfrm>
            <a:off x="3048000" y="2209800"/>
            <a:ext cx="685800" cy="1588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4665600" y="10800"/>
              </a:cxn>
              <a:cxn ang="0">
                <a:pos x="9331200" y="21600"/>
              </a:cxn>
            </a:cxnLst>
            <a:rect l="T0" t="T1" r="T2" b="T3"/>
            <a:pathLst>
              <a:path w="21600" h="21600">
                <a:moveTo>
                  <a:pt x="4665600" y="10800"/>
                </a:moveTo>
                <a:lnTo>
                  <a:pt x="9331200" y="216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09600" y="2819400"/>
            <a:ext cx="1233488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r</a:t>
            </a:r>
            <a:r>
              <a:rPr lang="en-US" sz="14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</a:t>
            </a:r>
            <a:r>
              <a:rPr lang="en-US" sz="20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=2GM</a:t>
            </a:r>
            <a:r>
              <a:rPr lang="en-US" sz="1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362200" y="1447800"/>
            <a:ext cx="5097463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No one can come out of the horizon.</a:t>
            </a: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5410200" y="1905000"/>
            <a:ext cx="1588" cy="609600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10800" y="4147200"/>
              </a:cxn>
              <a:cxn ang="0">
                <a:pos x="21600" y="8294400"/>
              </a:cxn>
            </a:cxnLst>
            <a:rect l="T0" t="T1" r="T2" b="T3"/>
            <a:pathLst>
              <a:path w="21600" h="21600">
                <a:moveTo>
                  <a:pt x="10800" y="4147200"/>
                </a:moveTo>
                <a:lnTo>
                  <a:pt x="21600" y="82944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5410200" y="3352800"/>
            <a:ext cx="1588" cy="533400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10800" y="3628800"/>
              </a:cxn>
              <a:cxn ang="0">
                <a:pos x="21600" y="7257600"/>
              </a:cxn>
            </a:cxnLst>
            <a:rect l="T0" t="T1" r="T2" b="T3"/>
            <a:pathLst>
              <a:path w="21600" h="21600">
                <a:moveTo>
                  <a:pt x="10800" y="3628800"/>
                </a:moveTo>
                <a:lnTo>
                  <a:pt x="21600" y="72576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590800" y="4114800"/>
            <a:ext cx="4470400" cy="1570037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Horizon area</a:t>
            </a:r>
            <a:r>
              <a:rPr lang="ja-JP" sz="2400">
                <a:solidFill>
                  <a:srgbClr val="000000"/>
                </a:solidFill>
                <a:latin typeface="Calibri" charset="0"/>
                <a:ea typeface="ＭＳ Ｐゴシック" pitchFamily="32" charset="-128"/>
              </a:rPr>
              <a:t>　</a:t>
            </a: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never decreases </a:t>
            </a: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like entropy in thermodynamics.</a:t>
            </a: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endParaRPr lang="en-US" sz="2400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      d A &gt; 0</a:t>
            </a: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638800" y="5410200"/>
            <a:ext cx="361950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=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71800" y="685800"/>
            <a:ext cx="29448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Horizon is a null </a:t>
            </a: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hypersurface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895600" y="2819400"/>
            <a:ext cx="3587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BH mass always increases classically.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17" name="Freeform 1"/>
          <p:cNvSpPr>
            <a:spLocks noChangeArrowheads="1"/>
          </p:cNvSpPr>
          <p:nvPr/>
        </p:nvSpPr>
        <p:spPr bwMode="auto">
          <a:xfrm>
            <a:off x="838200" y="1066800"/>
            <a:ext cx="1371600" cy="1295400"/>
          </a:xfrm>
          <a:custGeom>
            <a:avLst/>
            <a:gdLst>
              <a:gd name="G0" fmla="+- 32767 0 0"/>
              <a:gd name="G1" fmla="+- 32767 0 0"/>
              <a:gd name="G2" fmla="+- 10800 0 0"/>
              <a:gd name="G3" fmla="+- 21600 0 0"/>
              <a:gd name="G4" fmla="+- 10800 0 0"/>
              <a:gd name="G5" fmla="+- 21600 0 0"/>
              <a:gd name="G6" fmla="+- G5 0 G4"/>
              <a:gd name="G7" fmla="*/ G6 1 2"/>
              <a:gd name="G8" fmla="+- G4 G7 0"/>
              <a:gd name="G9" fmla="+- G3 0 G2"/>
              <a:gd name="G10" fmla="*/ G9 1 2"/>
              <a:gd name="G11" fmla="+- G2 G10 0"/>
              <a:gd name="G12" fmla="*/ 1 48365 11520"/>
              <a:gd name="G13" fmla="+- 32767 G1 0"/>
              <a:gd name="G14" fmla="*/ G13 G12 1"/>
              <a:gd name="G15" fmla="*/ G14 1 G0"/>
              <a:gd name="G16" fmla="+- 0 0 G15"/>
              <a:gd name="G17" fmla="sin 1 G16"/>
              <a:gd name="G18" fmla="+- 0 0 G17"/>
              <a:gd name="G19" fmla="*/ G18 G10 1"/>
              <a:gd name="G20" fmla="cos 1 G16"/>
              <a:gd name="G21" fmla="+- 0 0 G20"/>
              <a:gd name="G22" fmla="*/ G21 G7 1"/>
              <a:gd name="G23" fmla="+- G11 0 G19"/>
              <a:gd name="G24" fmla="+- G11 G19 0"/>
              <a:gd name="G25" fmla="+- G8 0 G22"/>
              <a:gd name="G26" fmla="+- G8 G22 0"/>
              <a:gd name="G27" fmla="+- 32768 0 0"/>
              <a:gd name="G28" fmla="?: G27 38656 32767"/>
              <a:gd name="G29" fmla="+- 32768 0 G28"/>
              <a:gd name="G30" fmla="?: G29 11344 G28"/>
              <a:gd name="G31" fmla="+- G0 G30 0"/>
              <a:gd name="G32" fmla="+- G0 G1 0"/>
              <a:gd name="G33" fmla="*/ G32 G12 1"/>
              <a:gd name="G34" fmla="*/ G33 1 G0"/>
              <a:gd name="G35" fmla="+- 0 0 G34"/>
              <a:gd name="G36" fmla="cos 1 G35"/>
              <a:gd name="G37" fmla="+- 0 0 G36"/>
              <a:gd name="G38" fmla="*/ G37 G10 1"/>
              <a:gd name="G39" fmla="sin 1 G35"/>
              <a:gd name="G40" fmla="+- 0 0 G39"/>
              <a:gd name="G41" fmla="*/ G40 G7 1"/>
              <a:gd name="G42" fmla="*/ G38 G38 1"/>
              <a:gd name="G43" fmla="*/ G41 G41 1"/>
              <a:gd name="G44" fmla="+- G42 G43 0"/>
              <a:gd name="G45" fmla="sqrt G44"/>
              <a:gd name="G46" fmla="*/ G10 G7 1"/>
              <a:gd name="G47" fmla="*/ G46 1 G45"/>
              <a:gd name="G48" fmla="*/ G40 G47 1"/>
              <a:gd name="G49" fmla="+- G2 0 G48"/>
              <a:gd name="G50" fmla="*/ G37 G47 1"/>
              <a:gd name="G51" fmla="+- G8 0 G50"/>
              <a:gd name="G52" fmla="+- G49 0 G10"/>
              <a:gd name="G53" fmla="+- G51 0 G7"/>
              <a:gd name="G54" fmla="+- G49 G10 0"/>
              <a:gd name="G55" fmla="+- G51 G7 0"/>
              <a:gd name="G56" fmla="+- G31 G1 0"/>
              <a:gd name="G57" fmla="*/ G56 G12 1"/>
              <a:gd name="G58" fmla="*/ G57 1 G0"/>
              <a:gd name="G59" fmla="+- 0 0 G58"/>
              <a:gd name="G60" fmla="cos 1 G59"/>
              <a:gd name="G61" fmla="+- 0 0 G60"/>
              <a:gd name="G62" fmla="*/ G61 G10 1"/>
              <a:gd name="G63" fmla="sin 1 G59"/>
              <a:gd name="G64" fmla="+- 0 0 G63"/>
              <a:gd name="G65" fmla="*/ G64 G7 1"/>
              <a:gd name="G66" fmla="*/ G62 G62 1"/>
              <a:gd name="G67" fmla="*/ G65 G65 1"/>
              <a:gd name="G68" fmla="+- G66 G67 0"/>
              <a:gd name="G69" fmla="sqrt G68"/>
              <a:gd name="G70" fmla="*/ G10 G7 1"/>
              <a:gd name="G71" fmla="*/ G70 1 G69"/>
              <a:gd name="G72" fmla="*/ G64 G71 1"/>
              <a:gd name="G73" fmla="+- G49 G72 0"/>
              <a:gd name="G74" fmla="*/ G61 G71 1"/>
              <a:gd name="G75" fmla="+- G51 G74 0"/>
              <a:gd name="G76" fmla="?: G30 G2 G52"/>
              <a:gd name="G77" fmla="?: G30 G8 G53"/>
              <a:gd name="G78" fmla="?: G30 G2 G54"/>
              <a:gd name="G79" fmla="?: G30 G8 G55"/>
              <a:gd name="G80" fmla="?: G30 G52 G73"/>
              <a:gd name="G81" fmla="?: G30 G53 G75"/>
              <a:gd name="G82" fmla="?: G30 G54 G73"/>
              <a:gd name="G83" fmla="?: G30 G55 G75"/>
              <a:gd name="T0" fmla="*/ G23 w 21600"/>
              <a:gd name="T1" fmla="*/ G25 h 21600"/>
              <a:gd name="T2" fmla="*/ G24 w 21600"/>
              <a:gd name="T3" fmla="*/ G26 h 21600"/>
            </a:gdLst>
            <a:ahLst/>
            <a:cxnLst>
              <a:cxn ang="0">
                <a:pos x="11435" y="16200"/>
              </a:cxn>
              <a:cxn ang="0">
                <a:pos x="11435" y="16200"/>
              </a:cxn>
              <a:cxn ang="0">
                <a:pos x="11435" y="16200"/>
              </a:cxn>
              <a:cxn ang="0">
                <a:pos x="11435" y="16200"/>
              </a:cxn>
              <a:cxn ang="0">
                <a:pos x="11435" y="16200"/>
              </a:cxn>
              <a:cxn ang="0">
                <a:pos x="11435" y="16200"/>
              </a:cxn>
              <a:cxn ang="0">
                <a:pos x="11435" y="16200"/>
              </a:cxn>
              <a:cxn ang="0">
                <a:pos x="5717" y="21600"/>
              </a:cxn>
              <a:cxn ang="0">
                <a:pos x="-1" y="16200"/>
              </a:cxn>
              <a:cxn ang="0">
                <a:pos x="5717" y="10800"/>
              </a:cxn>
              <a:cxn ang="0">
                <a:pos x="11435" y="16199"/>
              </a:cxn>
            </a:cxnLst>
            <a:rect l="T0" t="T1" r="T2" b="T3"/>
            <a:pathLst>
              <a:path w="21600" h="21600">
                <a:moveTo>
                  <a:pt x="11435" y="16200"/>
                </a:moveTo>
                <a:lnTo>
                  <a:pt x="11435" y="16200"/>
                </a:lnTo>
                <a:cubicBezTo>
                  <a:pt x="11435" y="16200"/>
                  <a:pt x="11435" y="16200"/>
                  <a:pt x="11435" y="16200"/>
                </a:cubicBezTo>
                <a:cubicBezTo>
                  <a:pt x="11435" y="16200"/>
                  <a:pt x="11435" y="16200"/>
                  <a:pt x="11435" y="16200"/>
                </a:cubicBezTo>
                <a:cubicBezTo>
                  <a:pt x="11435" y="16200"/>
                  <a:pt x="11435" y="16200"/>
                  <a:pt x="11435" y="16200"/>
                </a:cubicBezTo>
                <a:cubicBezTo>
                  <a:pt x="11435" y="16200"/>
                  <a:pt x="11435" y="16200"/>
                  <a:pt x="11435" y="16200"/>
                </a:cubicBezTo>
                <a:cubicBezTo>
                  <a:pt x="11435" y="19182"/>
                  <a:pt x="8874" y="21600"/>
                  <a:pt x="5717" y="21600"/>
                </a:cubicBezTo>
                <a:cubicBezTo>
                  <a:pt x="2559" y="21600"/>
                  <a:pt x="-1" y="19182"/>
                  <a:pt x="-1" y="16200"/>
                </a:cubicBezTo>
                <a:cubicBezTo>
                  <a:pt x="-1" y="13217"/>
                  <a:pt x="2559" y="10800"/>
                  <a:pt x="5717" y="10800"/>
                </a:cubicBezTo>
                <a:cubicBezTo>
                  <a:pt x="8874" y="10799"/>
                  <a:pt x="11434" y="13217"/>
                  <a:pt x="11435" y="16199"/>
                </a:cubicBezTo>
                <a:close/>
              </a:path>
            </a:pathLst>
          </a:custGeom>
          <a:solidFill>
            <a:srgbClr val="44546A"/>
          </a:solidFill>
          <a:ln w="9360" cap="flat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libri Light" charset="0"/>
              </a:rPr>
              <a:t>Hawking-</a:t>
            </a:r>
            <a:r>
              <a:rPr lang="en-US" dirty="0" err="1" smtClean="0">
                <a:latin typeface="Calibri Light" charset="0"/>
              </a:rPr>
              <a:t>Beckenstein</a:t>
            </a:r>
            <a:r>
              <a:rPr lang="en-US" dirty="0" smtClean="0">
                <a:latin typeface="Calibri Light" charset="0"/>
              </a:rPr>
              <a:t> debate (1972)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1" y="1752600"/>
            <a:ext cx="3505200" cy="220980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4038600" y="1371600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Hawking:  the analogy between the area theorem and the 2nd law of thermodynamics is just a matter of coincidence.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endParaRPr lang="en-US" dirty="0" smtClean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Beckenstein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: I am not convinced. Nowhere in nature the 2nd law of thermodynamics is violated. Why black holes would be an exception? I believe that the area of                              black holes is </a:t>
            </a: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acutally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 a manifestation of their entropy.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endParaRPr lang="en-US" dirty="0" smtClean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Wheeler (</a:t>
            </a: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Beckenstein’s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 thesis advisor) to </a:t>
            </a: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Beckenstein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: Your idea is just so crazy that it might actually be true..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endParaRPr lang="en-US" dirty="0" smtClean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Hawking: if a BH has entropy, it must have a temperature, and if it has a temperature it must radiate like a blackbody. But if nothing can escape from a BH, how can it radiate?</a:t>
            </a:r>
            <a:endParaRPr lang="en-US" dirty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Calibri Light" charset="0"/>
              </a:rPr>
              <a:t>1974: end of the debate and discovery of the Hawking radiation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1974: Hawking admits that </a:t>
            </a:r>
            <a:r>
              <a:rPr lang="en-US" dirty="0" err="1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Beckenstein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 was right: Black Holes have entropy, which is proportional to their area. However, this no longer constitutes a problem, because Hawking discovers a mechanism by which black holes can radiate. This mechanism involves quantum-mechanical processes near the BH horizon.   According to quantum mechanics, vacuum is no longer an “empty” state as in classical physics. Instead, it is a place where “virtual particles” are constantly created and destroyed. The creation of a couple of particle-antiparticle pair  of energy        is allowed in quantum mechanics as long as their lifetime       satisfies the Heisenberg uncertainty principle.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Analogy with  Thermodynamics</a:t>
            </a:r>
            <a:br>
              <a:rPr lang="en-US" b="1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</a:br>
            <a:endParaRPr lang="en-US" dirty="0"/>
          </a:p>
        </p:txBody>
      </p:sp>
      <p:graphicFrame>
        <p:nvGraphicFramePr>
          <p:cNvPr id="4" name="Group 2"/>
          <p:cNvGraphicFramePr>
            <a:graphicFrameLocks noGrp="1"/>
          </p:cNvGraphicFramePr>
          <p:nvPr/>
        </p:nvGraphicFramePr>
        <p:xfrm>
          <a:off x="990600" y="1371600"/>
          <a:ext cx="7240587" cy="4127500"/>
        </p:xfrm>
        <a:graphic>
          <a:graphicData uri="http://schemas.openxmlformats.org/drawingml/2006/table">
            <a:tbl>
              <a:tblPr/>
              <a:tblGrid>
                <a:gridCol w="3621087"/>
                <a:gridCol w="3619500"/>
              </a:tblGrid>
              <a:tr h="10318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Equilibrium 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Thermodynamics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Black Hole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0th law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 T=const.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0th law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 κ=const. 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1st law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 dE = T dS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1st law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dM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=κ/(8πG)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dA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ＭＳ Ｐゴシック" pitchFamily="32" charset="-128"/>
                      </a:endParaRP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2nd law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 dS &gt; 0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2nd law</a:t>
                      </a:r>
                    </a:p>
                    <a:p>
                      <a:pPr marL="0" marR="0" lvl="0" indent="0" algn="l" defTabSz="457200" rtl="0" eaLnBrk="1" fontAlgn="base" latinLnBrk="0" hangingPunct="1">
                        <a:lnSpc>
                          <a:spcPct val="93000"/>
                        </a:lnSpc>
                        <a:spcBef>
                          <a:spcPts val="7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457200" algn="l"/>
                          <a:tab pos="914400" algn="l"/>
                          <a:tab pos="1371600" algn="l"/>
                          <a:tab pos="1828800" algn="l"/>
                          <a:tab pos="2286000" algn="l"/>
                          <a:tab pos="2743200" algn="l"/>
                          <a:tab pos="3200400" algn="l"/>
                          <a:tab pos="3657600" algn="l"/>
                          <a:tab pos="4114800" algn="l"/>
                          <a:tab pos="4572000" algn="l"/>
                          <a:tab pos="5029200" algn="l"/>
                          <a:tab pos="5486400" algn="l"/>
                          <a:tab pos="5943600" algn="l"/>
                          <a:tab pos="6400800" algn="l"/>
                          <a:tab pos="6858000" algn="l"/>
                        </a:tabLst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 </a:t>
                      </a:r>
                      <a:r>
                        <a:rPr kumimoji="0" lang="en-US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dA</a:t>
                      </a: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2" charset="-128"/>
                        </a:rPr>
                        <a:t> &gt; 0</a:t>
                      </a:r>
                    </a:p>
                  </a:txBody>
                  <a:tcPr marL="90000" marR="90000" marT="45000" marB="45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29FCF"/>
                    </a:solidFill>
                  </a:tcPr>
                </a:tc>
              </a:tr>
            </a:tbl>
          </a:graphicData>
        </a:graphic>
      </p:graphicFrame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3346450" y="2306637"/>
            <a:ext cx="184150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124200" y="5943600"/>
            <a:ext cx="25342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</a:tabLst>
            </a:pPr>
            <a:r>
              <a:rPr lang="en-US" dirty="0" smtClean="0">
                <a:solidFill>
                  <a:srgbClr val="FF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Classical correspondence</a:t>
            </a:r>
            <a:endParaRPr lang="en-US" dirty="0">
              <a:solidFill>
                <a:srgbClr val="FF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Physical picture of Hawking radiation</a:t>
            </a:r>
            <a:b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</a:br>
            <a:endParaRPr lang="en-US" dirty="0"/>
          </a:p>
        </p:txBody>
      </p:sp>
      <p:pic>
        <p:nvPicPr>
          <p:cNvPr id="1026" name="Picture 2" descr="C:\Users\rcuser4\Downloads\main-qimg-3804d8704b7de5b916c0e85d9b9ed75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2286000"/>
            <a:ext cx="2438400" cy="243292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810000" y="1828800"/>
            <a:ext cx="3124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r>
              <a:rPr lang="en-US" dirty="0" smtClean="0">
                <a:solidFill>
                  <a:srgbClr val="FF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virtual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pair creation of particles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343400" y="2438400"/>
            <a:ext cx="1784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</a:pPr>
            <a:r>
              <a:rPr lang="en-US" dirty="0" smtClean="0">
                <a:solidFill>
                  <a:srgbClr val="FF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real</a:t>
            </a: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pair creation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67200" y="3124200"/>
            <a:ext cx="1886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</a:pPr>
            <a:r>
              <a:rPr lang="en-US" dirty="0" smtClean="0">
                <a:solidFill>
                  <a:srgbClr val="FF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Hawking radiation</a:t>
            </a:r>
            <a:endParaRPr lang="en-US" dirty="0">
              <a:solidFill>
                <a:srgbClr val="FF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962400" y="3733800"/>
            <a:ext cx="2502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thermal spectrum with T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pic>
        <p:nvPicPr>
          <p:cNvPr id="9" name="Picture 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648200"/>
            <a:ext cx="1944688" cy="76835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Hawking radiation from black hole</a:t>
            </a:r>
            <a:b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057400" y="160020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In 1974 Hawking found that black hole radiates.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This really gave sense to the analogy with thermodynamics. 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57400" y="3200400"/>
            <a:ext cx="23459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Hawking temperature: 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33600" y="4038600"/>
            <a:ext cx="1599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Entropy of BH: </a:t>
            </a:r>
            <a:endParaRPr lang="en-US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86400" y="3048000"/>
            <a:ext cx="1295400" cy="74930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3810000"/>
            <a:ext cx="2540000" cy="87630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2819400" y="5257800"/>
            <a:ext cx="26574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</a:tabLst>
            </a:pPr>
            <a:r>
              <a:rPr lang="en-US" dirty="0" smtClean="0">
                <a:solidFill>
                  <a:srgbClr val="FF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They are quantum effects!</a:t>
            </a:r>
            <a:endParaRPr lang="en-US" dirty="0">
              <a:solidFill>
                <a:srgbClr val="FF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"/>
          <p:cNvSpPr>
            <a:spLocks noChangeArrowheads="1"/>
          </p:cNvSpPr>
          <p:nvPr/>
        </p:nvSpPr>
        <p:spPr bwMode="auto">
          <a:xfrm>
            <a:off x="1676400" y="2286000"/>
            <a:ext cx="3167063" cy="79216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600" y="0"/>
              </a:cxn>
              <a:cxn ang="0">
                <a:pos x="21600" y="21600"/>
              </a:cxn>
              <a:cxn ang="0">
                <a:pos x="0" y="21600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4472C4"/>
          </a:solidFill>
          <a:ln w="9360" cap="flat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057400" y="381000"/>
            <a:ext cx="5186363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Hawking radiation reduces BH mass.</a:t>
            </a:r>
          </a:p>
        </p:txBody>
      </p:sp>
      <p:sp>
        <p:nvSpPr>
          <p:cNvPr id="6" name="Freeform 3"/>
          <p:cNvSpPr>
            <a:spLocks/>
          </p:cNvSpPr>
          <p:nvPr/>
        </p:nvSpPr>
        <p:spPr bwMode="auto">
          <a:xfrm>
            <a:off x="5353050" y="1158875"/>
            <a:ext cx="1588" cy="381000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10800" y="2592000"/>
              </a:cxn>
              <a:cxn ang="0">
                <a:pos x="21600" y="5184000"/>
              </a:cxn>
            </a:cxnLst>
            <a:rect l="T0" t="T1" r="T2" b="T3"/>
            <a:pathLst>
              <a:path w="21600" h="21600">
                <a:moveTo>
                  <a:pt x="10800" y="2592000"/>
                </a:moveTo>
                <a:lnTo>
                  <a:pt x="21600" y="51840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524000" y="1295400"/>
            <a:ext cx="5576887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Area decreases and 2nd law is violated.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1919288" y="2349500"/>
            <a:ext cx="2967037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Generalized 2nd law</a:t>
            </a: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1828800" y="3200400"/>
            <a:ext cx="2287587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</a:t>
            </a:r>
            <a:r>
              <a:rPr lang="en-US" sz="16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tot</a:t>
            </a: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= S</a:t>
            </a:r>
            <a:r>
              <a:rPr lang="en-US" sz="16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BH</a:t>
            </a: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+ </a:t>
            </a:r>
            <a:r>
              <a:rPr lang="en-US" sz="24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</a:t>
            </a:r>
            <a:r>
              <a:rPr lang="en-US" sz="16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rad</a:t>
            </a:r>
            <a:endParaRPr lang="en-US" sz="1600" dirty="0">
              <a:solidFill>
                <a:srgbClr val="000000"/>
              </a:solidFill>
              <a:latin typeface="Calibri" charset="0"/>
              <a:ea typeface="游ゴシック" pitchFamily="32" charset="0"/>
              <a:cs typeface="游ゴシック" pitchFamily="32" charset="0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257800" y="3200400"/>
            <a:ext cx="1468437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d </a:t>
            </a:r>
            <a:r>
              <a:rPr lang="en-US" sz="24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</a:t>
            </a:r>
            <a:r>
              <a:rPr lang="en-US" sz="1600" dirty="0" err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tot</a:t>
            </a: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&gt; 0</a:t>
            </a: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6507163" y="3224213"/>
            <a:ext cx="361950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=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47800" y="3810000"/>
            <a:ext cx="6794500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2400" dirty="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Microscopic (statistical ) meaning of BH entropy?</a:t>
            </a: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2322513" y="4537075"/>
            <a:ext cx="233362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084513" y="4841875"/>
            <a:ext cx="233362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685800" y="4495800"/>
            <a:ext cx="8064500" cy="1920875"/>
          </a:xfrm>
          <a:prstGeom prst="rect">
            <a:avLst/>
          </a:prstGeom>
          <a:noFill/>
          <a:ln w="9360" cap="flat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914400" indent="-912813" hangingPunct="1">
              <a:lnSpc>
                <a:spcPct val="100000"/>
              </a:lnSpc>
              <a:buFont typeface="Times New Roman" pitchFamily="16" charset="0"/>
              <a:buAutoNum type="arabicParenBoth"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Thermal Hawking radiation contradicts with the unitary </a:t>
            </a:r>
          </a:p>
          <a:p>
            <a:pPr marL="457200" indent="-455613" hangingPunct="1">
              <a:lnSpc>
                <a:spcPct val="100000"/>
              </a:lnSpc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      evolution of quantum states.  </a:t>
            </a:r>
            <a:r>
              <a:rPr lang="en-US" sz="2400" dirty="0">
                <a:solidFill>
                  <a:srgbClr val="000000"/>
                </a:solidFill>
                <a:latin typeface="Wingdings" charset="2"/>
                <a:ea typeface="ＭＳ Ｐゴシック" pitchFamily="32" charset="-128"/>
              </a:rPr>
              <a:t></a:t>
            </a: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 </a:t>
            </a:r>
            <a:r>
              <a:rPr lang="en-US" sz="2400" dirty="0">
                <a:solidFill>
                  <a:srgbClr val="FF0000"/>
                </a:solidFill>
                <a:ea typeface="ＭＳ Ｐゴシック" pitchFamily="32" charset="-128"/>
              </a:rPr>
              <a:t>information paradox</a:t>
            </a: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             </a:t>
            </a:r>
          </a:p>
          <a:p>
            <a:pPr marL="457200" indent="-455613" hangingPunct="1">
              <a:lnSpc>
                <a:spcPct val="100000"/>
              </a:lnSpc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(2) Microscopic understanding of BH entropy?</a:t>
            </a:r>
          </a:p>
          <a:p>
            <a:pPr marL="457200" indent="-455613" hangingPunct="1">
              <a:lnSpc>
                <a:spcPct val="100000"/>
              </a:lnSpc>
              <a:buClrTx/>
              <a:buSzTx/>
              <a:buFontTx/>
              <a:buNone/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             needs </a:t>
            </a:r>
            <a:r>
              <a:rPr lang="en-US" sz="2400" dirty="0">
                <a:solidFill>
                  <a:srgbClr val="FF0000"/>
                </a:solidFill>
                <a:ea typeface="ＭＳ Ｐゴシック" pitchFamily="32" charset="-128"/>
              </a:rPr>
              <a:t>quantum nature of space-time</a:t>
            </a:r>
            <a:r>
              <a:rPr lang="en-US" sz="2400" dirty="0">
                <a:solidFill>
                  <a:srgbClr val="000000"/>
                </a:solidFill>
                <a:ea typeface="ＭＳ Ｐゴシック" pitchFamily="32" charset="-128"/>
              </a:rPr>
              <a:t>?          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"/>
          <p:cNvSpPr txBox="1">
            <a:spLocks noChangeArrowheads="1"/>
          </p:cNvSpPr>
          <p:nvPr/>
        </p:nvSpPr>
        <p:spPr bwMode="auto">
          <a:xfrm>
            <a:off x="565150" y="228600"/>
            <a:ext cx="8126413" cy="954088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</a:tabLst>
            </a:pPr>
            <a:r>
              <a:rPr lang="en-US" sz="2800" b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Basic idea to understand BH entropy in strings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01675" y="1106488"/>
            <a:ext cx="7485063" cy="120015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Strings:  both of matters and space-time (graviton) are</a:t>
            </a: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             excitations of strings</a:t>
            </a:r>
          </a:p>
        </p:txBody>
      </p:sp>
      <p:sp>
        <p:nvSpPr>
          <p:cNvPr id="7" name="Freeform 3"/>
          <p:cNvSpPr>
            <a:spLocks noChangeArrowheads="1"/>
          </p:cNvSpPr>
          <p:nvPr/>
        </p:nvSpPr>
        <p:spPr bwMode="auto">
          <a:xfrm>
            <a:off x="717550" y="3124200"/>
            <a:ext cx="1447800" cy="1371600"/>
          </a:xfrm>
          <a:custGeom>
            <a:avLst/>
            <a:gdLst>
              <a:gd name="G0" fmla="+- 32767 0 0"/>
              <a:gd name="G1" fmla="+- 32767 0 0"/>
              <a:gd name="G2" fmla="+- 10800 0 0"/>
              <a:gd name="G3" fmla="+- 21600 0 0"/>
              <a:gd name="G4" fmla="+- 10800 0 0"/>
              <a:gd name="G5" fmla="+- 21600 0 0"/>
              <a:gd name="G6" fmla="+- G5 0 G4"/>
              <a:gd name="G7" fmla="*/ G6 1 2"/>
              <a:gd name="G8" fmla="+- G4 G7 0"/>
              <a:gd name="G9" fmla="+- G3 0 G2"/>
              <a:gd name="G10" fmla="*/ G9 1 2"/>
              <a:gd name="G11" fmla="+- G2 G10 0"/>
              <a:gd name="G12" fmla="*/ 1 48365 11520"/>
              <a:gd name="G13" fmla="+- 32767 G1 0"/>
              <a:gd name="G14" fmla="*/ G13 G12 1"/>
              <a:gd name="G15" fmla="*/ G14 1 G0"/>
              <a:gd name="G16" fmla="+- 0 0 G15"/>
              <a:gd name="G17" fmla="sin 1 G16"/>
              <a:gd name="G18" fmla="+- 0 0 G17"/>
              <a:gd name="G19" fmla="*/ G18 G10 1"/>
              <a:gd name="G20" fmla="cos 1 G16"/>
              <a:gd name="G21" fmla="+- 0 0 G20"/>
              <a:gd name="G22" fmla="*/ G21 G7 1"/>
              <a:gd name="G23" fmla="+- G11 0 G19"/>
              <a:gd name="G24" fmla="+- G11 G19 0"/>
              <a:gd name="G25" fmla="+- G8 0 G22"/>
              <a:gd name="G26" fmla="+- G8 G22 0"/>
              <a:gd name="G27" fmla="+- 32768 0 0"/>
              <a:gd name="G28" fmla="?: G27 38656 32767"/>
              <a:gd name="G29" fmla="+- 32768 0 G28"/>
              <a:gd name="G30" fmla="?: G29 11344 G28"/>
              <a:gd name="G31" fmla="+- G0 G30 0"/>
              <a:gd name="G32" fmla="+- G0 G1 0"/>
              <a:gd name="G33" fmla="*/ G32 G12 1"/>
              <a:gd name="G34" fmla="*/ G33 1 G0"/>
              <a:gd name="G35" fmla="+- 0 0 G34"/>
              <a:gd name="G36" fmla="cos 1 G35"/>
              <a:gd name="G37" fmla="+- 0 0 G36"/>
              <a:gd name="G38" fmla="*/ G37 G10 1"/>
              <a:gd name="G39" fmla="sin 1 G35"/>
              <a:gd name="G40" fmla="+- 0 0 G39"/>
              <a:gd name="G41" fmla="*/ G40 G7 1"/>
              <a:gd name="G42" fmla="*/ G38 G38 1"/>
              <a:gd name="G43" fmla="*/ G41 G41 1"/>
              <a:gd name="G44" fmla="+- G42 G43 0"/>
              <a:gd name="G45" fmla="sqrt G44"/>
              <a:gd name="G46" fmla="*/ G10 G7 1"/>
              <a:gd name="G47" fmla="*/ G46 1 G45"/>
              <a:gd name="G48" fmla="*/ G40 G47 1"/>
              <a:gd name="G49" fmla="+- G2 0 G48"/>
              <a:gd name="G50" fmla="*/ G37 G47 1"/>
              <a:gd name="G51" fmla="+- G8 0 G50"/>
              <a:gd name="G52" fmla="+- G49 0 G10"/>
              <a:gd name="G53" fmla="+- G51 0 G7"/>
              <a:gd name="G54" fmla="+- G49 G10 0"/>
              <a:gd name="G55" fmla="+- G51 G7 0"/>
              <a:gd name="G56" fmla="+- G31 G1 0"/>
              <a:gd name="G57" fmla="*/ G56 G12 1"/>
              <a:gd name="G58" fmla="*/ G57 1 G0"/>
              <a:gd name="G59" fmla="+- 0 0 G58"/>
              <a:gd name="G60" fmla="cos 1 G59"/>
              <a:gd name="G61" fmla="+- 0 0 G60"/>
              <a:gd name="G62" fmla="*/ G61 G10 1"/>
              <a:gd name="G63" fmla="sin 1 G59"/>
              <a:gd name="G64" fmla="+- 0 0 G63"/>
              <a:gd name="G65" fmla="*/ G64 G7 1"/>
              <a:gd name="G66" fmla="*/ G62 G62 1"/>
              <a:gd name="G67" fmla="*/ G65 G65 1"/>
              <a:gd name="G68" fmla="+- G66 G67 0"/>
              <a:gd name="G69" fmla="sqrt G68"/>
              <a:gd name="G70" fmla="*/ G10 G7 1"/>
              <a:gd name="G71" fmla="*/ G70 1 G69"/>
              <a:gd name="G72" fmla="*/ G64 G71 1"/>
              <a:gd name="G73" fmla="+- G49 G72 0"/>
              <a:gd name="G74" fmla="*/ G61 G71 1"/>
              <a:gd name="G75" fmla="+- G51 G74 0"/>
              <a:gd name="G76" fmla="?: G30 G2 G52"/>
              <a:gd name="G77" fmla="?: G30 G8 G53"/>
              <a:gd name="G78" fmla="?: G30 G2 G54"/>
              <a:gd name="G79" fmla="?: G30 G8 G55"/>
              <a:gd name="G80" fmla="?: G30 G52 G73"/>
              <a:gd name="G81" fmla="?: G30 G53 G75"/>
              <a:gd name="G82" fmla="?: G30 G54 G73"/>
              <a:gd name="G83" fmla="?: G30 G55 G75"/>
              <a:gd name="T0" fmla="*/ G23 w 21600"/>
              <a:gd name="T1" fmla="*/ G25 h 21600"/>
              <a:gd name="T2" fmla="*/ G24 w 21600"/>
              <a:gd name="T3" fmla="*/ G26 h 21600"/>
            </a:gdLst>
            <a:ahLst/>
            <a:cxnLst>
              <a:cxn ang="0">
                <a:pos x="11400" y="16200"/>
              </a:cxn>
              <a:cxn ang="0">
                <a:pos x="11400" y="16200"/>
              </a:cxn>
              <a:cxn ang="0">
                <a:pos x="11400" y="16200"/>
              </a:cxn>
              <a:cxn ang="0">
                <a:pos x="11400" y="16200"/>
              </a:cxn>
              <a:cxn ang="0">
                <a:pos x="11400" y="16200"/>
              </a:cxn>
              <a:cxn ang="0">
                <a:pos x="11400" y="16200"/>
              </a:cxn>
              <a:cxn ang="0">
                <a:pos x="11400" y="16200"/>
              </a:cxn>
              <a:cxn ang="0">
                <a:pos x="5700" y="21600"/>
              </a:cxn>
              <a:cxn ang="0">
                <a:pos x="0" y="16200"/>
              </a:cxn>
              <a:cxn ang="0">
                <a:pos x="5700" y="10800"/>
              </a:cxn>
              <a:cxn ang="0">
                <a:pos x="11400" y="16199"/>
              </a:cxn>
            </a:cxnLst>
            <a:rect l="T0" t="T1" r="T2" b="T3"/>
            <a:pathLst>
              <a:path w="21600" h="21600">
                <a:moveTo>
                  <a:pt x="11400" y="16200"/>
                </a:moveTo>
                <a:lnTo>
                  <a:pt x="11400" y="16200"/>
                </a:lnTo>
                <a:cubicBezTo>
                  <a:pt x="11400" y="16200"/>
                  <a:pt x="11400" y="16200"/>
                  <a:pt x="11400" y="16200"/>
                </a:cubicBezTo>
                <a:cubicBezTo>
                  <a:pt x="11400" y="16200"/>
                  <a:pt x="11400" y="16200"/>
                  <a:pt x="11400" y="16200"/>
                </a:cubicBezTo>
                <a:cubicBezTo>
                  <a:pt x="11400" y="16200"/>
                  <a:pt x="11400" y="16200"/>
                  <a:pt x="11400" y="16200"/>
                </a:cubicBezTo>
                <a:cubicBezTo>
                  <a:pt x="11400" y="16200"/>
                  <a:pt x="11400" y="16200"/>
                  <a:pt x="11400" y="16200"/>
                </a:cubicBezTo>
                <a:cubicBezTo>
                  <a:pt x="11400" y="19182"/>
                  <a:pt x="8848" y="21600"/>
                  <a:pt x="5700" y="21600"/>
                </a:cubicBezTo>
                <a:cubicBezTo>
                  <a:pt x="2551" y="21600"/>
                  <a:pt x="0" y="19182"/>
                  <a:pt x="0" y="16200"/>
                </a:cubicBezTo>
                <a:cubicBezTo>
                  <a:pt x="0" y="13217"/>
                  <a:pt x="2551" y="10800"/>
                  <a:pt x="5700" y="10800"/>
                </a:cubicBezTo>
                <a:cubicBezTo>
                  <a:pt x="8848" y="10799"/>
                  <a:pt x="11399" y="13217"/>
                  <a:pt x="11400" y="16199"/>
                </a:cubicBezTo>
                <a:close/>
              </a:path>
            </a:pathLst>
          </a:custGeom>
          <a:solidFill>
            <a:srgbClr val="4472C4"/>
          </a:solidFill>
          <a:ln w="9360" cap="flat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Freeform 4"/>
          <p:cNvSpPr>
            <a:spLocks/>
          </p:cNvSpPr>
          <p:nvPr/>
        </p:nvSpPr>
        <p:spPr bwMode="auto">
          <a:xfrm>
            <a:off x="1479550" y="4648200"/>
            <a:ext cx="685800" cy="1588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4665600" y="10800"/>
              </a:cxn>
              <a:cxn ang="0">
                <a:pos x="9331200" y="21600"/>
              </a:cxn>
            </a:cxnLst>
            <a:rect l="T0" t="T1" r="T2" b="T3"/>
            <a:pathLst>
              <a:path w="21600" h="21600">
                <a:moveTo>
                  <a:pt x="4665600" y="10800"/>
                </a:moveTo>
                <a:lnTo>
                  <a:pt x="9331200" y="216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 type="triangle" w="med" len="med"/>
            <a:tailEnd type="triangle" w="med" len="med"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250950" y="4724400"/>
            <a:ext cx="1303338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r</a:t>
            </a:r>
            <a:r>
              <a:rPr lang="en-US" sz="1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H</a:t>
            </a:r>
            <a:r>
              <a:rPr lang="en-US" sz="20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=2GM </a:t>
            </a:r>
            <a:r>
              <a:rPr lang="en-US" sz="1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</a:t>
            </a:r>
          </a:p>
        </p:txBody>
      </p:sp>
      <p:sp>
        <p:nvSpPr>
          <p:cNvPr id="10" name="Freeform 6"/>
          <p:cNvSpPr>
            <a:spLocks noChangeArrowheads="1"/>
          </p:cNvSpPr>
          <p:nvPr/>
        </p:nvSpPr>
        <p:spPr bwMode="auto">
          <a:xfrm>
            <a:off x="717550" y="3200400"/>
            <a:ext cx="1447800" cy="1295400"/>
          </a:xfrm>
          <a:custGeom>
            <a:avLst/>
            <a:gdLst>
              <a:gd name="G0" fmla="+- 896 0 0"/>
              <a:gd name="G1" fmla="+- 1792 0 0"/>
              <a:gd name="G2" fmla="+- 888 0 0"/>
              <a:gd name="G3" fmla="+- 1776 0 0"/>
              <a:gd name="G4" fmla="+- G3 0 G2"/>
              <a:gd name="G5" fmla="+- G1 0 G0"/>
              <a:gd name="G6" fmla="*/ G5 1 1792"/>
              <a:gd name="G7" fmla="*/ G4 1 1776"/>
              <a:gd name="G8" fmla="*/ 776 G5 1"/>
              <a:gd name="G9" fmla="*/ G8 1 1792"/>
              <a:gd name="G10" fmla="*/ 144 G4 1"/>
              <a:gd name="G11" fmla="*/ G10 1 1776"/>
              <a:gd name="G12" fmla="*/ 872 G5 1"/>
              <a:gd name="G13" fmla="*/ G12 1 1792"/>
              <a:gd name="G14" fmla="*/ 384 G4 1"/>
              <a:gd name="G15" fmla="*/ G14 1 1776"/>
              <a:gd name="G16" fmla="*/ 1160 G5 1"/>
              <a:gd name="G17" fmla="*/ G16 1 1792"/>
              <a:gd name="G18" fmla="*/ 336 G4 1"/>
              <a:gd name="G19" fmla="*/ G18 1 1776"/>
              <a:gd name="G20" fmla="*/ 1208 G5 1"/>
              <a:gd name="G21" fmla="*/ G20 1 1792"/>
              <a:gd name="G22" fmla="*/ 528 G4 1"/>
              <a:gd name="G23" fmla="*/ G22 1 1776"/>
              <a:gd name="G24" fmla="*/ 1592 G5 1"/>
              <a:gd name="G25" fmla="*/ G24 1 1792"/>
              <a:gd name="G26" fmla="*/ 480 G4 1"/>
              <a:gd name="G27" fmla="*/ G26 1 1776"/>
              <a:gd name="G28" fmla="*/ 768 G4 1"/>
              <a:gd name="G29" fmla="*/ G28 1 1776"/>
              <a:gd name="G30" fmla="*/ 1784 G5 1"/>
              <a:gd name="G31" fmla="*/ G30 1 1792"/>
              <a:gd name="G32" fmla="*/ 960 G4 1"/>
              <a:gd name="G33" fmla="*/ G32 1 1776"/>
              <a:gd name="G34" fmla="*/ 1544 G5 1"/>
              <a:gd name="G35" fmla="*/ G34 1 1792"/>
              <a:gd name="G36" fmla="*/ 1152 G4 1"/>
              <a:gd name="G37" fmla="*/ G36 1 1776"/>
              <a:gd name="G38" fmla="*/ 1440 G4 1"/>
              <a:gd name="G39" fmla="*/ G38 1 1776"/>
              <a:gd name="G40" fmla="*/ 1064 G5 1"/>
              <a:gd name="G41" fmla="*/ G40 1 1792"/>
              <a:gd name="G42" fmla="*/ 1488 G4 1"/>
              <a:gd name="G43" fmla="*/ G42 1 1776"/>
              <a:gd name="G44" fmla="*/ 968 G5 1"/>
              <a:gd name="G45" fmla="*/ G44 1 1792"/>
              <a:gd name="G46" fmla="*/ 1728 G4 1"/>
              <a:gd name="G47" fmla="*/ G46 1 1776"/>
              <a:gd name="G48" fmla="*/ 632 G5 1"/>
              <a:gd name="G49" fmla="*/ G48 1 1792"/>
              <a:gd name="G50" fmla="*/ 1200 G4 1"/>
              <a:gd name="G51" fmla="*/ G50 1 1776"/>
              <a:gd name="G52" fmla="*/ 344 G5 1"/>
              <a:gd name="G53" fmla="*/ G52 1 1792"/>
              <a:gd name="G54" fmla="*/ 1392 G4 1"/>
              <a:gd name="G55" fmla="*/ G54 1 1776"/>
              <a:gd name="G56" fmla="*/ 864 G4 1"/>
              <a:gd name="G57" fmla="*/ G56 1 1776"/>
              <a:gd name="G58" fmla="*/ 8 G5 1"/>
              <a:gd name="G59" fmla="*/ G58 1 1792"/>
              <a:gd name="G60" fmla="*/ 624 G4 1"/>
              <a:gd name="G61" fmla="*/ G60 1 1776"/>
              <a:gd name="G62" fmla="*/ 392 G5 1"/>
              <a:gd name="G63" fmla="*/ G62 1 1792"/>
              <a:gd name="G64" fmla="*/ 432 G4 1"/>
              <a:gd name="G65" fmla="*/ G64 1 1776"/>
              <a:gd name="G66" fmla="*/ 440 G5 1"/>
              <a:gd name="G67" fmla="*/ G66 1 1792"/>
              <a:gd name="G68" fmla="*/ 48 G4 1"/>
              <a:gd name="G69" fmla="*/ G68 1 1776"/>
              <a:gd name="G70" fmla="*/ G9 1 G6"/>
              <a:gd name="G71" fmla="*/ G11 1 G7"/>
              <a:gd name="G72" fmla="*/ G13 1 G6"/>
              <a:gd name="G73" fmla="*/ G15 1 G7"/>
              <a:gd name="G74" fmla="*/ G17 1 G6"/>
              <a:gd name="G75" fmla="*/ G19 1 G7"/>
              <a:gd name="G76" fmla="*/ G21 1 G6"/>
              <a:gd name="G77" fmla="*/ G23 1 G7"/>
              <a:gd name="G78" fmla="*/ G25 1 G6"/>
              <a:gd name="G79" fmla="*/ G27 1 G7"/>
              <a:gd name="G80" fmla="*/ G29 1 G7"/>
              <a:gd name="G81" fmla="*/ G31 1 G6"/>
              <a:gd name="G82" fmla="*/ G33 1 G7"/>
              <a:gd name="G83" fmla="*/ G35 1 G6"/>
              <a:gd name="G84" fmla="*/ G37 1 G7"/>
              <a:gd name="G85" fmla="*/ G39 1 G7"/>
              <a:gd name="G86" fmla="*/ G41 1 G6"/>
              <a:gd name="G87" fmla="*/ G43 1 G7"/>
              <a:gd name="G88" fmla="*/ G45 1 G6"/>
              <a:gd name="G89" fmla="*/ G47 1 G7"/>
              <a:gd name="G90" fmla="*/ G49 1 G6"/>
              <a:gd name="G91" fmla="*/ G51 1 G7"/>
              <a:gd name="G92" fmla="*/ G53 1 G6"/>
              <a:gd name="G93" fmla="*/ G55 1 G7"/>
              <a:gd name="G94" fmla="*/ G57 1 G7"/>
              <a:gd name="G95" fmla="*/ G59 1 G6"/>
              <a:gd name="G96" fmla="*/ G61 1 G7"/>
              <a:gd name="G97" fmla="*/ G63 1 G6"/>
              <a:gd name="G98" fmla="*/ G65 1 G7"/>
              <a:gd name="G99" fmla="*/ G67 1 G6"/>
              <a:gd name="G100" fmla="*/ G69 1 G7"/>
              <a:gd name="G101" fmla="*/ 0 1 G6"/>
              <a:gd name="G102" fmla="*/ G1 1 G6"/>
              <a:gd name="G103" fmla="*/ 0 1 G7"/>
              <a:gd name="G104" fmla="*/ G3 1 G7"/>
              <a:gd name="T0" fmla="*/ G101 w 1792"/>
              <a:gd name="T1" fmla="*/ G103 h 1776"/>
              <a:gd name="T2" fmla="*/ G102 w 1792"/>
              <a:gd name="T3" fmla="*/ G104 h 1776"/>
            </a:gdLst>
            <a:ahLst/>
            <a:cxnLst>
              <a:cxn ang="0">
                <a:pos x="776" y="144"/>
              </a:cxn>
              <a:cxn ang="0">
                <a:pos x="872" y="384"/>
              </a:cxn>
              <a:cxn ang="0">
                <a:pos x="1160" y="336"/>
              </a:cxn>
              <a:cxn ang="0">
                <a:pos x="1208" y="528"/>
              </a:cxn>
              <a:cxn ang="0">
                <a:pos x="1592" y="480"/>
              </a:cxn>
              <a:cxn ang="0">
                <a:pos x="1592" y="768"/>
              </a:cxn>
              <a:cxn ang="0">
                <a:pos x="1784" y="960"/>
              </a:cxn>
              <a:cxn ang="0">
                <a:pos x="1544" y="1152"/>
              </a:cxn>
              <a:cxn ang="0">
                <a:pos x="1544" y="1440"/>
              </a:cxn>
              <a:cxn ang="0">
                <a:pos x="1064" y="1488"/>
              </a:cxn>
              <a:cxn ang="0">
                <a:pos x="968" y="1728"/>
              </a:cxn>
              <a:cxn ang="0">
                <a:pos x="632" y="1200"/>
              </a:cxn>
              <a:cxn ang="0">
                <a:pos x="344" y="1392"/>
              </a:cxn>
              <a:cxn ang="0">
                <a:pos x="344" y="864"/>
              </a:cxn>
              <a:cxn ang="0">
                <a:pos x="8" y="624"/>
              </a:cxn>
              <a:cxn ang="0">
                <a:pos x="392" y="432"/>
              </a:cxn>
              <a:cxn ang="0">
                <a:pos x="440" y="48"/>
              </a:cxn>
              <a:cxn ang="0">
                <a:pos x="776" y="144"/>
              </a:cxn>
            </a:cxnLst>
            <a:rect l="T0" t="T1" r="T2" b="T3"/>
            <a:pathLst>
              <a:path w="1792" h="1776">
                <a:moveTo>
                  <a:pt x="776" y="144"/>
                </a:moveTo>
                <a:cubicBezTo>
                  <a:pt x="848" y="200"/>
                  <a:pt x="808" y="352"/>
                  <a:pt x="872" y="384"/>
                </a:cubicBezTo>
                <a:cubicBezTo>
                  <a:pt x="936" y="416"/>
                  <a:pt x="1104" y="312"/>
                  <a:pt x="1160" y="336"/>
                </a:cubicBezTo>
                <a:cubicBezTo>
                  <a:pt x="1216" y="360"/>
                  <a:pt x="1136" y="504"/>
                  <a:pt x="1208" y="528"/>
                </a:cubicBezTo>
                <a:cubicBezTo>
                  <a:pt x="1280" y="552"/>
                  <a:pt x="1528" y="440"/>
                  <a:pt x="1592" y="480"/>
                </a:cubicBezTo>
                <a:cubicBezTo>
                  <a:pt x="1656" y="520"/>
                  <a:pt x="1560" y="688"/>
                  <a:pt x="1592" y="768"/>
                </a:cubicBezTo>
                <a:cubicBezTo>
                  <a:pt x="1624" y="848"/>
                  <a:pt x="1792" y="896"/>
                  <a:pt x="1784" y="960"/>
                </a:cubicBezTo>
                <a:cubicBezTo>
                  <a:pt x="1776" y="1024"/>
                  <a:pt x="1584" y="1072"/>
                  <a:pt x="1544" y="1152"/>
                </a:cubicBezTo>
                <a:cubicBezTo>
                  <a:pt x="1504" y="1232"/>
                  <a:pt x="1624" y="1384"/>
                  <a:pt x="1544" y="1440"/>
                </a:cubicBezTo>
                <a:cubicBezTo>
                  <a:pt x="1464" y="1496"/>
                  <a:pt x="1160" y="1440"/>
                  <a:pt x="1064" y="1488"/>
                </a:cubicBezTo>
                <a:cubicBezTo>
                  <a:pt x="968" y="1536"/>
                  <a:pt x="1040" y="1776"/>
                  <a:pt x="968" y="1728"/>
                </a:cubicBezTo>
                <a:cubicBezTo>
                  <a:pt x="896" y="1680"/>
                  <a:pt x="736" y="1256"/>
                  <a:pt x="632" y="1200"/>
                </a:cubicBezTo>
                <a:cubicBezTo>
                  <a:pt x="528" y="1144"/>
                  <a:pt x="392" y="1448"/>
                  <a:pt x="344" y="1392"/>
                </a:cubicBezTo>
                <a:cubicBezTo>
                  <a:pt x="296" y="1336"/>
                  <a:pt x="400" y="992"/>
                  <a:pt x="344" y="864"/>
                </a:cubicBezTo>
                <a:cubicBezTo>
                  <a:pt x="288" y="736"/>
                  <a:pt x="0" y="696"/>
                  <a:pt x="8" y="624"/>
                </a:cubicBezTo>
                <a:cubicBezTo>
                  <a:pt x="16" y="552"/>
                  <a:pt x="320" y="528"/>
                  <a:pt x="392" y="432"/>
                </a:cubicBezTo>
                <a:cubicBezTo>
                  <a:pt x="464" y="336"/>
                  <a:pt x="376" y="96"/>
                  <a:pt x="440" y="48"/>
                </a:cubicBezTo>
                <a:cubicBezTo>
                  <a:pt x="504" y="0"/>
                  <a:pt x="704" y="88"/>
                  <a:pt x="776" y="144"/>
                </a:cubicBezTo>
                <a:close/>
              </a:path>
            </a:pathLst>
          </a:custGeom>
          <a:solidFill>
            <a:srgbClr val="4472C4"/>
          </a:solidFill>
          <a:ln w="9360" cap="flat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1006475" y="3544888"/>
            <a:ext cx="930275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string</a:t>
            </a: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063875" y="3316288"/>
            <a:ext cx="6080125" cy="1570037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At strong coupling, string with mass M</a:t>
            </a: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becomes BH when its Schwarzschild radius</a:t>
            </a: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equals the string length.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4603750" y="4572000"/>
            <a:ext cx="1550988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(2GM ~ l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s)</a:t>
            </a: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1235075" y="5373688"/>
            <a:ext cx="4524375" cy="830262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   S = k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  </a:t>
            </a: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log N(M) =k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</a:t>
            </a: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l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</a:t>
            </a: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M/ h</a:t>
            </a:r>
          </a:p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       ~  k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  </a:t>
            </a: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(GM) / (h G) =S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BH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5975350" y="5356225"/>
            <a:ext cx="2825750" cy="45720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</a:tabLst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N(M) = exp (l</a:t>
            </a:r>
            <a:r>
              <a:rPr lang="en-US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s </a:t>
            </a:r>
            <a:r>
              <a:rPr lang="en-US" sz="2400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M/ h)</a:t>
            </a:r>
          </a:p>
        </p:txBody>
      </p:sp>
      <p:sp>
        <p:nvSpPr>
          <p:cNvPr id="16" name="Freeform 12"/>
          <p:cNvSpPr>
            <a:spLocks noChangeArrowheads="1"/>
          </p:cNvSpPr>
          <p:nvPr/>
        </p:nvSpPr>
        <p:spPr bwMode="auto">
          <a:xfrm flipH="1">
            <a:off x="8351838" y="5500688"/>
            <a:ext cx="152400" cy="76200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21600" y="10800"/>
              </a:cxn>
              <a:cxn ang="0">
                <a:pos x="43200" y="21600"/>
              </a:cxn>
            </a:cxnLst>
            <a:rect l="T0" t="T1" r="T2" b="T3"/>
            <a:pathLst>
              <a:path w="21600" h="21600">
                <a:moveTo>
                  <a:pt x="21600" y="10800"/>
                </a:moveTo>
                <a:lnTo>
                  <a:pt x="43200" y="21600"/>
                </a:lnTo>
              </a:path>
            </a:pathLst>
          </a:custGeom>
          <a:noFill/>
          <a:ln w="19080" cap="flat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3127375" y="5534025"/>
            <a:ext cx="184150" cy="1554163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</a:pPr>
            <a:r>
              <a:rPr lang="en-US" sz="240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    </a:t>
            </a:r>
          </a:p>
        </p:txBody>
      </p:sp>
      <p:sp>
        <p:nvSpPr>
          <p:cNvPr id="18" name="Freeform 14"/>
          <p:cNvSpPr>
            <a:spLocks noChangeArrowheads="1"/>
          </p:cNvSpPr>
          <p:nvPr/>
        </p:nvSpPr>
        <p:spPr bwMode="auto">
          <a:xfrm flipH="1">
            <a:off x="3671888" y="5861050"/>
            <a:ext cx="152400" cy="76200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21600" y="10800"/>
              </a:cxn>
              <a:cxn ang="0">
                <a:pos x="43200" y="21600"/>
              </a:cxn>
            </a:cxnLst>
            <a:rect l="T0" t="T1" r="T2" b="T3"/>
            <a:pathLst>
              <a:path w="21600" h="21600">
                <a:moveTo>
                  <a:pt x="21600" y="10800"/>
                </a:moveTo>
                <a:lnTo>
                  <a:pt x="43200" y="216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3311525" y="5716588"/>
            <a:ext cx="296863" cy="336550"/>
          </a:xfrm>
          <a:prstGeom prst="rect">
            <a:avLst/>
          </a:prstGeom>
          <a:noFill/>
          <a:ln w="9525" cap="flat">
            <a:noFill/>
            <a:miter lim="800000"/>
            <a:headEnd/>
            <a:tailEnd/>
          </a:ln>
          <a:effectLst/>
        </p:spPr>
        <p:txBody>
          <a:bodyPr/>
          <a:lstStyle/>
          <a:p>
            <a:pPr hangingPunct="1">
              <a:lnSpc>
                <a:spcPct val="100000"/>
              </a:lnSpc>
            </a:pPr>
            <a:r>
              <a:rPr lang="en-US" sz="1600" b="1">
                <a:solidFill>
                  <a:srgbClr val="000000"/>
                </a:solidFill>
                <a:latin typeface="Calibri" charset="0"/>
                <a:ea typeface="游ゴシック" pitchFamily="32" charset="0"/>
                <a:cs typeface="游ゴシック" pitchFamily="32" charset="0"/>
              </a:rPr>
              <a:t>2</a:t>
            </a:r>
          </a:p>
        </p:txBody>
      </p:sp>
      <p:sp>
        <p:nvSpPr>
          <p:cNvPr id="20" name="Freeform 16"/>
          <p:cNvSpPr>
            <a:spLocks noChangeArrowheads="1"/>
          </p:cNvSpPr>
          <p:nvPr/>
        </p:nvSpPr>
        <p:spPr bwMode="auto">
          <a:xfrm flipH="1">
            <a:off x="5040313" y="5500688"/>
            <a:ext cx="217487" cy="144462"/>
          </a:xfrm>
          <a:custGeom>
            <a:avLst/>
            <a:gdLst>
              <a:gd name="G0" fmla="+- 10800 0 0"/>
              <a:gd name="G1" fmla="+- 21600 0 0"/>
              <a:gd name="G2" fmla="+- 10800 0 0"/>
              <a:gd name="G3" fmla="+- 21600 0 0"/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>
              <a:cxn ang="0">
                <a:pos x="16259" y="10800"/>
              </a:cxn>
              <a:cxn ang="0">
                <a:pos x="32519" y="21600"/>
              </a:cxn>
            </a:cxnLst>
            <a:rect l="T0" t="T1" r="T2" b="T3"/>
            <a:pathLst>
              <a:path w="21600" h="21600">
                <a:moveTo>
                  <a:pt x="16259" y="10800"/>
                </a:moveTo>
                <a:lnTo>
                  <a:pt x="32519" y="21600"/>
                </a:lnTo>
              </a:path>
            </a:pathLst>
          </a:custGeom>
          <a:noFill/>
          <a:ln w="9360" cap="flat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latin typeface="Calibri Light" charset="0"/>
              </a:rPr>
              <a:t>Hawking’s</a:t>
            </a:r>
            <a:r>
              <a:rPr lang="en-US" dirty="0" smtClean="0">
                <a:latin typeface="Calibri Light" charset="0"/>
              </a:rPr>
              <a:t> latest discovery (2004)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62000" y="1676400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information is not completely lost when falling into a BH into a black hole</a:t>
            </a:r>
          </a:p>
          <a:p>
            <a:pPr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</a:tabLst>
            </a:pPr>
            <a:r>
              <a:rPr lang="en-US" dirty="0" smtClean="0">
                <a:solidFill>
                  <a:srgbClr val="000000"/>
                </a:solidFill>
                <a:latin typeface="Calibri" charset="0"/>
                <a:ea typeface="Noto Sans CJK SC DemiLight" charset="0"/>
                <a:cs typeface="Noto Sans CJK SC DemiLight" charset="0"/>
              </a:rPr>
              <a:t>If you jump into a BH, your mass and energy will be returned to our Universe, but in a mangled form, which contains information about what you were like, but in an unrecognizable state</a:t>
            </a:r>
            <a:endParaRPr lang="en-US" dirty="0">
              <a:solidFill>
                <a:srgbClr val="000000"/>
              </a:solidFill>
              <a:latin typeface="Calibri" charset="0"/>
              <a:ea typeface="Noto Sans CJK SC DemiLight" charset="0"/>
              <a:cs typeface="Noto Sans CJK SC DemiLight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950" y="3614738"/>
            <a:ext cx="2095500" cy="3009900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1676400"/>
            <a:ext cx="2959100" cy="3195638"/>
          </a:xfrm>
          <a:prstGeom prst="rect">
            <a:avLst/>
          </a:prstGeom>
          <a:noFill/>
          <a:ln w="12600" cap="flat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7400"/>
            <a:ext cx="8229600" cy="1143000"/>
          </a:xfrm>
        </p:spPr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733</Words>
  <Application>Microsoft Office PowerPoint</Application>
  <PresentationFormat>On-screen Show (4:3)</PresentationFormat>
  <Paragraphs>84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Black Hole Thermodynamics </vt:lpstr>
      <vt:lpstr>The horizon area theorem [Stephen Hawking]</vt:lpstr>
      <vt:lpstr>Analogy between the area theorem and the 2nd law of thermodynamic [Jacob Beckenstein] </vt:lpstr>
      <vt:lpstr>Slide 4</vt:lpstr>
      <vt:lpstr>Hawking-Beckenstein debate (1972)</vt:lpstr>
      <vt:lpstr>1974: end of the debate and discovery of the Hawking radiation</vt:lpstr>
      <vt:lpstr>Analogy with  Thermodynamics </vt:lpstr>
      <vt:lpstr>Physical picture of Hawking radiation </vt:lpstr>
      <vt:lpstr>Hawking radiation from black hole </vt:lpstr>
      <vt:lpstr>Slide 10</vt:lpstr>
      <vt:lpstr>Slide 11</vt:lpstr>
      <vt:lpstr>Hawking’s latest discovery (2004)</vt:lpstr>
      <vt:lpstr>Thank 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Black Hole Thermodynamics</dc:title>
  <dc:creator>rcuser4</dc:creator>
  <cp:lastModifiedBy>rcuser4</cp:lastModifiedBy>
  <cp:revision>3</cp:revision>
  <dcterms:created xsi:type="dcterms:W3CDTF">2019-06-28T08:10:47Z</dcterms:created>
  <dcterms:modified xsi:type="dcterms:W3CDTF">2019-06-28T08:34:06Z</dcterms:modified>
</cp:coreProperties>
</file>