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6" r:id="rId9"/>
    <p:sldId id="262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9B680A8-E004-4980-9B18-09D17025E956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214E122-A45C-4DCF-961D-B23F0FB5136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n18334-1_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62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4400" y="0"/>
            <a:ext cx="647700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3600" dirty="0" smtClean="0">
                <a:solidFill>
                  <a:srgbClr val="FFFF00"/>
                </a:solidFill>
              </a:rPr>
              <a:t>გადაგვარებული  მატერია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isenberg-uncertainty-principle-equ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2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au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otion-of-molecules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10200" cy="5105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91200" y="0"/>
            <a:ext cx="3200400" cy="624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</a:rPr>
              <a:t>p = </a:t>
            </a:r>
            <a:r>
              <a:rPr lang="en-US" sz="6000" b="1" dirty="0" err="1" smtClean="0">
                <a:solidFill>
                  <a:schemeClr val="tx1"/>
                </a:solidFill>
              </a:rPr>
              <a:t>kt</a:t>
            </a:r>
            <a:r>
              <a:rPr lang="en-US" sz="6000" b="1" dirty="0" smtClean="0">
                <a:solidFill>
                  <a:schemeClr val="tx1"/>
                </a:solidFill>
              </a:rPr>
              <a:t>/s</a:t>
            </a:r>
          </a:p>
          <a:p>
            <a:endParaRPr lang="ka-GE" sz="4400" dirty="0" smtClean="0">
              <a:solidFill>
                <a:schemeClr val="tx1"/>
              </a:solidFill>
            </a:endParaRPr>
          </a:p>
          <a:p>
            <a:r>
              <a:rPr lang="en-US" sz="4400" b="1" dirty="0" smtClean="0">
                <a:solidFill>
                  <a:schemeClr val="tx1"/>
                </a:solidFill>
              </a:rPr>
              <a:t>P</a:t>
            </a:r>
            <a:r>
              <a:rPr lang="en-US" sz="4400" i="1" dirty="0" smtClean="0">
                <a:solidFill>
                  <a:schemeClr val="tx1"/>
                </a:solidFill>
              </a:rPr>
              <a:t>-</a:t>
            </a:r>
            <a:r>
              <a:rPr lang="ka-GE" sz="3200" dirty="0" smtClean="0">
                <a:solidFill>
                  <a:schemeClr val="tx1"/>
                </a:solidFill>
              </a:rPr>
              <a:t>წნევა</a:t>
            </a:r>
            <a:endParaRPr lang="ka-GE" sz="4400" dirty="0" smtClean="0">
              <a:solidFill>
                <a:schemeClr val="tx1"/>
              </a:solidFill>
            </a:endParaRPr>
          </a:p>
          <a:p>
            <a:r>
              <a:rPr lang="en-US" sz="4400" b="1" i="1" dirty="0" smtClean="0">
                <a:solidFill>
                  <a:schemeClr val="tx1"/>
                </a:solidFill>
              </a:rPr>
              <a:t>t</a:t>
            </a:r>
            <a:r>
              <a:rPr lang="en-US" sz="4400" i="1" dirty="0" smtClean="0">
                <a:solidFill>
                  <a:schemeClr val="tx1"/>
                </a:solidFill>
              </a:rPr>
              <a:t>-</a:t>
            </a:r>
            <a:r>
              <a:rPr lang="ka-GE" sz="3200" dirty="0" smtClean="0">
                <a:solidFill>
                  <a:schemeClr val="tx1"/>
                </a:solidFill>
              </a:rPr>
              <a:t>ტემპერატურა</a:t>
            </a:r>
          </a:p>
          <a:p>
            <a:r>
              <a:rPr lang="en-US" sz="4400" b="1" dirty="0" smtClean="0">
                <a:solidFill>
                  <a:schemeClr val="tx1"/>
                </a:solidFill>
              </a:rPr>
              <a:t>S</a:t>
            </a:r>
            <a:r>
              <a:rPr lang="en-US" sz="4400" dirty="0" smtClean="0">
                <a:solidFill>
                  <a:schemeClr val="tx1"/>
                </a:solidFill>
              </a:rPr>
              <a:t>-</a:t>
            </a:r>
            <a:r>
              <a:rPr lang="ka-GE" sz="3200" dirty="0" smtClean="0">
                <a:solidFill>
                  <a:schemeClr val="tx1"/>
                </a:solidFill>
              </a:rPr>
              <a:t>ზომა</a:t>
            </a:r>
          </a:p>
          <a:p>
            <a:r>
              <a:rPr lang="en-US" sz="4400" b="1" dirty="0" smtClean="0">
                <a:solidFill>
                  <a:schemeClr val="tx1"/>
                </a:solidFill>
              </a:rPr>
              <a:t>K</a:t>
            </a:r>
            <a:r>
              <a:rPr lang="en-US" sz="4400" dirty="0" smtClean="0">
                <a:solidFill>
                  <a:schemeClr val="tx1"/>
                </a:solidFill>
              </a:rPr>
              <a:t>-</a:t>
            </a:r>
            <a:r>
              <a:rPr lang="ka-GE" sz="3200" dirty="0" smtClean="0">
                <a:solidFill>
                  <a:schemeClr val="tx1"/>
                </a:solidFill>
              </a:rPr>
              <a:t>აირის დამახასიათებელი მუდმივა</a:t>
            </a:r>
            <a:endParaRPr lang="en-US" sz="8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ab-nebula-pulsar-radiation-bea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1200" y="304800"/>
            <a:ext cx="5943600" cy="144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3200" dirty="0" smtClean="0">
                <a:solidFill>
                  <a:srgbClr val="FFFF00"/>
                </a:solidFill>
              </a:rPr>
              <a:t>ნეიტრონული ვარსკვლავი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utron Star Viewi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685800"/>
            <a:ext cx="6477000" cy="48577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257800"/>
            <a:ext cx="9144000" cy="16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400" dirty="0" smtClean="0">
                <a:solidFill>
                  <a:schemeClr val="tx1"/>
                </a:solidFill>
              </a:rPr>
              <a:t>ნეიტრონული ვარსკვლავის ხილული ზედაპირი &gt;50%</a:t>
            </a:r>
            <a:r>
              <a:rPr lang="en-US" sz="2400" dirty="0">
                <a:solidFill>
                  <a:schemeClr val="tx1"/>
                </a:solidFill>
              </a:rPr>
              <a:t> </a:t>
            </a:r>
            <a:endParaRPr lang="ka-GE" sz="2400" dirty="0" smtClean="0">
              <a:solidFill>
                <a:schemeClr val="tx1"/>
              </a:solidFill>
            </a:endParaRPr>
          </a:p>
          <a:p>
            <a:pPr algn="ctr"/>
            <a:r>
              <a:rPr lang="ka-GE" sz="2400" dirty="0" smtClean="0">
                <a:solidFill>
                  <a:schemeClr val="tx1"/>
                </a:solidFill>
              </a:rPr>
              <a:t>(</a:t>
            </a:r>
            <a:r>
              <a:rPr lang="en-US" sz="2400" dirty="0" smtClean="0">
                <a:solidFill>
                  <a:schemeClr val="tx1"/>
                </a:solidFill>
              </a:rPr>
              <a:t>m=</a:t>
            </a:r>
            <a:r>
              <a:rPr lang="ka-GE" sz="2400" dirty="0" smtClean="0">
                <a:solidFill>
                  <a:schemeClr val="tx1"/>
                </a:solidFill>
              </a:rPr>
              <a:t>1</a:t>
            </a:r>
            <a:r>
              <a:rPr lang="en-US" sz="2400" dirty="0" smtClean="0">
                <a:solidFill>
                  <a:schemeClr val="tx1"/>
                </a:solidFill>
              </a:rPr>
              <a:t> R=2R</a:t>
            </a:r>
            <a:r>
              <a:rPr lang="ka-GE" sz="2400" baseline="-25000" dirty="0" smtClean="0">
                <a:solidFill>
                  <a:schemeClr val="tx1"/>
                </a:solidFill>
              </a:rPr>
              <a:t>შ</a:t>
            </a:r>
            <a:r>
              <a:rPr lang="ka-GE" sz="2400" dirty="0" smtClean="0">
                <a:solidFill>
                  <a:schemeClr val="tx1"/>
                </a:solidFill>
              </a:rPr>
              <a:t> ნატურალურ ერთეულებში,თითოეული ფერადი ნაწილი 30</a:t>
            </a:r>
            <a:r>
              <a:rPr lang="ka-GE" sz="2400" baseline="30000" dirty="0" smtClean="0">
                <a:solidFill>
                  <a:schemeClr val="tx1"/>
                </a:solidFill>
              </a:rPr>
              <a:t>0</a:t>
            </a:r>
            <a:r>
              <a:rPr lang="ka-GE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x30</a:t>
            </a:r>
            <a:r>
              <a:rPr lang="en-US" sz="2400" baseline="30000" dirty="0" smtClean="0">
                <a:solidFill>
                  <a:schemeClr val="tx1"/>
                </a:solidFill>
              </a:rPr>
              <a:t>0</a:t>
            </a:r>
            <a:r>
              <a:rPr lang="ka-GE" dirty="0" smtClean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400" dirty="0" smtClean="0">
                <a:solidFill>
                  <a:schemeClr val="tx1"/>
                </a:solidFill>
              </a:rPr>
              <a:t>სინათლის გადახრის მოვლენა ნეიტრონულ ვარსკვლავის ზედაპირზე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ulsa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726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ost_accurate_time1_338x2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utron Star Interio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154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05400" y="0"/>
            <a:ext cx="4038600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გარე ქერქი 0.3-0.5 კმ</a:t>
            </a:r>
          </a:p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იონები,ელექტრონები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24400" y="1447800"/>
            <a:ext cx="4419600" cy="1981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შიდა ქერქი 1-2 კმ</a:t>
            </a:r>
          </a:p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ელექტრონები,ნეიტრონები,ბირვები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29200" y="2971800"/>
            <a:ext cx="4114800" cy="2133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ბირთვის გარე ნაწილი </a:t>
            </a:r>
            <a:r>
              <a:rPr lang="ka-GE" sz="2000" dirty="0" smtClean="0">
                <a:solidFill>
                  <a:schemeClr val="bg1"/>
                </a:solidFill>
                <a:ea typeface="SimHei"/>
              </a:rPr>
              <a:t>≈9 კმ</a:t>
            </a:r>
          </a:p>
          <a:p>
            <a:pPr algn="ctr"/>
            <a:r>
              <a:rPr lang="ka-GE" sz="2000" dirty="0" smtClean="0">
                <a:solidFill>
                  <a:schemeClr val="bg1"/>
                </a:solidFill>
                <a:ea typeface="SimHei"/>
              </a:rPr>
              <a:t>ნეიტრონულ-პროტონული ფერმის სითხე</a:t>
            </a:r>
          </a:p>
          <a:p>
            <a:pPr algn="ctr"/>
            <a:r>
              <a:rPr lang="ka-GE" sz="2000" dirty="0" smtClean="0">
                <a:solidFill>
                  <a:schemeClr val="bg1"/>
                </a:solidFill>
                <a:ea typeface="SimHei"/>
              </a:rPr>
              <a:t>ასევე მცირე რაოდენობით ელექტრონული ფერმის გაზი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29200" y="5105400"/>
            <a:ext cx="4114800" cy="1752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ბირთვის შიდა ნაწილი 0-3 კმ</a:t>
            </a:r>
          </a:p>
          <a:p>
            <a:pPr algn="ctr"/>
            <a:r>
              <a:rPr lang="ka-GE" sz="2000" dirty="0" smtClean="0">
                <a:solidFill>
                  <a:schemeClr val="bg1"/>
                </a:solidFill>
              </a:rPr>
              <a:t>კვარკ-გლუონური პლაზმა?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2006gy_CHANDRA_x-ra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343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200" y="4953000"/>
            <a:ext cx="71628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SN 2006gy-</a:t>
            </a:r>
            <a:r>
              <a:rPr lang="ka-GE" sz="2400" dirty="0"/>
              <a:t>ი</a:t>
            </a:r>
            <a:r>
              <a:rPr lang="ka-GE" sz="2400" dirty="0" smtClean="0"/>
              <a:t>ს  რენტგენული  სურათი  (სამყაროში ერთ-ერთი  ყველაზე  მნათობი  ობიექტი)</a:t>
            </a:r>
          </a:p>
          <a:p>
            <a:pPr algn="ctr"/>
            <a:r>
              <a:rPr lang="ka-GE" sz="2400" dirty="0" smtClean="0"/>
              <a:t>კვარკული ზეახალი?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apshot 2012-07-24 16-37-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8200"/>
            <a:ext cx="7315200" cy="6019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4400" y="0"/>
            <a:ext cx="66294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800" dirty="0" smtClean="0">
                <a:solidFill>
                  <a:srgbClr val="FFFF00"/>
                </a:solidFill>
              </a:rPr>
              <a:t>ელექტროსუსტი ვარსკვლავი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H_wip_v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85800"/>
            <a:ext cx="52578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800" dirty="0" smtClean="0">
                <a:solidFill>
                  <a:srgbClr val="FFFF00"/>
                </a:solidFill>
              </a:rPr>
              <a:t>გმადლობთ ყურადღებისთვის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454</TotalTime>
  <Words>70</Words>
  <Application>Microsoft Office PowerPoint</Application>
  <PresentationFormat>On-screen Show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ASUS</cp:lastModifiedBy>
  <cp:revision>46</cp:revision>
  <dcterms:created xsi:type="dcterms:W3CDTF">2016-05-12T17:29:20Z</dcterms:created>
  <dcterms:modified xsi:type="dcterms:W3CDTF">2016-05-31T16:56:13Z</dcterms:modified>
</cp:coreProperties>
</file>