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embeddedFontLst>
    <p:embeddedFont>
      <p:font typeface="Old Standard TT" panose="020B0604020202020204" charset="0"/>
      <p:regular r:id="rId12"/>
      <p:bold r:id="rId13"/>
      <p:italic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2005161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64722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Shape 6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171509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Shape 6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76381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005377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Shape 8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1063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Shape 9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50568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Shape 9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178344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Shape 10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311689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Shape 11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19899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0" y="100"/>
            <a:ext cx="9144000" cy="1711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1" name="Shape 11"/>
          <p:cNvCxnSpPr/>
          <p:nvPr/>
        </p:nvCxnSpPr>
        <p:spPr>
          <a:xfrm>
            <a:off x="641934" y="3597500"/>
            <a:ext cx="390300" cy="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" name="Shape 12"/>
          <p:cNvSpPr txBox="1">
            <a:spLocks noGrp="1"/>
          </p:cNvSpPr>
          <p:nvPr>
            <p:ph type="ctrTitle"/>
          </p:nvPr>
        </p:nvSpPr>
        <p:spPr>
          <a:xfrm>
            <a:off x="512700" y="1893300"/>
            <a:ext cx="8118600" cy="15228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subTitle" idx="1"/>
          </p:nvPr>
        </p:nvSpPr>
        <p:spPr>
          <a:xfrm>
            <a:off x="512700" y="3840639"/>
            <a:ext cx="8118600" cy="787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None/>
              <a:defRPr sz="24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hape 16"/>
          <p:cNvCxnSpPr/>
          <p:nvPr/>
        </p:nvCxnSpPr>
        <p:spPr>
          <a:xfrm>
            <a:off x="641934" y="3597500"/>
            <a:ext cx="390300" cy="0"/>
          </a:xfrm>
          <a:prstGeom prst="straightConnector1">
            <a:avLst/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512700" y="1893300"/>
            <a:ext cx="8118600" cy="15228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311700" y="1171675"/>
            <a:ext cx="39999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body" idx="2"/>
          </p:nvPr>
        </p:nvSpPr>
        <p:spPr>
          <a:xfrm>
            <a:off x="4832400" y="1171675"/>
            <a:ext cx="39999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lt2"/>
        </a:solid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040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None/>
              <a:defRPr sz="54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1" name="Shape 41"/>
          <p:cNvCxnSpPr/>
          <p:nvPr/>
        </p:nvCxnSpPr>
        <p:spPr>
          <a:xfrm>
            <a:off x="5029675" y="4495500"/>
            <a:ext cx="6864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" name="Shape 42"/>
          <p:cNvSpPr txBox="1">
            <a:spLocks noGrp="1"/>
          </p:cNvSpPr>
          <p:nvPr>
            <p:ph type="title"/>
          </p:nvPr>
        </p:nvSpPr>
        <p:spPr>
          <a:xfrm>
            <a:off x="265500" y="1382350"/>
            <a:ext cx="4045200" cy="13332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 sz="42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>
            <a:spLocks noGrp="1"/>
          </p:cNvSpPr>
          <p:nvPr>
            <p:ph type="title"/>
          </p:nvPr>
        </p:nvSpPr>
        <p:spPr>
          <a:xfrm>
            <a:off x="311700" y="1039650"/>
            <a:ext cx="8520600" cy="21063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2pPr>
            <a:lvl3pPr lvl="2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3pPr>
            <a:lvl4pPr lvl="3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4pPr>
            <a:lvl5pPr lvl="4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5pPr>
            <a:lvl6pPr lvl="5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6pPr>
            <a:lvl7pPr lvl="6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7pPr>
            <a:lvl8pPr lvl="7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8pPr>
            <a:lvl9pPr lvl="8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body" idx="1"/>
          </p:nvPr>
        </p:nvSpPr>
        <p:spPr>
          <a:xfrm>
            <a:off x="311700" y="32284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paperback">
    <p:bg>
      <p:bgPr>
        <a:solidFill>
          <a:schemeClr val="accen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ld Standard TT"/>
              <a:buChar char="●"/>
              <a:defRPr sz="18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○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■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●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○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■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●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ld Standard TT"/>
              <a:buChar char="○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Old Standard TT"/>
              <a:buChar char="■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ctrTitle"/>
          </p:nvPr>
        </p:nvSpPr>
        <p:spPr>
          <a:xfrm>
            <a:off x="512700" y="0"/>
            <a:ext cx="8118600" cy="152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457200" lvl="0" indent="-476250">
              <a:spcBef>
                <a:spcPts val="0"/>
              </a:spcBef>
              <a:spcAft>
                <a:spcPts val="0"/>
              </a:spcAft>
              <a:buSzPts val="3900"/>
              <a:buChar char="●"/>
            </a:pPr>
            <a:r>
              <a:rPr lang="en" sz="3900"/>
              <a:t>კრისტალური სტრუქტურები</a:t>
            </a:r>
            <a:endParaRPr sz="3900"/>
          </a:p>
          <a:p>
            <a:pPr marL="457200" lvl="0" indent="-476250">
              <a:spcBef>
                <a:spcPts val="0"/>
              </a:spcBef>
              <a:spcAft>
                <a:spcPts val="0"/>
              </a:spcAft>
              <a:buSzPts val="3900"/>
              <a:buChar char="●"/>
            </a:pPr>
            <a:r>
              <a:rPr lang="en" sz="3900"/>
              <a:t>რენტგენული დიფრაქცია</a:t>
            </a:r>
            <a:endParaRPr sz="3900"/>
          </a:p>
        </p:txBody>
      </p:sp>
      <p:sp>
        <p:nvSpPr>
          <p:cNvPr id="60" name="Shape 60"/>
          <p:cNvSpPr txBox="1">
            <a:spLocks noGrp="1"/>
          </p:cNvSpPr>
          <p:nvPr>
            <p:ph type="subTitle" idx="1"/>
          </p:nvPr>
        </p:nvSpPr>
        <p:spPr>
          <a:xfrm>
            <a:off x="512700" y="3840639"/>
            <a:ext cx="8118600" cy="78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მომხსენებელი: </a:t>
            </a:r>
            <a:r>
              <a:rPr lang="ka-GE" dirty="0" smtClean="0"/>
              <a:t>სანდრო ხიზანიშვილი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Shape 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08650" y="152400"/>
            <a:ext cx="6135345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Shape 66"/>
          <p:cNvSpPr txBox="1"/>
          <p:nvPr/>
        </p:nvSpPr>
        <p:spPr>
          <a:xfrm>
            <a:off x="0" y="1314601"/>
            <a:ext cx="7842000" cy="251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00"/>
              <a:t>რა არის კრისტალური მესერი?</a:t>
            </a:r>
            <a:endParaRPr sz="5200"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52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Shape 7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39602" y="314325"/>
            <a:ext cx="4514850" cy="4514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Shape 7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5950" y="2356450"/>
            <a:ext cx="4193650" cy="2787061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Shape 73"/>
          <p:cNvSpPr txBox="1"/>
          <p:nvPr/>
        </p:nvSpPr>
        <p:spPr>
          <a:xfrm>
            <a:off x="245949" y="314328"/>
            <a:ext cx="4193700" cy="204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კ</a:t>
            </a:r>
            <a:r>
              <a:rPr lang="en" sz="2000">
                <a:solidFill>
                  <a:srgbClr val="FFFFFF"/>
                </a:solidFill>
              </a:rPr>
              <a:t>კრისტალი ესარის იოენბის, ატომების ან მოლეკულების მოწესრიგებულად დალაგებული სტრუქტურა</a:t>
            </a:r>
            <a:endParaRPr sz="20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პოლიმორფიზმი</a:t>
            </a:r>
            <a:endParaRPr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body" idx="1"/>
          </p:nvPr>
        </p:nvSpPr>
        <p:spPr>
          <a:xfrm>
            <a:off x="311700" y="1171675"/>
            <a:ext cx="39999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0200">
              <a:spcBef>
                <a:spcPts val="0"/>
              </a:spcBef>
              <a:spcAft>
                <a:spcPts val="0"/>
              </a:spcAft>
              <a:buSzPts val="1600"/>
              <a:buAutoNum type="arabicPeriod"/>
            </a:pPr>
            <a:r>
              <a:rPr lang="en" sz="1600"/>
              <a:t>ნივთიერების გვარობის შეუცვლელად შეგვიძლია მივიროთ ვიზუალურად საკმაოდ განსხვავებული კრისტალები</a:t>
            </a:r>
            <a:endParaRPr sz="1600"/>
          </a:p>
          <a:p>
            <a:pPr marL="457200" lvl="0" indent="-330200">
              <a:spcBef>
                <a:spcPts val="1600"/>
              </a:spcBef>
              <a:spcAft>
                <a:spcPts val="0"/>
              </a:spcAft>
              <a:buSzPts val="1600"/>
              <a:buAutoNum type="arabicPeriod"/>
            </a:pPr>
            <a:r>
              <a:rPr lang="en" sz="1600"/>
              <a:t>ტემპერატურა და წნევა ცვლის კრისტალს თვისობრივად</a:t>
            </a:r>
            <a:endParaRPr sz="1600"/>
          </a:p>
          <a:p>
            <a:pPr marL="457200" lvl="0" indent="-330200" rtl="0">
              <a:spcBef>
                <a:spcPts val="1600"/>
              </a:spcBef>
              <a:spcAft>
                <a:spcPts val="1600"/>
              </a:spcAft>
              <a:buSzPts val="1600"/>
              <a:buAutoNum type="arabicPeriod"/>
            </a:pPr>
            <a:r>
              <a:rPr lang="en" sz="1600"/>
              <a:t>კრსიტალის სტრუქტურა ძალზედ მნიშვნელოვანია მისი თვისებებისთვის</a:t>
            </a:r>
            <a:endParaRPr sz="1600"/>
          </a:p>
        </p:txBody>
      </p:sp>
      <p:pic>
        <p:nvPicPr>
          <p:cNvPr id="80" name="Shape 8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65175" y="2293525"/>
            <a:ext cx="3391401" cy="2849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Shape 8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16475" y="157450"/>
            <a:ext cx="3688800" cy="2136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>
            <a:spLocks noGrp="1"/>
          </p:cNvSpPr>
          <p:nvPr>
            <p:ph type="title"/>
          </p:nvPr>
        </p:nvSpPr>
        <p:spPr>
          <a:xfrm>
            <a:off x="512700" y="848348"/>
            <a:ext cx="8118600" cy="152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რენტგენული კრისტალოგრაფია</a:t>
            </a:r>
            <a:endParaRPr/>
          </a:p>
        </p:txBody>
      </p:sp>
      <p:pic>
        <p:nvPicPr>
          <p:cNvPr id="87" name="Shape 8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4825" y="2371150"/>
            <a:ext cx="5734350" cy="2772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>
            <a:spLocks noGrp="1"/>
          </p:cNvSpPr>
          <p:nvPr>
            <p:ph type="title"/>
          </p:nvPr>
        </p:nvSpPr>
        <p:spPr>
          <a:xfrm>
            <a:off x="-9" y="325784"/>
            <a:ext cx="5604000" cy="2015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900"/>
              <a:t>რენტგენული დიფრაქცია</a:t>
            </a:r>
            <a:endParaRPr sz="4900"/>
          </a:p>
        </p:txBody>
      </p:sp>
      <p:pic>
        <p:nvPicPr>
          <p:cNvPr id="93" name="Shape 9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62400" y="84721"/>
            <a:ext cx="4381608" cy="2497516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Shape 94"/>
          <p:cNvSpPr txBox="1"/>
          <p:nvPr/>
        </p:nvSpPr>
        <p:spPr>
          <a:xfrm>
            <a:off x="914408" y="3333898"/>
            <a:ext cx="7315200" cy="85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655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700"/>
              <a:buChar char="●"/>
            </a:pPr>
            <a:r>
              <a:rPr lang="en" sz="1700" dirty="0">
                <a:solidFill>
                  <a:srgbClr val="FFFFFF"/>
                </a:solidFill>
              </a:rPr>
              <a:t>რეტგენული დასხივება გვაძლევს </a:t>
            </a:r>
            <a:r>
              <a:rPr lang="en" sz="1700" dirty="0" smtClean="0">
                <a:solidFill>
                  <a:srgbClr val="FFFFFF"/>
                </a:solidFill>
              </a:rPr>
              <a:t>საშ</a:t>
            </a:r>
            <a:r>
              <a:rPr lang="ka-GE" sz="1700" dirty="0" smtClean="0">
                <a:solidFill>
                  <a:srgbClr val="FFFFFF"/>
                </a:solidFill>
              </a:rPr>
              <a:t>უ</a:t>
            </a:r>
            <a:r>
              <a:rPr lang="en" sz="1700" dirty="0" smtClean="0">
                <a:solidFill>
                  <a:srgbClr val="FFFFFF"/>
                </a:solidFill>
              </a:rPr>
              <a:t>ალებას </a:t>
            </a:r>
            <a:r>
              <a:rPr lang="en" sz="1700" dirty="0">
                <a:solidFill>
                  <a:srgbClr val="FFFFFF"/>
                </a:solidFill>
              </a:rPr>
              <a:t>შევისწავლოთ კრისტალის სტრუქტურა და კრსიტალუტრი მესრის კვანძებში ბმები </a:t>
            </a:r>
            <a:endParaRPr sz="17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რენტგენული სხივებით სურათის მიღება</a:t>
            </a:r>
            <a:endParaRPr/>
          </a:p>
        </p:txBody>
      </p:sp>
      <p:sp>
        <p:nvSpPr>
          <p:cNvPr id="100" name="Shape 100"/>
          <p:cNvSpPr txBox="1">
            <a:spLocks noGrp="1"/>
          </p:cNvSpPr>
          <p:nvPr>
            <p:ph type="body" idx="1"/>
          </p:nvPr>
        </p:nvSpPr>
        <p:spPr>
          <a:xfrm>
            <a:off x="311700" y="1171600"/>
            <a:ext cx="8520600" cy="19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მთავარ ეფექტს ვღებულობთ მაშინ როცა გვაქვს მონოქრომატული ტალღების დასხივება 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ტალღები ირეკლებიან სხვადასხვანაირად სხვადასხვა ნაწილაკებთან ურთიერთქმედების შემდეგ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არეკვლილ სხივებს ვიჭერთ რენტგენულ ფირფიტაზე </a:t>
            </a:r>
            <a:endParaRPr/>
          </a:p>
        </p:txBody>
      </p:sp>
      <p:pic>
        <p:nvPicPr>
          <p:cNvPr id="101" name="Shape 10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2432" y="2869275"/>
            <a:ext cx="3091218" cy="2274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Shape 10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04407" y="2869278"/>
            <a:ext cx="3267571" cy="2274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რენტგენული დიფრაქცია</a:t>
            </a:r>
            <a:endParaRPr/>
          </a:p>
        </p:txBody>
      </p:sp>
      <p:sp>
        <p:nvSpPr>
          <p:cNvPr id="108" name="Shape 108"/>
          <p:cNvSpPr txBox="1"/>
          <p:nvPr/>
        </p:nvSpPr>
        <p:spPr>
          <a:xfrm>
            <a:off x="311700" y="1403367"/>
            <a:ext cx="8520600" cy="186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AutoNum type="arabicPeriod"/>
            </a:pPr>
            <a:r>
              <a:rPr lang="en" sz="2000" dirty="0"/>
              <a:t>კრისტალის მიყვანა შესასწავლ ფორმამდე </a:t>
            </a:r>
            <a:endParaRPr sz="2000" dirty="0"/>
          </a:p>
          <a:p>
            <a: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AutoNum type="arabicPeriod"/>
            </a:pPr>
            <a:r>
              <a:rPr lang="en" sz="2000" dirty="0"/>
              <a:t>რენტგენული სურათების მიღება </a:t>
            </a:r>
            <a:r>
              <a:rPr lang="en" sz="2000" dirty="0" smtClean="0"/>
              <a:t>სხვადასხვა კურთხეზ</a:t>
            </a:r>
            <a:r>
              <a:rPr lang="ka-GE" sz="2000" dirty="0" smtClean="0"/>
              <a:t>ე</a:t>
            </a:r>
            <a:endParaRPr sz="2000" dirty="0"/>
          </a:p>
          <a:p>
            <a:pPr marL="457200" lvl="0" indent="-355600">
              <a:spcBef>
                <a:spcPts val="0"/>
              </a:spcBef>
              <a:spcAft>
                <a:spcPts val="0"/>
              </a:spcAft>
              <a:buSzPts val="2000"/>
              <a:buAutoNum type="arabicPeriod"/>
            </a:pPr>
            <a:r>
              <a:rPr lang="en" sz="2000" dirty="0" smtClean="0"/>
              <a:t>და</a:t>
            </a:r>
            <a:r>
              <a:rPr lang="ka-GE" sz="2000" dirty="0" smtClean="0"/>
              <a:t> </a:t>
            </a:r>
            <a:r>
              <a:rPr lang="en" sz="2000" dirty="0" smtClean="0"/>
              <a:t>ბოლოს </a:t>
            </a:r>
            <a:r>
              <a:rPr lang="en" sz="2000" dirty="0"/>
              <a:t>შედეგების შეერთება </a:t>
            </a:r>
            <a:endParaRPr sz="2000" dirty="0"/>
          </a:p>
        </p:txBody>
      </p:sp>
      <p:pic>
        <p:nvPicPr>
          <p:cNvPr id="109" name="Shape 10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1373" y="2553924"/>
            <a:ext cx="3849364" cy="2589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Shape 1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78722" y="2267301"/>
            <a:ext cx="2770111" cy="287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შეჯამება</a:t>
            </a:r>
            <a:endParaRPr dirty="0"/>
          </a:p>
        </p:txBody>
      </p:sp>
      <p:sp>
        <p:nvSpPr>
          <p:cNvPr id="116" name="Shape 116"/>
          <p:cNvSpPr txBox="1">
            <a:spLocks noGrp="1"/>
          </p:cNvSpPr>
          <p:nvPr>
            <p:ph type="body" idx="1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რენტგენულმა სხივებმა მოგვცა საშუალება ჩაგვეხედა კრისტალურ მესერში</a:t>
            </a:r>
            <a:endParaRPr dirty="0"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დიფრაქციული სურათით </a:t>
            </a:r>
            <a:r>
              <a:rPr lang="en" dirty="0" smtClean="0"/>
              <a:t>შევძელი</a:t>
            </a:r>
            <a:r>
              <a:rPr lang="ka-GE" dirty="0" smtClean="0"/>
              <a:t>თ</a:t>
            </a:r>
            <a:r>
              <a:rPr lang="en" dirty="0" smtClean="0"/>
              <a:t> </a:t>
            </a:r>
            <a:r>
              <a:rPr lang="en" dirty="0"/>
              <a:t>დაგვედასტურებინა ის ქიმიური მოდელები რამც მანამდე ჰიპოთეზურად განიხილებოდა</a:t>
            </a:r>
            <a:endParaRPr dirty="0"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შევქმენით ახალი სტრუქტურები და ქიმიოინჟინერია ახალ ტალღაზე გადაიყვანა </a:t>
            </a: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perback">
  <a:themeElements>
    <a:clrScheme name="Paperback">
      <a:dk1>
        <a:srgbClr val="000000"/>
      </a:dk1>
      <a:lt1>
        <a:srgbClr val="FFFFFF"/>
      </a:lt1>
      <a:dk2>
        <a:srgbClr val="00695C"/>
      </a:dk2>
      <a:lt2>
        <a:srgbClr val="26A69A"/>
      </a:lt2>
      <a:accent1>
        <a:srgbClr val="FFFBF0"/>
      </a:accent1>
      <a:accent2>
        <a:srgbClr val="B7B7B7"/>
      </a:accent2>
      <a:accent3>
        <a:srgbClr val="FB8C00"/>
      </a:accent3>
      <a:accent4>
        <a:srgbClr val="80CBC4"/>
      </a:accent4>
      <a:accent5>
        <a:srgbClr val="AF4345"/>
      </a:accent5>
      <a:accent6>
        <a:srgbClr val="F58F8F"/>
      </a:accent6>
      <a:hlink>
        <a:srgbClr val="AF4345"/>
      </a:hlink>
      <a:folHlink>
        <a:srgbClr val="AF434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132</Words>
  <Application>Microsoft Office PowerPoint</Application>
  <PresentationFormat>On-screen Show (16:9)</PresentationFormat>
  <Paragraphs>24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Old Standard TT</vt:lpstr>
      <vt:lpstr>Arial</vt:lpstr>
      <vt:lpstr>Paperback</vt:lpstr>
      <vt:lpstr>კრისტალური სტრუქტურები რენტგენული დიფრაქცია</vt:lpstr>
      <vt:lpstr>PowerPoint Presentation</vt:lpstr>
      <vt:lpstr>PowerPoint Presentation</vt:lpstr>
      <vt:lpstr>პოლიმორფიზმი </vt:lpstr>
      <vt:lpstr>რენტგენული კრისტალოგრაფია</vt:lpstr>
      <vt:lpstr>რენტგენული დიფრაქცია</vt:lpstr>
      <vt:lpstr>რენტგენული სხივებით სურათის მიღება</vt:lpstr>
      <vt:lpstr>რენტგენული დიფრაქცია</vt:lpstr>
      <vt:lpstr>შეჯამება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კრისტალური სტრუქტურები რენტგენული დიფრაქცია</dc:title>
  <cp:lastModifiedBy>Windows User</cp:lastModifiedBy>
  <cp:revision>4</cp:revision>
  <dcterms:modified xsi:type="dcterms:W3CDTF">2019-04-03T12:21:43Z</dcterms:modified>
</cp:coreProperties>
</file>