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7" r:id="rId7"/>
    <p:sldId id="259" r:id="rId8"/>
    <p:sldId id="260" r:id="rId9"/>
    <p:sldId id="261" r:id="rId10"/>
    <p:sldId id="264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1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iki/%E1%83%94%E1%83%9A%E1%83%98%E1%83%A4%E1%83%A1%E1%83%98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94%E1%83%9A%E1%83%98%E1%83%A4%E1%83%A1%E1%83%9D%E1%83%98%E1%83%93%E1%83%98&amp;action=edit&amp;redlink=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a.wikipedia.org/wiki/%E1%83%92%E1%83%A0%E1%83%90%E1%83%95%E1%83%98%E1%83%A2%E1%83%90%E1%83%AA%E1%83%98%E1%83%90" TargetMode="External"/><Relationship Id="rId4" Type="http://schemas.openxmlformats.org/officeDocument/2006/relationships/hyperlink" Target="https://ka.wikipedia.org/wiki/%E1%83%95%E1%83%90%E1%83%A0%E1%83%A1%E1%83%99%E1%83%95%E1%83%9A%E1%83%90%E1%83%95%E1%83%98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ka.wikipedia.org/wiki/%E1%83%A1%E1%83%98%E1%83%9B%E1%83%99%E1%83%95%E1%83%A0%E1%83%98%E1%83%95%E1%83%94" TargetMode="External"/><Relationship Id="rId3" Type="http://schemas.openxmlformats.org/officeDocument/2006/relationships/hyperlink" Target="https://ka.wikipedia.org/wiki/%E1%83%95%E1%83%90%E1%83%A0%E1%83%A1%E1%83%99%E1%83%95%E1%83%9A%E1%83%90%E1%83%95%E1%83%98" TargetMode="External"/><Relationship Id="rId7" Type="http://schemas.openxmlformats.org/officeDocument/2006/relationships/hyperlink" Target="https://ka.wikipedia.org/w/index.php?title=%E1%83%99%E1%83%A3%E1%83%97%E1%83%AE%E1%83%A3%E1%83%A0%E1%83%98_%E1%83%A1%E1%83%98%E1%83%A9%E1%83%A5%E1%83%90%E1%83%A0%E1%83%94&amp;action=edit&amp;redlink=1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a.wikipedia.org/w/index.php?title=%E1%83%9A%E1%83%9D%E1%83%92%E1%83%90%E1%83%A0%E1%83%98%E1%83%97%E1%83%9B%E1%83%A3%E1%83%9A%E1%83%98_%E1%83%A1%E1%83%9E%E1%83%98%E1%83%A0%E1%83%90%E1%83%9A%E1%83%94%E1%83%91%E1%83%98&amp;action=edit&amp;redlink=1" TargetMode="External"/><Relationship Id="rId5" Type="http://schemas.openxmlformats.org/officeDocument/2006/relationships/hyperlink" Target="https://ka.wikipedia.org/w/index.php?title=%E1%83%92%E1%83%90%E1%83%9A%E1%83%90%E1%83%A5%E1%83%A2%E1%83%98%E1%83%99%E1%83%98%E1%83%A1_%E1%83%B0%E1%83%90%E1%83%9A%E1%83%9D&amp;action=edit&amp;redlink=1" TargetMode="External"/><Relationship Id="rId4" Type="http://schemas.openxmlformats.org/officeDocument/2006/relationships/hyperlink" Target="https://ka.wikipedia.org/w/index.php?title=%E1%83%91%E1%83%9C%E1%83%94%E1%83%9A%E1%83%98_%E1%83%9B%E1%83%90%E1%83%A2%E1%83%94%E1%83%A0%E1%83%98%E1%83%90&amp;action=edit&amp;redlink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A3%E1%83%A9%E1%83%95%E1%83%94%E1%83%A3%E1%83%9A%E1%83%9D_%E1%83%92%E1%83%90%E1%83%9A%E1%83%90%E1%83%A5%E1%83%A2%E1%83%98%E1%83%99%E1%83%94%E1%83%91%E1%83%98&amp;action=edit&amp;redlink=1" TargetMode="External"/><Relationship Id="rId7" Type="http://schemas.openxmlformats.org/officeDocument/2006/relationships/hyperlink" Target="https://ka.wikipedia.org/w/index.php?title=%E1%83%9A%E1%83%98%E1%83%9C%E1%83%96%E1%83%98%E1%83%A1%E1%83%94%E1%83%91%E1%83%A0%E1%83%98_%E1%83%92%E1%83%90%E1%83%9A%E1%83%90%E1%83%A5%E1%83%A2%E1%83%98%E1%83%99%E1%83%90&amp;action=edit&amp;redlink=1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a.wikipedia.org/wiki/%E1%83%95%E1%83%90%E1%83%A0%E1%83%A1%E1%83%99%E1%83%95%E1%83%9A%E1%83%90%E1%83%95%E1%83%98" TargetMode="External"/><Relationship Id="rId5" Type="http://schemas.openxmlformats.org/officeDocument/2006/relationships/hyperlink" Target="https://ka.wikipedia.org/w/index.php?title=%E1%83%A0%E1%83%92%E1%83%9D%E1%83%9A%E1%83%98%E1%83%A1%E1%83%94%E1%83%91%E1%83%A0%E1%83%98_%E1%83%92%E1%83%90%E1%83%9A%E1%83%90%E1%83%A5%E1%83%A2%E1%83%98%E1%83%99%E1%83%90&amp;action=edit&amp;redlink=1" TargetMode="External"/><Relationship Id="rId4" Type="http://schemas.openxmlformats.org/officeDocument/2006/relationships/hyperlink" Target="https://ka.wikipedia.org/wiki/%E1%83%92%E1%83%A0%E1%83%90%E1%83%95%E1%83%98%E1%83%A2%E1%83%90%E1%83%AA%E1%83%98%E1%83%9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9B%E1%83%9D%E1%83%A0%E1%83%94%E1%83%95%E1%83%98%E1%83%A1_%E1%83%92%E1%83%90%E1%83%9A%E1%83%90%E1%83%A5%E1%83%A2%E1%83%98%E1%83%99%E1%83%90&amp;action=edit&amp;redlink=1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A1%E1%83%94%E1%83%98%E1%83%A4%E1%83%94%E1%83%A0%E1%83%A2%E1%83%98%E1%83%A1_%E1%83%A1%E1%83%98%E1%83%A5%E1%83%A1%E1%83%A2%E1%83%94%E1%83%A2%E1%83%98&amp;action=edit&amp;redlink=1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2"/>
            <a:ext cx="7772400" cy="1143007"/>
          </a:xfrm>
        </p:spPr>
        <p:txBody>
          <a:bodyPr>
            <a:normAutofit/>
          </a:bodyPr>
          <a:lstStyle/>
          <a:p>
            <a:r>
              <a:rPr lang="ka-GE" sz="4800" dirty="0" smtClean="0">
                <a:solidFill>
                  <a:srgbClr val="92D050"/>
                </a:solidFill>
              </a:rPr>
              <a:t>გალაქტიკ</a:t>
            </a:r>
            <a:r>
              <a:rPr lang="ka-GE" sz="4800" dirty="0" smtClean="0">
                <a:solidFill>
                  <a:srgbClr val="92D050"/>
                </a:solidFill>
              </a:rPr>
              <a:t>ა</a:t>
            </a:r>
            <a:endParaRPr lang="ru-RU" sz="4800" dirty="0">
              <a:solidFill>
                <a:srgbClr val="92D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772400" cy="2186006"/>
          </a:xfrm>
        </p:spPr>
        <p:txBody>
          <a:bodyPr/>
          <a:lstStyle/>
          <a:p>
            <a:r>
              <a:rPr lang="ka-GE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                       </a:t>
            </a:r>
          </a:p>
          <a:p>
            <a:r>
              <a:rPr lang="ka-GE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         მარიამ შაქარაშვილი </a:t>
            </a:r>
            <a:endParaRPr lang="ru-RU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>
                <a:solidFill>
                  <a:srgbClr val="92D050"/>
                </a:solidFill>
              </a:rPr>
              <a:t>გალაქტიკების წარმოქმნა, ევოლუცია </a:t>
            </a:r>
            <a:endParaRPr lang="ru-RU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>
                <a:solidFill>
                  <a:srgbClr val="92D050"/>
                </a:solidFill>
              </a:rPr>
              <a:t>ტიპები 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 smtClean="0">
                <a:solidFill>
                  <a:srgbClr val="FFC000"/>
                </a:solidFill>
              </a:rPr>
              <a:t>ელიფსური </a:t>
            </a:r>
            <a:r>
              <a:rPr lang="ka-GE" dirty="0" smtClean="0">
                <a:solidFill>
                  <a:srgbClr val="92D050"/>
                </a:solidFill>
              </a:rPr>
              <a:t> </a:t>
            </a:r>
            <a:r>
              <a:rPr lang="ka-GE" sz="2400" dirty="0" smtClean="0">
                <a:solidFill>
                  <a:srgbClr val="92D050"/>
                </a:solidFill>
              </a:rPr>
              <a:t>რომელსაც </a:t>
            </a:r>
            <a:r>
              <a:rPr lang="ka-GE" sz="2400" dirty="0" smtClean="0">
                <a:solidFill>
                  <a:srgbClr val="92D050"/>
                </a:solidFill>
                <a:hlinkClick r:id="rId3" tooltip="ელიფსი"/>
              </a:rPr>
              <a:t>ელიფსის</a:t>
            </a:r>
            <a:r>
              <a:rPr lang="ka-GE" sz="2400" dirty="0" smtClean="0">
                <a:solidFill>
                  <a:srgbClr val="92D050"/>
                </a:solidFill>
              </a:rPr>
              <a:t> ფორმის სინათლის მოხაზულობა აქვს</a:t>
            </a:r>
          </a:p>
          <a:p>
            <a:r>
              <a:rPr lang="ka-GE" dirty="0" smtClean="0">
                <a:solidFill>
                  <a:srgbClr val="FFC000"/>
                </a:solidFill>
              </a:rPr>
              <a:t>სპირალური</a:t>
            </a:r>
            <a:r>
              <a:rPr lang="ka-GE" dirty="0" smtClean="0">
                <a:solidFill>
                  <a:srgbClr val="92D050"/>
                </a:solidFill>
              </a:rPr>
              <a:t> </a:t>
            </a:r>
            <a:r>
              <a:rPr lang="ka-GE" sz="2400" dirty="0" smtClean="0">
                <a:solidFill>
                  <a:srgbClr val="92D050"/>
                </a:solidFill>
              </a:rPr>
              <a:t>დისკოს ფორმისაა მტვრიანი, მრუდე მკლავებით</a:t>
            </a:r>
            <a:r>
              <a:rPr lang="ka-GE" dirty="0" smtClean="0">
                <a:solidFill>
                  <a:srgbClr val="92D050"/>
                </a:solidFill>
              </a:rPr>
              <a:t>.</a:t>
            </a:r>
            <a:r>
              <a:rPr lang="ka-GE" dirty="0" smtClean="0"/>
              <a:t> </a:t>
            </a:r>
            <a:endParaRPr lang="ka-GE" dirty="0" smtClean="0">
              <a:solidFill>
                <a:srgbClr val="92D050"/>
              </a:solidFill>
            </a:endParaRPr>
          </a:p>
          <a:p>
            <a:r>
              <a:rPr lang="ka-GE" dirty="0" smtClean="0">
                <a:solidFill>
                  <a:srgbClr val="FFC000"/>
                </a:solidFill>
              </a:rPr>
              <a:t>არაწესიერი</a:t>
            </a:r>
            <a:r>
              <a:rPr lang="ka-GE" dirty="0" smtClean="0">
                <a:solidFill>
                  <a:srgbClr val="92D050"/>
                </a:solidFill>
              </a:rPr>
              <a:t> </a:t>
            </a:r>
            <a:r>
              <a:rPr lang="ka-GE" sz="2400" dirty="0" smtClean="0">
                <a:solidFill>
                  <a:srgbClr val="92D050"/>
                </a:solidFill>
              </a:rPr>
              <a:t>უჩვეულო ფორმისა და უსწორომასწორო .</a:t>
            </a:r>
            <a:endParaRPr lang="ru-RU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ka-GE" dirty="0" smtClean="0">
                <a:ln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განვიხილოთ თითოეული ტიპი</a:t>
            </a:r>
            <a:endParaRPr lang="ru-RU" dirty="0">
              <a:ln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71547"/>
            <a:ext cx="8229600" cy="1785949"/>
          </a:xfrm>
        </p:spPr>
        <p:txBody>
          <a:bodyPr>
            <a:normAutofit fontScale="92500" lnSpcReduction="20000"/>
          </a:bodyPr>
          <a:lstStyle/>
          <a:p>
            <a:r>
              <a:rPr lang="ka-GE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ელიფსური გალაქტიკა 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</a:t>
            </a:r>
            <a:r>
              <a:rPr lang="ka-GE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 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ამ გალაქტიკებს 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3" tooltip="ელიფსოიდი (ჯერ არაა დაწერილი)"/>
              </a:rPr>
              <a:t>ელიფსოიდური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 მოხაზულობა აქვს, რის გამოც მათი გარეგობა ელიფსურია, ხედვის კუთხის მიუხედავად. მათი გარეგნობა მცირე სტრუქტურას გვიჩვენებს და მათ ჩვეულებისამებრ შედარებით მცირე ვარსკვლავთშორისი მატერია აქვს. ასეთი ტიპის გალაქტიკებში დომინანტობს ხნიერი, უფრო განვითარებული 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4" tooltip="ვარსკვლავი"/>
              </a:rPr>
              <a:t>ვარსკვლავები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რომლებიც 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5" tooltip="გრავიტაცია"/>
              </a:rPr>
              <a:t>გრავიტაციის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 საერთო ცენტრის გარშემო მოძრაობს შემთხვევითი მიმართულებებით. ეს 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4" tooltip="ვარსკვლავი"/>
              </a:rPr>
              <a:t>ვარსკვლავები</a:t>
            </a:r>
            <a:r>
              <a:rPr lang="ka-GE" sz="1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 მძიმე ელემენტებს მცირე რაოდენობით შეიცავს, რადგან ვარსკვლავთწარმომქმნელი პროცესები წყდება თავდაპირველი ანთებისას.</a:t>
            </a:r>
            <a:endParaRPr lang="en-US" sz="16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chemeClr val="accent1"/>
          </a:solidFill>
        </p:spPr>
        <p:txBody>
          <a:bodyPr/>
          <a:lstStyle/>
          <a:p>
            <a:r>
              <a:rPr lang="ka-GE" dirty="0" smtClean="0"/>
              <a:t>სპირალური გალაქტიკა </a:t>
            </a:r>
            <a:endParaRPr lang="ru-RU" dirty="0"/>
          </a:p>
        </p:txBody>
      </p:sp>
      <p:pic>
        <p:nvPicPr>
          <p:cNvPr id="4" name="Содержимое 3" descr="hh.jpg"/>
          <p:cNvPicPr>
            <a:picLocks noGrp="1" noChangeAspect="1"/>
          </p:cNvPicPr>
          <p:nvPr>
            <p:ph idx="1"/>
          </p:nvPr>
        </p:nvPicPr>
        <p:blipFill>
          <a:blip r:embed="rId2"/>
          <a:srcRect b="5000"/>
          <a:stretch>
            <a:fillRect/>
          </a:stretch>
        </p:blipFill>
        <p:spPr>
          <a:xfrm>
            <a:off x="0" y="785794"/>
            <a:ext cx="9144000" cy="6072206"/>
          </a:xfrm>
        </p:spPr>
      </p:pic>
      <p:sp>
        <p:nvSpPr>
          <p:cNvPr id="6" name="TextBox 5"/>
          <p:cNvSpPr txBox="1"/>
          <p:nvPr/>
        </p:nvSpPr>
        <p:spPr>
          <a:xfrm>
            <a:off x="0" y="785794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600" dirty="0" smtClean="0">
                <a:solidFill>
                  <a:srgbClr val="92D050"/>
                </a:solidFill>
              </a:rPr>
              <a:t>სპირალური არის ის გალაქტიკა, რომლის ხილული </a:t>
            </a:r>
            <a:r>
              <a:rPr lang="ka-GE" sz="1600" dirty="0" smtClean="0">
                <a:solidFill>
                  <a:srgbClr val="92D050"/>
                </a:solidFill>
                <a:hlinkClick r:id="rId3" tooltip="ვარსკვლავი"/>
              </a:rPr>
              <a:t>ვარსკვლავები</a:t>
            </a:r>
            <a:r>
              <a:rPr lang="ka-GE" sz="1600" dirty="0" smtClean="0">
                <a:solidFill>
                  <a:srgbClr val="92D050"/>
                </a:solidFill>
              </a:rPr>
              <a:t> სპირალურად ეხვევა ტრიალას ფორმით</a:t>
            </a:r>
            <a:r>
              <a:rPr lang="ka-GE" sz="1600" dirty="0" smtClean="0">
                <a:solidFill>
                  <a:srgbClr val="92D050"/>
                </a:solidFill>
              </a:rPr>
              <a:t>. </a:t>
            </a:r>
            <a:r>
              <a:rPr lang="ka-GE" sz="1600" dirty="0" smtClean="0">
                <a:solidFill>
                  <a:srgbClr val="92D050"/>
                </a:solidFill>
              </a:rPr>
              <a:t>სპირალური გალაქტიკის მასის უმეტესობა </a:t>
            </a:r>
            <a:r>
              <a:rPr lang="ka-GE" sz="1600" dirty="0" smtClean="0">
                <a:solidFill>
                  <a:srgbClr val="92D050"/>
                </a:solidFill>
                <a:hlinkClick r:id="rId4" tooltip="ბნელი მატერია (ჯერ არაა დაწერილი)"/>
              </a:rPr>
              <a:t>ბნელი მატერიის</a:t>
            </a:r>
            <a:r>
              <a:rPr lang="ka-GE" sz="1600" dirty="0" smtClean="0">
                <a:solidFill>
                  <a:srgbClr val="92D050"/>
                </a:solidFill>
              </a:rPr>
              <a:t> სფერულ </a:t>
            </a:r>
            <a:r>
              <a:rPr lang="ka-GE" sz="1600" dirty="0" smtClean="0">
                <a:solidFill>
                  <a:srgbClr val="92D050"/>
                </a:solidFill>
                <a:hlinkClick r:id="rId5" tooltip="გალაქტიკის ჰალო (ჯერ არაა დაწერილი)"/>
              </a:rPr>
              <a:t>ჰალოზე</a:t>
            </a:r>
            <a:r>
              <a:rPr lang="ka-GE" sz="1600" dirty="0" smtClean="0">
                <a:solidFill>
                  <a:srgbClr val="92D050"/>
                </a:solidFill>
              </a:rPr>
              <a:t> მოდის, </a:t>
            </a:r>
            <a:r>
              <a:rPr lang="ka-GE" sz="1600" dirty="0" smtClean="0">
                <a:solidFill>
                  <a:srgbClr val="92D050"/>
                </a:solidFill>
              </a:rPr>
              <a:t>სპირალურ </a:t>
            </a:r>
            <a:r>
              <a:rPr lang="ka-GE" sz="1600" dirty="0" smtClean="0">
                <a:solidFill>
                  <a:srgbClr val="92D050"/>
                </a:solidFill>
              </a:rPr>
              <a:t>გალაქტიკებში სპირალურ მკლავებს მიახლოებითი </a:t>
            </a:r>
            <a:r>
              <a:rPr lang="ka-GE" sz="1600" dirty="0" smtClean="0">
                <a:solidFill>
                  <a:srgbClr val="92D050"/>
                </a:solidFill>
                <a:hlinkClick r:id="rId6" tooltip="ლოგარითმული სპირალები (ჯერ არაა დაწერილი)"/>
              </a:rPr>
              <a:t>ლოგარითმული სპირალების</a:t>
            </a:r>
            <a:r>
              <a:rPr lang="ka-GE" sz="1600" dirty="0" smtClean="0">
                <a:solidFill>
                  <a:srgbClr val="92D050"/>
                </a:solidFill>
              </a:rPr>
              <a:t> ფორმა </a:t>
            </a:r>
            <a:r>
              <a:rPr lang="ka-GE" sz="1600" dirty="0" smtClean="0">
                <a:solidFill>
                  <a:srgbClr val="92D050"/>
                </a:solidFill>
              </a:rPr>
              <a:t>აქვს. </a:t>
            </a:r>
            <a:r>
              <a:rPr lang="ka-GE" sz="1600" dirty="0" smtClean="0">
                <a:solidFill>
                  <a:srgbClr val="92D050"/>
                </a:solidFill>
              </a:rPr>
              <a:t> </a:t>
            </a:r>
            <a:r>
              <a:rPr lang="ka-GE" sz="1600" dirty="0" smtClean="0">
                <a:solidFill>
                  <a:srgbClr val="92D050"/>
                </a:solidFill>
                <a:hlinkClick r:id="rId3" tooltip="ვარსკვლავი"/>
              </a:rPr>
              <a:t>ვარსკვლავების</a:t>
            </a:r>
            <a:r>
              <a:rPr lang="ka-GE" sz="1600" dirty="0" smtClean="0">
                <a:solidFill>
                  <a:srgbClr val="92D050"/>
                </a:solidFill>
              </a:rPr>
              <a:t> მსგავსად სპირალური მკლავებიც ცენტრის გარშემო ბრუნავს, მაგრამ ისინი მუდმივი </a:t>
            </a:r>
            <a:r>
              <a:rPr lang="ka-GE" sz="1600" dirty="0" smtClean="0">
                <a:solidFill>
                  <a:srgbClr val="92D050"/>
                </a:solidFill>
                <a:hlinkClick r:id="rId7" tooltip="კუთხური სიჩქარე (ჯერ არაა დაწერილი)"/>
              </a:rPr>
              <a:t>კუთხური სიჩქარით</a:t>
            </a:r>
            <a:r>
              <a:rPr lang="ka-GE" sz="1600" dirty="0" smtClean="0">
                <a:solidFill>
                  <a:srgbClr val="92D050"/>
                </a:solidFill>
              </a:rPr>
              <a:t> ბრუნავს. მეცნიერთა ვარაუდით, სპირალური მკლავები მაღალი </a:t>
            </a:r>
            <a:r>
              <a:rPr lang="ka-GE" sz="1600" dirty="0" smtClean="0">
                <a:solidFill>
                  <a:srgbClr val="92D050"/>
                </a:solidFill>
                <a:hlinkClick r:id="rId8" tooltip="სიმკვრივე"/>
              </a:rPr>
              <a:t>სიმკვრივის</a:t>
            </a:r>
            <a:r>
              <a:rPr lang="ka-GE" sz="1600" dirty="0" smtClean="0">
                <a:solidFill>
                  <a:srgbClr val="92D050"/>
                </a:solidFill>
              </a:rPr>
              <a:t> მატერიის ადგილია, ამას კი ზოგჯერ „სიმკვრივის ტალღებს“ უწოდებენ</a:t>
            </a:r>
            <a:endParaRPr lang="ru-RU" sz="16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chemeClr val="accent1"/>
          </a:solidFill>
        </p:spPr>
        <p:txBody>
          <a:bodyPr/>
          <a:lstStyle/>
          <a:p>
            <a:r>
              <a:rPr lang="ka-GE" dirty="0" smtClean="0"/>
              <a:t>არაწესიერი გალაქტიკა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2214578"/>
          </a:xfrm>
        </p:spPr>
        <p:txBody>
          <a:bodyPr>
            <a:noAutofit/>
          </a:bodyPr>
          <a:lstStyle/>
          <a:p>
            <a:r>
              <a:rPr lang="ka-GE" sz="1600" b="1" dirty="0" smtClean="0">
                <a:solidFill>
                  <a:srgbClr val="FFFF00"/>
                </a:solidFill>
                <a:hlinkClick r:id="rId3" tooltip="უჩვეულო გალაქტიკები (ჯერ არაა დაწერილი)"/>
              </a:rPr>
              <a:t>უჩვეულო გალაქტიკები</a:t>
            </a:r>
            <a:r>
              <a:rPr lang="ka-GE" sz="1600" b="1" dirty="0" smtClean="0">
                <a:solidFill>
                  <a:srgbClr val="FFFF00"/>
                </a:solidFill>
              </a:rPr>
              <a:t> არის გალაქტიკური წარმონაქმნები, რომლებიც უცნაურ ნიშან-თვისებებს ივითარებენ სხვა გალაქტიკებთან</a:t>
            </a:r>
            <a:r>
              <a:rPr lang="ka-GE" sz="1600" b="1" dirty="0" smtClean="0">
                <a:solidFill>
                  <a:srgbClr val="FFFF00"/>
                </a:solidFill>
                <a:hlinkClick r:id="rId4" tooltip="გრავიტაცია"/>
              </a:rPr>
              <a:t>გრავიტაციული</a:t>
            </a:r>
            <a:r>
              <a:rPr lang="ka-GE" sz="1600" b="1" dirty="0" smtClean="0">
                <a:solidFill>
                  <a:srgbClr val="FFFF00"/>
                </a:solidFill>
              </a:rPr>
              <a:t> ურთიერქმედების გამო. ამის მაგალითი არის </a:t>
            </a:r>
            <a:r>
              <a:rPr lang="ka-GE" sz="1600" b="1" dirty="0" smtClean="0">
                <a:solidFill>
                  <a:srgbClr val="FFFF00"/>
                </a:solidFill>
                <a:hlinkClick r:id="rId5" tooltip="რგოლისებრი გალაქტიკა (ჯერ არაა დაწერილი)"/>
              </a:rPr>
              <a:t>რგოლისებრი გალაქტიკა</a:t>
            </a:r>
            <a:r>
              <a:rPr lang="ka-GE" sz="1600" b="1" dirty="0" smtClean="0">
                <a:solidFill>
                  <a:srgbClr val="FFFF00"/>
                </a:solidFill>
              </a:rPr>
              <a:t>, რომელსაც აქვს </a:t>
            </a:r>
            <a:r>
              <a:rPr lang="ka-GE" sz="1600" b="1" dirty="0" smtClean="0">
                <a:solidFill>
                  <a:srgbClr val="FFFF00"/>
                </a:solidFill>
                <a:hlinkClick r:id="rId6" tooltip="ვარსკვლავი"/>
              </a:rPr>
              <a:t>ვარსკვლავებისა</a:t>
            </a:r>
            <a:r>
              <a:rPr lang="ka-GE" sz="1600" b="1" dirty="0" smtClean="0">
                <a:solidFill>
                  <a:srgbClr val="FFFF00"/>
                </a:solidFill>
              </a:rPr>
              <a:t> და ვარსკვლავთშორისი სივრცის რგოლისებრი სტრუქტურა, რომელიც გარს აკრავს მოშიშვლებულ ბირთვს. მეცნიერთა ვარაუდით, რგოლისებრი გალაქტიკა მაშინ წარმოიქმნება, როცა შედარებით პატარა გალაქტიკა სპირალური გალაქტიკის ბირთვისკენ </a:t>
            </a:r>
            <a:r>
              <a:rPr lang="ka-GE" sz="1600" b="1" dirty="0" smtClean="0">
                <a:solidFill>
                  <a:srgbClr val="FFFF00"/>
                </a:solidFill>
              </a:rPr>
              <a:t>ჩაივლი.  </a:t>
            </a:r>
            <a:r>
              <a:rPr lang="ka-GE" sz="1600" b="1" dirty="0" smtClean="0">
                <a:solidFill>
                  <a:srgbClr val="FFFF00"/>
                </a:solidFill>
                <a:hlinkClick r:id="rId7" tooltip="ლინზისებრი გალაქტიკა (ჯერ არაა დაწერილი)"/>
              </a:rPr>
              <a:t>ლინზისებრი </a:t>
            </a:r>
            <a:r>
              <a:rPr lang="ka-GE" sz="1600" b="1" dirty="0" smtClean="0">
                <a:solidFill>
                  <a:srgbClr val="FFFF00"/>
                </a:solidFill>
                <a:hlinkClick r:id="rId7" tooltip="ლინზისებრი გალაქტიკა (ჯერ არაა დაწერილი)"/>
              </a:rPr>
              <a:t>გალაქტიკა</a:t>
            </a:r>
            <a:r>
              <a:rPr lang="ka-GE" sz="1600" b="1" dirty="0" smtClean="0">
                <a:solidFill>
                  <a:srgbClr val="FFFF00"/>
                </a:solidFill>
              </a:rPr>
              <a:t> შუალედური ფორმაა, რომელსაც </a:t>
            </a:r>
            <a:r>
              <a:rPr lang="ka-GE" sz="1600" b="1" dirty="0" smtClean="0">
                <a:solidFill>
                  <a:srgbClr val="FFFF00"/>
                </a:solidFill>
              </a:rPr>
              <a:t> ელიფსურისა  და </a:t>
            </a:r>
            <a:r>
              <a:rPr lang="ka-GE" sz="1600" b="1" dirty="0" smtClean="0">
                <a:solidFill>
                  <a:srgbClr val="FFFF00"/>
                </a:solidFill>
              </a:rPr>
              <a:t>სპირალური გალაქტიკების თვისებები აქვს. ჰაბლის კლასიფიკაციით, ასეთი ობიექტების ტიპი არის </a:t>
            </a:r>
            <a:r>
              <a:rPr lang="en-US" sz="1600" b="1" i="1" dirty="0" smtClean="0">
                <a:solidFill>
                  <a:srgbClr val="FFFF00"/>
                </a:solidFill>
              </a:rPr>
              <a:t>S0</a:t>
            </a:r>
            <a:r>
              <a:rPr lang="en-US" sz="1600" b="1" dirty="0" smtClean="0">
                <a:solidFill>
                  <a:srgbClr val="FFFF00"/>
                </a:solidFill>
              </a:rPr>
              <a:t> </a:t>
            </a:r>
            <a:r>
              <a:rPr lang="ka-GE" sz="1600" b="1" dirty="0" smtClean="0">
                <a:solidFill>
                  <a:srgbClr val="FFFF00"/>
                </a:solidFill>
              </a:rPr>
              <a:t>და მათ არასრულყოფილად გამოკვეთილი მკლავები </a:t>
            </a:r>
            <a:r>
              <a:rPr lang="ka-GE" sz="1600" b="1" dirty="0" smtClean="0">
                <a:solidFill>
                  <a:srgbClr val="FFFF00"/>
                </a:solidFill>
              </a:rPr>
              <a:t>აქვს</a:t>
            </a:r>
            <a:endParaRPr lang="ru-RU" sz="1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ubble_sequence_phot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351" y="1600200"/>
            <a:ext cx="8173297" cy="482919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a-GE" sz="2400" dirty="0" smtClean="0">
                <a:solidFill>
                  <a:srgbClr val="92D050"/>
                </a:solidFill>
              </a:rPr>
              <a:t>გალაქტიკათა ტიპები ჰაბლის კლასიფიკაციის სქემის მიხედვით. </a:t>
            </a:r>
            <a:r>
              <a:rPr lang="en-US" sz="2400" i="1" dirty="0" smtClean="0">
                <a:solidFill>
                  <a:srgbClr val="92D050"/>
                </a:solidFill>
              </a:rPr>
              <a:t>E</a:t>
            </a:r>
            <a:r>
              <a:rPr lang="en-US" sz="2400" dirty="0" smtClean="0">
                <a:solidFill>
                  <a:srgbClr val="92D050"/>
                </a:solidFill>
              </a:rPr>
              <a:t> </a:t>
            </a:r>
            <a:r>
              <a:rPr lang="ka-GE" sz="2400" dirty="0" smtClean="0">
                <a:solidFill>
                  <a:srgbClr val="92D050"/>
                </a:solidFill>
              </a:rPr>
              <a:t>ნიშნავს ელიფსური ტიპის გალაქტიკას; </a:t>
            </a:r>
            <a:r>
              <a:rPr lang="en-US" sz="2400" dirty="0" smtClean="0">
                <a:solidFill>
                  <a:srgbClr val="92D050"/>
                </a:solidFill>
              </a:rPr>
              <a:t>S </a:t>
            </a:r>
            <a:r>
              <a:rPr lang="ka-GE" sz="2400" dirty="0" smtClean="0">
                <a:solidFill>
                  <a:srgbClr val="92D050"/>
                </a:solidFill>
              </a:rPr>
              <a:t>სპირალია</a:t>
            </a:r>
            <a:r>
              <a:rPr lang="ka-GE" sz="2400" dirty="0" smtClean="0">
                <a:solidFill>
                  <a:srgbClr val="92D050"/>
                </a:solidFill>
              </a:rPr>
              <a:t>;</a:t>
            </a:r>
            <a:r>
              <a:rPr lang="en-US" sz="2400" dirty="0" smtClean="0">
                <a:solidFill>
                  <a:srgbClr val="92D050"/>
                </a:solidFill>
              </a:rPr>
              <a:t> Sa </a:t>
            </a:r>
            <a:r>
              <a:rPr lang="ka-GE" sz="2400" dirty="0" smtClean="0">
                <a:solidFill>
                  <a:srgbClr val="92D050"/>
                </a:solidFill>
              </a:rPr>
              <a:t>მჭიდრო სპირალური მკლავები აქვს,  </a:t>
            </a:r>
            <a:r>
              <a:rPr lang="en-US" sz="2400" dirty="0" smtClean="0">
                <a:solidFill>
                  <a:srgbClr val="92D050"/>
                </a:solidFill>
              </a:rPr>
              <a:t>SB </a:t>
            </a:r>
            <a:r>
              <a:rPr lang="ka-GE" sz="2400" dirty="0" smtClean="0">
                <a:solidFill>
                  <a:srgbClr val="92D050"/>
                </a:solidFill>
              </a:rPr>
              <a:t>დახურული სპირალური </a:t>
            </a:r>
            <a:r>
              <a:rPr lang="ka-GE" sz="2400" dirty="0" smtClean="0">
                <a:solidFill>
                  <a:srgbClr val="92D050"/>
                </a:solidFill>
              </a:rPr>
              <a:t>გალაქტიკა</a:t>
            </a:r>
            <a:r>
              <a:rPr lang="en-US" sz="2400" dirty="0" smtClean="0">
                <a:solidFill>
                  <a:srgbClr val="92D050"/>
                </a:solidFill>
              </a:rPr>
              <a:t>, SC </a:t>
            </a:r>
            <a:r>
              <a:rPr lang="ka-GE" sz="2400" dirty="0" smtClean="0">
                <a:solidFill>
                  <a:srgbClr val="92D050"/>
                </a:solidFill>
              </a:rPr>
              <a:t>ღია სპირალური გალაქტიკა, </a:t>
            </a:r>
            <a:endParaRPr lang="ru-RU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400" dirty="0" smtClean="0">
                <a:solidFill>
                  <a:srgbClr val="92D050"/>
                </a:solidFill>
                <a:hlinkClick r:id="rId3" tooltip="მორევის გალაქტიკა (ჯერ არაა დაწერილი)"/>
              </a:rPr>
              <a:t>მორევის გალაქტიკა</a:t>
            </a:r>
            <a:r>
              <a:rPr lang="ka-GE" sz="2400" dirty="0" smtClean="0">
                <a:solidFill>
                  <a:srgbClr val="92D050"/>
                </a:solidFill>
              </a:rPr>
              <a:t> - ღია სპირალური გალაქტიკის ნათელი მაგალითი</a:t>
            </a:r>
            <a:endParaRPr lang="ru-RU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800" dirty="0" smtClean="0">
                <a:solidFill>
                  <a:srgbClr val="92D050"/>
                </a:solidFill>
              </a:rPr>
              <a:t>დახურული სპირალური გალაქტიკის ნათელი მაგალითი</a:t>
            </a:r>
            <a:endParaRPr lang="ru-RU" sz="28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800" dirty="0" smtClean="0">
                <a:solidFill>
                  <a:srgbClr val="FFC000"/>
                </a:solidFill>
                <a:hlinkClick r:id="rId3" tooltip="სეიფერტის სიქსტეტი (ჯერ არაა დაწერილი)"/>
              </a:rPr>
              <a:t>სეიფერტის სიქსტეტი</a:t>
            </a:r>
            <a:r>
              <a:rPr lang="ka-GE" sz="2800" dirty="0" smtClean="0">
                <a:solidFill>
                  <a:srgbClr val="FFC000"/>
                </a:solidFill>
              </a:rPr>
              <a:t>კომპაქტური გალაქტიკური ჯგუფის მაგალითია</a:t>
            </a:r>
            <a:endParaRPr lang="ru-RU" sz="2800" dirty="0">
              <a:solidFill>
                <a:srgbClr val="FFC000"/>
              </a:solidFill>
            </a:endParaRPr>
          </a:p>
        </p:txBody>
      </p:sp>
      <p:pic>
        <p:nvPicPr>
          <p:cNvPr id="4" name="Содержимое 3" descr="800px-Seyfert_Sextet_ful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428736"/>
            <a:ext cx="6929486" cy="51435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a-GE" b="1" dirty="0" smtClean="0">
                <a:solidFill>
                  <a:srgbClr val="FFFF00"/>
                </a:solidFill>
              </a:rPr>
              <a:t/>
            </a:r>
            <a:br>
              <a:rPr lang="ka-GE" b="1" dirty="0" smtClean="0">
                <a:solidFill>
                  <a:srgbClr val="FFFF00"/>
                </a:solidFill>
              </a:rPr>
            </a:br>
            <a:r>
              <a:rPr lang="ka-GE" b="1" dirty="0" smtClean="0">
                <a:solidFill>
                  <a:srgbClr val="FFFF00"/>
                </a:solidFill>
              </a:rPr>
              <a:t/>
            </a:r>
            <a:br>
              <a:rPr lang="ka-GE" b="1" dirty="0" smtClean="0">
                <a:solidFill>
                  <a:srgbClr val="FFFF00"/>
                </a:solidFill>
              </a:rPr>
            </a:br>
            <a:r>
              <a:rPr lang="ka-GE" b="1" dirty="0" smtClean="0">
                <a:solidFill>
                  <a:srgbClr val="FFFF00"/>
                </a:solidFill>
              </a:rPr>
              <a:t>მადლობა ყურადღებისთვის 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51</Words>
  <PresentationFormat>Экран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გალაქტიკა</vt:lpstr>
      <vt:lpstr>გალაქტიკების წარმოქმნა, ევოლუცია </vt:lpstr>
      <vt:lpstr>ტიპები </vt:lpstr>
      <vt:lpstr>განვიხილოთ თითოეული ტიპი</vt:lpstr>
      <vt:lpstr>სპირალური გალაქტიკა </vt:lpstr>
      <vt:lpstr>არაწესიერი გალაქტიკა </vt:lpstr>
      <vt:lpstr>გალაქტიკათა ტიპები ჰაბლის კლასიფიკაციის სქემის მიხედვით. E ნიშნავს ელიფსური ტიპის გალაქტიკას; S სპირალია; Sa მჭიდრო სპირალური მკლავები აქვს,  SB დახურული სპირალური გალაქტიკა, SC ღია სპირალური გალაქტიკა, </vt:lpstr>
      <vt:lpstr>მორევის გალაქტიკა - ღია სპირალური გალაქტიკის ნათელი მაგალითი</vt:lpstr>
      <vt:lpstr>დახურული სპირალური გალაქტიკის ნათელი მაგალითი</vt:lpstr>
      <vt:lpstr>სეიფერტის სიქსტეტიკომპაქტური გალაქტიკური ჯგუფის მაგალითია</vt:lpstr>
      <vt:lpstr>  მადლობა ყურადღებისთვის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გალაქტიკები </dc:title>
  <dc:creator>mixmar</dc:creator>
  <cp:lastModifiedBy>mari</cp:lastModifiedBy>
  <cp:revision>30</cp:revision>
  <dcterms:created xsi:type="dcterms:W3CDTF">2016-06-02T17:59:22Z</dcterms:created>
  <dcterms:modified xsi:type="dcterms:W3CDTF">2016-06-10T07:00:40Z</dcterms:modified>
</cp:coreProperties>
</file>