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a-GE" dirty="0" smtClean="0"/>
              <a:t>ქეთევან თევზაძე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დიდი აფეთქების თეორია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idx="2"/>
          </p:nvPr>
        </p:nvSpPr>
        <p:spPr>
          <a:xfrm>
            <a:off x="457200" y="762000"/>
            <a:ext cx="3657600" cy="5486400"/>
          </a:xfrm>
        </p:spPr>
        <p:txBody>
          <a:bodyPr>
            <a:normAutofit lnSpcReduction="10000"/>
          </a:bodyPr>
          <a:lstStyle/>
          <a:p>
            <a:pPr marL="533400" indent="-533400">
              <a:lnSpc>
                <a:spcPct val="90000"/>
              </a:lnSpc>
            </a:pPr>
            <a:endParaRPr lang="ka-GE" altLang="en-US" dirty="0" smtClean="0"/>
          </a:p>
          <a:p>
            <a:pPr marL="533400" indent="-533400">
              <a:lnSpc>
                <a:spcPct val="90000"/>
              </a:lnSpc>
            </a:pPr>
            <a:r>
              <a:rPr lang="en-US" altLang="en-US" dirty="0" smtClean="0">
                <a:latin typeface="Sylfaen" pitchFamily="18" charset="0"/>
              </a:rPr>
              <a:t> </a:t>
            </a:r>
            <a:r>
              <a:rPr lang="ka-GE" altLang="en-US" dirty="0" smtClean="0">
                <a:latin typeface="Sylfaen" pitchFamily="18" charset="0"/>
              </a:rPr>
              <a:t>ლემეტრი (</a:t>
            </a:r>
            <a:r>
              <a:rPr lang="ru-RU" altLang="en-US" dirty="0" smtClean="0">
                <a:latin typeface="Sylfaen" pitchFamily="18" charset="0"/>
              </a:rPr>
              <a:t>Georges Lemaître </a:t>
            </a:r>
            <a:r>
              <a:rPr lang="ka-GE" altLang="en-US" dirty="0" smtClean="0">
                <a:latin typeface="Sylfaen" pitchFamily="18" charset="0"/>
              </a:rPr>
              <a:t>, 1927)</a:t>
            </a:r>
          </a:p>
          <a:p>
            <a:pPr marL="533400" indent="-533400">
              <a:lnSpc>
                <a:spcPct val="90000"/>
              </a:lnSpc>
            </a:pPr>
            <a:r>
              <a:rPr lang="ka-GE" altLang="en-US" i="1" dirty="0" smtClean="0">
                <a:latin typeface="Sylfaen" pitchFamily="18" charset="0"/>
              </a:rPr>
              <a:t>“შექმნის მომენტში </a:t>
            </a:r>
            <a:endParaRPr lang="en-US" altLang="en-US" i="1" dirty="0" smtClean="0">
              <a:latin typeface="Sylfae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en-US" altLang="en-US" i="1" dirty="0" smtClean="0">
                <a:latin typeface="Sylfaen" pitchFamily="18" charset="0"/>
              </a:rPr>
              <a:t> </a:t>
            </a:r>
            <a:r>
              <a:rPr lang="ka-GE" altLang="en-US" i="1" dirty="0" smtClean="0">
                <a:latin typeface="Sylfaen" pitchFamily="18" charset="0"/>
              </a:rPr>
              <a:t>ფეთქებადი კოსმოსური კვერცხი”</a:t>
            </a:r>
          </a:p>
          <a:p>
            <a:pPr marL="533400" indent="-533400">
              <a:lnSpc>
                <a:spcPct val="90000"/>
              </a:lnSpc>
            </a:pPr>
            <a:r>
              <a:rPr lang="ka-GE" altLang="en-US" sz="1600" i="1" dirty="0" smtClean="0">
                <a:latin typeface="Sylfaen" pitchFamily="18" charset="0"/>
              </a:rPr>
              <a:t>“</a:t>
            </a:r>
            <a:r>
              <a:rPr lang="ru-RU" altLang="en-US" sz="1600" i="1" dirty="0" smtClean="0">
                <a:latin typeface="Sylfaen" pitchFamily="18" charset="0"/>
              </a:rPr>
              <a:t>the Cosmic Egg exploding at the moment of the creation</a:t>
            </a:r>
            <a:r>
              <a:rPr lang="ka-GE" altLang="en-US" sz="1600" i="1" dirty="0" smtClean="0">
                <a:latin typeface="Sylfaen" pitchFamily="18" charset="0"/>
              </a:rPr>
              <a:t>”</a:t>
            </a:r>
          </a:p>
          <a:p>
            <a:pPr marL="533400" indent="-533400">
              <a:lnSpc>
                <a:spcPct val="90000"/>
              </a:lnSpc>
            </a:pPr>
            <a:endParaRPr lang="ka-GE" altLang="en-US" sz="1600" i="1" dirty="0" smtClean="0">
              <a:latin typeface="Sylfae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ka-GE" altLang="en-US" dirty="0" smtClean="0">
                <a:latin typeface="Sylfaen" pitchFamily="18" charset="0"/>
              </a:rPr>
              <a:t>“დიდი აფეთქების” (</a:t>
            </a:r>
            <a:r>
              <a:rPr lang="en-US" altLang="en-US" dirty="0" smtClean="0">
                <a:latin typeface="Sylfaen" pitchFamily="18" charset="0"/>
              </a:rPr>
              <a:t>big bang</a:t>
            </a:r>
            <a:r>
              <a:rPr lang="ka-GE" altLang="en-US" dirty="0" smtClean="0">
                <a:latin typeface="Sylfaen" pitchFamily="18" charset="0"/>
              </a:rPr>
              <a:t>) თეორიის ავტორი</a:t>
            </a:r>
          </a:p>
          <a:p>
            <a:pPr marL="533400" indent="-533400">
              <a:lnSpc>
                <a:spcPct val="90000"/>
              </a:lnSpc>
            </a:pPr>
            <a:endParaRPr lang="ka-GE" altLang="en-US" dirty="0" smtClean="0">
              <a:latin typeface="Sylfae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en-US" altLang="en-US" dirty="0" smtClean="0">
                <a:latin typeface="Sylfaen" pitchFamily="18" charset="0"/>
              </a:rPr>
              <a:t> </a:t>
            </a:r>
            <a:r>
              <a:rPr lang="ka-GE" altLang="en-US" dirty="0" smtClean="0">
                <a:latin typeface="Sylfaen" pitchFamily="18" charset="0"/>
              </a:rPr>
              <a:t>სამყარო ფართოვდება საწყისი მცირე ზომის ცხელი</a:t>
            </a:r>
            <a:endParaRPr lang="en-US" altLang="en-US" dirty="0" smtClean="0">
              <a:latin typeface="Sylfae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en-US" altLang="en-US" dirty="0" smtClean="0">
                <a:latin typeface="Sylfaen" pitchFamily="18" charset="0"/>
              </a:rPr>
              <a:t> </a:t>
            </a:r>
            <a:r>
              <a:rPr lang="ka-GE" altLang="en-US" dirty="0" smtClean="0">
                <a:latin typeface="Sylfaen" pitchFamily="18" charset="0"/>
              </a:rPr>
              <a:t>წერტილიდან.</a:t>
            </a:r>
          </a:p>
          <a:p>
            <a:pPr marL="533400" indent="-533400">
              <a:lnSpc>
                <a:spcPct val="90000"/>
              </a:lnSpc>
            </a:pPr>
            <a:r>
              <a:rPr lang="ka-GE" altLang="en-US" i="1" dirty="0" smtClean="0">
                <a:latin typeface="Sylfaen" pitchFamily="18" charset="0"/>
              </a:rPr>
              <a:t>პრობლემები:</a:t>
            </a:r>
            <a:r>
              <a:rPr lang="ka-GE" altLang="en-US" dirty="0" smtClean="0">
                <a:latin typeface="Sylfaen" pitchFamily="18" charset="0"/>
              </a:rPr>
              <a:t> 	</a:t>
            </a:r>
            <a:r>
              <a:rPr lang="ka-GE" altLang="en-US" dirty="0" smtClean="0">
                <a:solidFill>
                  <a:srgbClr val="FF0000"/>
                </a:solidFill>
                <a:latin typeface="Sylfaen" pitchFamily="18" charset="0"/>
              </a:rPr>
              <a:t>საწყისი წერილი – სინგულარობა?</a:t>
            </a:r>
          </a:p>
          <a:p>
            <a:pPr marL="533400" indent="-533400">
              <a:lnSpc>
                <a:spcPct val="90000"/>
              </a:lnSpc>
            </a:pPr>
            <a:r>
              <a:rPr lang="ka-GE" altLang="en-US" dirty="0" smtClean="0">
                <a:latin typeface="Sylfaen" pitchFamily="18" charset="0"/>
              </a:rPr>
              <a:t>				</a:t>
            </a:r>
            <a:r>
              <a:rPr lang="ka-GE" altLang="en-US" dirty="0" smtClean="0">
                <a:solidFill>
                  <a:srgbClr val="FF0000"/>
                </a:solidFill>
                <a:latin typeface="Sylfaen" pitchFamily="18" charset="0"/>
              </a:rPr>
              <a:t>უსასრულო სიმკვრივე</a:t>
            </a:r>
            <a:endParaRPr lang="en-US" dirty="0"/>
          </a:p>
        </p:txBody>
      </p:sp>
      <p:pic>
        <p:nvPicPr>
          <p:cNvPr id="12" name="Picture 5" descr="georges_lemaitre_192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00600" y="762000"/>
            <a:ext cx="36449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>
          <a:xfrm>
            <a:off x="914400" y="457200"/>
            <a:ext cx="5105400" cy="5638800"/>
          </a:xfrm>
        </p:spPr>
        <p:txBody>
          <a:bodyPr>
            <a:normAutofit/>
          </a:bodyPr>
          <a:lstStyle/>
          <a:p>
            <a:pPr marL="533400" indent="-533400" algn="ctr"/>
            <a:r>
              <a:rPr lang="ka-GE" altLang="en-US" b="1" dirty="0" smtClean="0">
                <a:solidFill>
                  <a:srgbClr val="006600"/>
                </a:solidFill>
                <a:latin typeface="Sylfaen" pitchFamily="18" charset="0"/>
              </a:rPr>
              <a:t>გაფართოება და კოსმოლოგიური პრინციპი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დიდი აფეთქება: გაფართოება საწყისი წერტილიდან.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კოსმოლოგიური პრინციპი: სამყაროში არ არსებობს გამორჩეული ადგილი ან მიმართულება;</a:t>
            </a:r>
          </a:p>
          <a:p>
            <a:pPr marL="533400" indent="-533400"/>
            <a:endParaRPr lang="ka-GE" altLang="en-US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	</a:t>
            </a:r>
            <a:r>
              <a:rPr lang="ka-GE" altLang="en-US" dirty="0" smtClean="0">
                <a:solidFill>
                  <a:srgbClr val="FF0000"/>
                </a:solidFill>
                <a:latin typeface="Times New Roman" pitchFamily="18" charset="0"/>
              </a:rPr>
              <a:t>რომელი წერტილის ირგვლივ</a:t>
            </a:r>
          </a:p>
          <a:p>
            <a:pPr marL="533400" indent="-533400"/>
            <a:r>
              <a:rPr lang="ka-GE" altLang="en-US" dirty="0" smtClean="0">
                <a:solidFill>
                  <a:srgbClr val="FF0000"/>
                </a:solidFill>
                <a:latin typeface="Times New Roman" pitchFamily="18" charset="0"/>
              </a:rPr>
              <a:t>	ფართოვდება საყარო?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	პასუხი: ყველა</a:t>
            </a:r>
          </a:p>
          <a:p>
            <a:pPr marL="533400" indent="-533400"/>
            <a:endParaRPr lang="ka-GE" altLang="en-US" i="1" dirty="0" smtClean="0"/>
          </a:p>
          <a:p>
            <a:pPr marL="533400" indent="-533400"/>
            <a:r>
              <a:rPr lang="ka-GE" altLang="en-US" i="1" dirty="0" smtClean="0"/>
              <a:t>	ანალოგი: </a:t>
            </a:r>
            <a:r>
              <a:rPr lang="ka-GE" altLang="en-US" dirty="0" smtClean="0"/>
              <a:t>ბუშტის </a:t>
            </a:r>
          </a:p>
          <a:p>
            <a:pPr marL="533400" indent="-533400"/>
            <a:r>
              <a:rPr lang="ka-GE" altLang="en-US" dirty="0" smtClean="0"/>
              <a:t>	ზედაპირის გაფართოება</a:t>
            </a:r>
          </a:p>
          <a:p>
            <a:endParaRPr lang="en-US" dirty="0"/>
          </a:p>
        </p:txBody>
      </p:sp>
      <p:pic>
        <p:nvPicPr>
          <p:cNvPr id="8" name="Picture 4" descr="bubbl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24400" y="2514600"/>
            <a:ext cx="36576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3050"/>
            <a:ext cx="6705600" cy="1143000"/>
          </a:xfrm>
        </p:spPr>
        <p:txBody>
          <a:bodyPr/>
          <a:lstStyle/>
          <a:p>
            <a:r>
              <a:rPr lang="ka-GE" dirty="0" smtClean="0"/>
              <a:t>დიდი აფეთქება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600200"/>
            <a:ext cx="2438400" cy="4495800"/>
          </a:xfrm>
        </p:spPr>
        <p:txBody>
          <a:bodyPr>
            <a:normAutofit/>
          </a:bodyPr>
          <a:lstStyle/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მთელი სამყაროს 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მასა თავმოყრილია 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ერთ წერტილში</a:t>
            </a:r>
          </a:p>
          <a:p>
            <a:pPr marL="533400" indent="-533400"/>
            <a:endParaRPr lang="ka-GE" altLang="en-US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გაფართოებისას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იკლებს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სიმკვრივე და</a:t>
            </a:r>
          </a:p>
          <a:p>
            <a:pPr marL="533400" indent="-533400"/>
            <a:r>
              <a:rPr lang="ka-GE" altLang="en-US" dirty="0" smtClean="0">
                <a:latin typeface="Times New Roman" pitchFamily="18" charset="0"/>
              </a:rPr>
              <a:t>ტემპერატურა</a:t>
            </a:r>
          </a:p>
          <a:p>
            <a:pPr marL="533400" indent="-533400"/>
            <a:endParaRPr lang="ka-GE" altLang="en-US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dirty="0" smtClean="0">
                <a:solidFill>
                  <a:srgbClr val="0000FF"/>
                </a:solidFill>
                <a:latin typeface="Times New Roman" pitchFamily="18" charset="0"/>
              </a:rPr>
              <a:t>”ცხელი” დიდი</a:t>
            </a:r>
          </a:p>
          <a:p>
            <a:pPr marL="533400" indent="-533400"/>
            <a:r>
              <a:rPr lang="ka-GE" altLang="en-US" dirty="0" smtClean="0">
                <a:solidFill>
                  <a:srgbClr val="0000FF"/>
                </a:solidFill>
                <a:latin typeface="Times New Roman" pitchFamily="18" charset="0"/>
              </a:rPr>
              <a:t>აფეთქების მოდელი</a:t>
            </a:r>
            <a:endParaRPr lang="ka-GE" altLang="en-US" dirty="0" smtClean="0">
              <a:solidFill>
                <a:srgbClr val="0000FF"/>
              </a:solidFill>
            </a:endParaRPr>
          </a:p>
          <a:p>
            <a:endParaRPr lang="en-US" dirty="0"/>
          </a:p>
        </p:txBody>
      </p:sp>
      <p:pic>
        <p:nvPicPr>
          <p:cNvPr id="5" name="Content Placeholder 4" descr="BB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81400" y="1600200"/>
            <a:ext cx="4495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10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971800"/>
          </a:xfrm>
        </p:spPr>
        <p:txBody>
          <a:bodyPr>
            <a:normAutofit fontScale="70000" lnSpcReduction="20000"/>
          </a:bodyPr>
          <a:lstStyle/>
          <a:p>
            <a:pPr marL="533400" indent="-533400"/>
            <a:endParaRPr lang="ka-GE" altLang="en-US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sz="2400" dirty="0" smtClean="0">
                <a:latin typeface="Times New Roman" pitchFamily="18" charset="0"/>
              </a:rPr>
              <a:t>მაღალი ენერგიები, ტემპერატურა, სიმკვრივე.</a:t>
            </a:r>
          </a:p>
          <a:p>
            <a:pPr marL="533400" indent="-533400"/>
            <a:endParaRPr lang="ka-GE" altLang="en-US" sz="2400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sz="2400" dirty="0" smtClean="0">
                <a:latin typeface="Times New Roman" pitchFamily="18" charset="0"/>
              </a:rPr>
              <a:t>დიდი გაერთიანება: გრავიტაციული, ელექტრომაგნიტური, ბირთვული ძლიერი და სუსტი ურთიერთქმედების აღმწერი ერთიანი ველის თეორია.</a:t>
            </a:r>
          </a:p>
          <a:p>
            <a:pPr marL="533400" indent="-533400"/>
            <a:endParaRPr lang="ka-GE" altLang="en-US" sz="2400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sz="2400" dirty="0" smtClean="0"/>
              <a:t>გაფართოება: ტემპერატურის, სიმკვრივის კლება</a:t>
            </a:r>
          </a:p>
          <a:p>
            <a:pPr marL="533400" indent="-533400"/>
            <a:endParaRPr lang="ka-GE" altLang="en-US" sz="2400" dirty="0" smtClean="0"/>
          </a:p>
          <a:p>
            <a:pPr marL="533400" indent="-533400"/>
            <a:r>
              <a:rPr lang="ka-GE" altLang="en-US" sz="2400" dirty="0" smtClean="0"/>
              <a:t>სხვადასხვა “ეპოქები”: განსხვავებული ფიზიკა</a:t>
            </a:r>
          </a:p>
          <a:p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ადრეული სამყარო</a:t>
            </a:r>
            <a:endParaRPr lang="en-US" dirty="0"/>
          </a:p>
        </p:txBody>
      </p:sp>
    </p:spTree>
  </p:cSld>
  <p:clrMapOvr>
    <a:masterClrMapping/>
  </p:clrMapOvr>
  <p:transition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124200"/>
          </a:xfrm>
        </p:spPr>
        <p:txBody>
          <a:bodyPr>
            <a:normAutofit fontScale="62500" lnSpcReduction="20000"/>
          </a:bodyPr>
          <a:lstStyle/>
          <a:p>
            <a:pPr marL="533400" indent="-533400"/>
            <a:endParaRPr lang="ka-GE" altLang="en-US" b="1" dirty="0" smtClean="0">
              <a:solidFill>
                <a:srgbClr val="006600"/>
              </a:solidFill>
              <a:latin typeface="Sylfaen" pitchFamily="18" charset="0"/>
            </a:endParaRPr>
          </a:p>
          <a:p>
            <a:pPr marL="533400" indent="-533400"/>
            <a:endParaRPr lang="ka-GE" altLang="en-US" sz="1400" b="1" dirty="0" smtClean="0">
              <a:solidFill>
                <a:srgbClr val="006600"/>
              </a:solidFill>
              <a:latin typeface="Sylfaen" pitchFamily="18" charset="0"/>
            </a:endParaRPr>
          </a:p>
          <a:p>
            <a:pPr marL="533400" indent="-533400"/>
            <a:r>
              <a:rPr lang="en-US" alt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a-GE" alt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380 000 წელი </a:t>
            </a:r>
            <a:r>
              <a:rPr lang="ka-GE" altLang="en-US" sz="2400" dirty="0" smtClean="0">
                <a:solidFill>
                  <a:srgbClr val="0000FF"/>
                </a:solidFill>
                <a:cs typeface="Times New Roman" pitchFamily="18" charset="0"/>
              </a:rPr>
              <a:t>(10 000</a:t>
            </a:r>
            <a:r>
              <a:rPr lang="en-US" alt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ka-GE" altLang="en-US" sz="2400" dirty="0" smtClean="0">
                <a:solidFill>
                  <a:srgbClr val="0000FF"/>
                </a:solidFill>
                <a:cs typeface="Times New Roman" pitchFamily="18" charset="0"/>
              </a:rPr>
              <a:t>)</a:t>
            </a:r>
          </a:p>
          <a:p>
            <a:pPr marL="533400" indent="-533400"/>
            <a:r>
              <a:rPr lang="ka-GE" altLang="en-US" sz="2400" dirty="0" smtClean="0"/>
              <a:t>	რეკომბინაცია: იონებიდან და თავისუფალი ელექტრონებიდან ატომების წარმოქმნა და გამჭვირვალე სამყაროს დაბადება</a:t>
            </a:r>
          </a:p>
          <a:p>
            <a:pPr marL="533400" indent="-533400"/>
            <a:endParaRPr lang="ka-GE" altLang="en-US" sz="2400" dirty="0" smtClean="0"/>
          </a:p>
          <a:p>
            <a:pPr marL="533400" indent="-533400"/>
            <a:r>
              <a:rPr lang="en-US" altLang="en-US" sz="2400" dirty="0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ka-GE" altLang="en-US" sz="2400" dirty="0" smtClean="0">
                <a:solidFill>
                  <a:srgbClr val="0000FF"/>
                </a:solidFill>
                <a:cs typeface="Times New Roman" pitchFamily="18" charset="0"/>
              </a:rPr>
              <a:t>1 მილიარდი წელი (70</a:t>
            </a:r>
            <a:r>
              <a:rPr lang="en-US" alt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ka-GE" altLang="en-US" sz="2400" dirty="0" smtClean="0">
                <a:solidFill>
                  <a:srgbClr val="0000FF"/>
                </a:solidFill>
                <a:cs typeface="Times New Roman" pitchFamily="18" charset="0"/>
              </a:rPr>
              <a:t>)</a:t>
            </a:r>
            <a:endParaRPr lang="en-US" altLang="en-US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/>
            <a:r>
              <a:rPr lang="ka-GE" altLang="en-US" sz="2400" dirty="0" smtClean="0"/>
              <a:t>	პირველი გალაქტიკების წარმოშობა</a:t>
            </a:r>
          </a:p>
          <a:p>
            <a:pPr marL="533400" indent="-533400"/>
            <a:endParaRPr lang="ka-GE" altLang="en-US" sz="2400" dirty="0" smtClean="0"/>
          </a:p>
          <a:p>
            <a:pPr marL="533400" indent="-533400"/>
            <a:r>
              <a:rPr lang="en-US" altLang="en-US" sz="2400" dirty="0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ka-GE" altLang="en-US" sz="2400" dirty="0" smtClean="0">
                <a:solidFill>
                  <a:srgbClr val="0000FF"/>
                </a:solidFill>
                <a:cs typeface="Times New Roman" pitchFamily="18" charset="0"/>
              </a:rPr>
              <a:t>10 მილიარდი წელი (</a:t>
            </a:r>
            <a:r>
              <a:rPr lang="en-US" alt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3K</a:t>
            </a:r>
            <a:r>
              <a:rPr lang="ka-GE" altLang="en-US" sz="2400" dirty="0" smtClean="0">
                <a:solidFill>
                  <a:srgbClr val="0000FF"/>
                </a:solidFill>
                <a:cs typeface="Times New Roman" pitchFamily="18" charset="0"/>
              </a:rPr>
              <a:t>)</a:t>
            </a:r>
            <a:endParaRPr lang="en-US" altLang="en-US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/>
            <a:r>
              <a:rPr lang="ka-GE" altLang="en-US" sz="2400" dirty="0" smtClean="0"/>
              <a:t>	სამყაროს დღევანდელი სურათი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სამყაროს ევოლუცია</a:t>
            </a:r>
            <a:endParaRPr lang="en-US" dirty="0"/>
          </a:p>
        </p:txBody>
      </p:sp>
    </p:spTree>
  </p:cSld>
  <p:clrMapOvr>
    <a:masterClrMapping/>
  </p:clrMapOvr>
  <p:transition>
    <p:pull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smtClean="0"/>
              <a:t>კოსმოლოგიური ეპოქები</a:t>
            </a:r>
            <a:endParaRPr lang="en-US" dirty="0"/>
          </a:p>
        </p:txBody>
      </p:sp>
      <p:pic>
        <p:nvPicPr>
          <p:cNvPr id="6" name="Picture 4" descr="Timelin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1888298"/>
            <a:ext cx="7772400" cy="369100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447800"/>
            <a:ext cx="7772400" cy="503238"/>
          </a:xfrm>
        </p:spPr>
        <p:txBody>
          <a:bodyPr>
            <a:normAutofit fontScale="90000"/>
          </a:bodyPr>
          <a:lstStyle/>
          <a:p>
            <a:pPr marL="533400" indent="-533400"/>
            <a: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  <a:t>სამყაროს </a:t>
            </a:r>
            <a: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  <a:t>ევოლუცია</a:t>
            </a:r>
            <a:b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</a:br>
            <a: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  <a:t/>
            </a:r>
            <a:b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</a:br>
            <a: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  <a:t/>
            </a:r>
            <a:b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</a:br>
            <a: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  <a:t/>
            </a:r>
            <a:b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</a:br>
            <a: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  <a:t/>
            </a:r>
            <a:br>
              <a:rPr lang="ka-GE" altLang="en-US" sz="2000" b="1" dirty="0" smtClean="0">
                <a:solidFill>
                  <a:srgbClr val="006600"/>
                </a:solidFill>
                <a:latin typeface="Sylfaen" pitchFamily="18" charset="0"/>
              </a:rPr>
            </a:br>
            <a:r>
              <a:rPr lang="ka-GE" altLang="en-US" sz="2000" dirty="0" smtClean="0">
                <a:latin typeface="Times New Roman" pitchFamily="18" charset="0"/>
              </a:rPr>
              <a:t>სამყაროს </a:t>
            </a:r>
            <a:r>
              <a:rPr lang="ka-GE" altLang="en-US" sz="2000" dirty="0" smtClean="0">
                <a:latin typeface="Times New Roman" pitchFamily="18" charset="0"/>
              </a:rPr>
              <a:t>გაფართოება და ფუნდამენტური ურთიერთქმედებები</a:t>
            </a:r>
            <a:r>
              <a:rPr lang="ka-GE" altLang="en-US" sz="1000" dirty="0" smtClean="0"/>
              <a:t/>
            </a:r>
            <a:br>
              <a:rPr lang="ka-GE" altLang="en-US" sz="1000" dirty="0" smtClean="0"/>
            </a:br>
            <a:endParaRPr lang="en-US" sz="1000" dirty="0"/>
          </a:p>
        </p:txBody>
      </p:sp>
      <p:pic>
        <p:nvPicPr>
          <p:cNvPr id="4" name="Picture 4" descr="unification_theorie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209800"/>
            <a:ext cx="6019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4572000" cy="4495800"/>
          </a:xfrm>
        </p:spPr>
        <p:txBody>
          <a:bodyPr>
            <a:noAutofit/>
          </a:bodyPr>
          <a:lstStyle/>
          <a:p>
            <a:pPr marL="533400" indent="-533400" algn="ctr">
              <a:lnSpc>
                <a:spcPct val="90000"/>
              </a:lnSpc>
            </a:pPr>
            <a:r>
              <a:rPr lang="ka-GE" altLang="en-US" sz="1400" b="1" dirty="0" smtClean="0">
                <a:solidFill>
                  <a:srgbClr val="006600"/>
                </a:solidFill>
                <a:latin typeface="Sylfaen" pitchFamily="18" charset="0"/>
              </a:rPr>
              <a:t>რელიქტური გამოსხივება</a:t>
            </a:r>
          </a:p>
          <a:p>
            <a:pPr marL="533400" indent="-533400">
              <a:lnSpc>
                <a:spcPct val="90000"/>
              </a:lnSpc>
            </a:pPr>
            <a:endParaRPr lang="ka-GE" altLang="en-US" sz="1400" dirty="0" smtClean="0">
              <a:latin typeface="Times New Roma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en-US" altLang="en-US" sz="1400" dirty="0" smtClean="0">
                <a:latin typeface="Times New Roman" pitchFamily="18" charset="0"/>
              </a:rPr>
              <a:t>	</a:t>
            </a:r>
            <a:r>
              <a:rPr lang="ka-GE" altLang="en-US" sz="1400" dirty="0" smtClean="0">
                <a:latin typeface="Times New Roman" pitchFamily="18" charset="0"/>
              </a:rPr>
              <a:t>თეორია (გამოვი, 1948)</a:t>
            </a:r>
          </a:p>
          <a:p>
            <a:pPr marL="533400" indent="-533400">
              <a:lnSpc>
                <a:spcPct val="90000"/>
              </a:lnSpc>
            </a:pPr>
            <a:endParaRPr lang="ka-GE" altLang="en-US" sz="1400" dirty="0" smtClean="0">
              <a:latin typeface="Times New Roma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ka-GE" altLang="en-US" sz="1400" dirty="0" smtClean="0">
                <a:latin typeface="Times New Roman" pitchFamily="18" charset="0"/>
              </a:rPr>
              <a:t>	თუკი სამყარო ცივდება, მაშინ იგი გადის ე.წ. რეკომბინაციის ეპოქას. წყალბადის იონები ქმნიან წყალბადის ატომებს. სამყარო ხდება გამჭვირვალე. </a:t>
            </a:r>
          </a:p>
          <a:p>
            <a:pPr marL="533400" indent="-533400">
              <a:lnSpc>
                <a:spcPct val="90000"/>
              </a:lnSpc>
            </a:pPr>
            <a:endParaRPr lang="ka-GE" altLang="en-US" sz="1400" dirty="0" smtClean="0">
              <a:latin typeface="Times New Roma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en-US" altLang="en-US" sz="1400" dirty="0" smtClean="0">
                <a:latin typeface="Times New Roman" pitchFamily="18" charset="0"/>
              </a:rPr>
              <a:t>	</a:t>
            </a:r>
            <a:r>
              <a:rPr lang="ka-GE" altLang="en-US" sz="1400" dirty="0" smtClean="0">
                <a:latin typeface="Times New Roman" pitchFamily="18" charset="0"/>
              </a:rPr>
              <a:t>დიდი აფეთქების ნათება უნდა ჩანდეს გამჭვირვალე სამყაროში.</a:t>
            </a:r>
          </a:p>
          <a:p>
            <a:pPr marL="533400" indent="-533400">
              <a:lnSpc>
                <a:spcPct val="90000"/>
              </a:lnSpc>
            </a:pPr>
            <a:endParaRPr lang="ka-GE" altLang="en-US" sz="1400" dirty="0" smtClean="0">
              <a:latin typeface="Times New Roman" pitchFamily="18" charset="0"/>
            </a:endParaRPr>
          </a:p>
          <a:p>
            <a:pPr marL="533400" indent="-533400">
              <a:lnSpc>
                <a:spcPct val="90000"/>
              </a:lnSpc>
            </a:pPr>
            <a:r>
              <a:rPr lang="en-US" altLang="en-US" sz="1400" dirty="0" smtClean="0">
                <a:latin typeface="Times New Roman" pitchFamily="18" charset="0"/>
              </a:rPr>
              <a:t>	</a:t>
            </a:r>
            <a:r>
              <a:rPr lang="ka-GE" altLang="en-US" sz="1400" dirty="0" smtClean="0">
                <a:latin typeface="Times New Roman" pitchFamily="18" charset="0"/>
              </a:rPr>
              <a:t>სამყარო ფართოვდება: გამოსხივების სიხშირე ეცემა</a:t>
            </a:r>
          </a:p>
          <a:p>
            <a:pPr marL="533400" indent="-533400">
              <a:lnSpc>
                <a:spcPct val="90000"/>
              </a:lnSpc>
            </a:pPr>
            <a:r>
              <a:rPr lang="en-US" altLang="en-US" sz="1400" dirty="0" smtClean="0">
                <a:latin typeface="Times New Roman" pitchFamily="18" charset="0"/>
              </a:rPr>
              <a:t>	</a:t>
            </a:r>
            <a:r>
              <a:rPr lang="ka-GE" altLang="en-US" sz="1400" dirty="0" smtClean="0">
                <a:latin typeface="Times New Roman" pitchFamily="18" charset="0"/>
              </a:rPr>
              <a:t>(ეფექტური ტემპერატურა). </a:t>
            </a:r>
            <a:r>
              <a:rPr lang="ka-GE" altLang="en-US" sz="1400" dirty="0" smtClean="0">
                <a:solidFill>
                  <a:srgbClr val="0000FF"/>
                </a:solidFill>
                <a:latin typeface="Times New Roman" pitchFamily="18" charset="0"/>
              </a:rPr>
              <a:t>დღეს: </a:t>
            </a:r>
            <a:r>
              <a:rPr lang="ka-GE" altLang="en-US" sz="1400" dirty="0" smtClean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altLang="en-US" sz="1400" dirty="0" smtClean="0">
                <a:solidFill>
                  <a:srgbClr val="0000FF"/>
                </a:solidFill>
                <a:latin typeface="Times New Roman" pitchFamily="18" charset="0"/>
              </a:rPr>
              <a:t> K</a:t>
            </a:r>
            <a:endParaRPr lang="en-US" sz="1400" dirty="0"/>
          </a:p>
        </p:txBody>
      </p:sp>
      <p:pic>
        <p:nvPicPr>
          <p:cNvPr id="9" name="Picture 6" descr="gamow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13832" y="685800"/>
            <a:ext cx="2639568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marL="533400" indent="-533400"/>
            <a:endParaRPr lang="ka-GE" altLang="en-US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sz="8000" dirty="0" smtClean="0">
                <a:solidFill>
                  <a:srgbClr val="0000FF"/>
                </a:solidFill>
                <a:latin typeface="Times New Roman" pitchFamily="18" charset="0"/>
              </a:rPr>
              <a:t>სამყაროს გაფართოება საწყისი ცხელი წერტილიდან</a:t>
            </a:r>
          </a:p>
          <a:p>
            <a:pPr marL="533400" indent="-533400"/>
            <a:endParaRPr lang="ka-GE" altLang="en-US" sz="8000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marL="533400" indent="-533400"/>
            <a:r>
              <a:rPr lang="ka-GE" altLang="en-US" sz="8000" dirty="0" smtClean="0">
                <a:latin typeface="Times New Roman" pitchFamily="18" charset="0"/>
              </a:rPr>
              <a:t>	საწყისი წერტილი: </a:t>
            </a:r>
            <a:r>
              <a:rPr lang="ka-GE" altLang="en-US" sz="8000" dirty="0" smtClean="0">
                <a:solidFill>
                  <a:srgbClr val="FF0000"/>
                </a:solidFill>
                <a:latin typeface="Times New Roman" pitchFamily="18" charset="0"/>
              </a:rPr>
              <a:t>სინგულარობა</a:t>
            </a:r>
          </a:p>
          <a:p>
            <a:pPr marL="533400" indent="-533400"/>
            <a:r>
              <a:rPr lang="ka-GE" altLang="en-US" sz="8000" dirty="0" smtClean="0">
                <a:latin typeface="Times New Roman" pitchFamily="18" charset="0"/>
              </a:rPr>
              <a:t>	სამყაროს ასაკი: 	~1</a:t>
            </a:r>
            <a:r>
              <a:rPr lang="en-US" altLang="en-US" sz="8000" dirty="0" smtClean="0">
                <a:latin typeface="Times New Roman" pitchFamily="18" charset="0"/>
              </a:rPr>
              <a:t>5</a:t>
            </a:r>
            <a:r>
              <a:rPr lang="ka-GE" altLang="en-US" sz="8000" dirty="0" smtClean="0">
                <a:latin typeface="Times New Roman" pitchFamily="18" charset="0"/>
              </a:rPr>
              <a:t> მილიარდი წელი</a:t>
            </a:r>
          </a:p>
          <a:p>
            <a:pPr marL="533400" indent="-533400"/>
            <a:endParaRPr lang="ka-GE" altLang="en-US" sz="8000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sz="8000" dirty="0" smtClean="0">
                <a:latin typeface="Times New Roman" pitchFamily="18" charset="0"/>
              </a:rPr>
              <a:t>	გაფართოების სიჩქარე </a:t>
            </a:r>
            <a:r>
              <a:rPr lang="ka-GE" altLang="en-US" sz="8000" b="1" dirty="0" smtClean="0">
                <a:latin typeface="Times New Roman" pitchFamily="18" charset="0"/>
              </a:rPr>
              <a:t>&lt;</a:t>
            </a:r>
            <a:r>
              <a:rPr lang="ka-GE" altLang="en-US" sz="8000" dirty="0" smtClean="0">
                <a:latin typeface="Times New Roman" pitchFamily="18" charset="0"/>
              </a:rPr>
              <a:t> სინათლის სიჩქარე</a:t>
            </a:r>
          </a:p>
          <a:p>
            <a:pPr marL="533400" indent="-533400"/>
            <a:endParaRPr lang="ka-GE" altLang="en-US" sz="8000" dirty="0" smtClean="0">
              <a:latin typeface="Times New Roman" pitchFamily="18" charset="0"/>
            </a:endParaRPr>
          </a:p>
          <a:p>
            <a:pPr marL="533400" indent="-533400"/>
            <a:r>
              <a:rPr lang="ka-GE" altLang="en-US" sz="8000" dirty="0" smtClean="0">
                <a:latin typeface="Times New Roman" pitchFamily="18" charset="0"/>
              </a:rPr>
              <a:t>	სამყაროს ზომა </a:t>
            </a:r>
            <a:r>
              <a:rPr lang="ka-GE" altLang="en-US" sz="8000" dirty="0" smtClean="0"/>
              <a:t>≤ </a:t>
            </a:r>
            <a:r>
              <a:rPr lang="ka-GE" altLang="en-US" sz="8000" dirty="0" smtClean="0">
                <a:latin typeface="Times New Roman" pitchFamily="18" charset="0"/>
              </a:rPr>
              <a:t>კოსმოლოგიური ჰორიზონტი</a:t>
            </a:r>
          </a:p>
          <a:p>
            <a:pPr marL="533400" indent="-533400"/>
            <a:endParaRPr lang="ka-GE" altLang="en-US" sz="2400" dirty="0" smtClean="0">
              <a:latin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დიდი აფეთქება</a:t>
            </a:r>
            <a:endParaRPr lang="en-US" dirty="0"/>
          </a:p>
        </p:txBody>
      </p:sp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მადლობათ ყურადღებისთვის</a:t>
            </a:r>
            <a:endParaRPr lang="en-US" dirty="0"/>
          </a:p>
        </p:txBody>
      </p:sp>
    </p:spTree>
  </p:cSld>
  <p:clrMapOvr>
    <a:masterClrMapping/>
  </p:clrMapOvr>
  <p:transition>
    <p:pull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160</Words>
  <Application>Microsoft Office PowerPoint</Application>
  <PresentationFormat>On-screen Show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Equity</vt:lpstr>
      <vt:lpstr>დიდი აფეთქების თეორია</vt:lpstr>
      <vt:lpstr>Slide 2</vt:lpstr>
      <vt:lpstr>Slide 3</vt:lpstr>
      <vt:lpstr>დიდი აფეთქება</vt:lpstr>
      <vt:lpstr>ადრეული სამყარო</vt:lpstr>
      <vt:lpstr>სამყაროს ევოლუცია</vt:lpstr>
      <vt:lpstr>კოსმოლოგიური ეპოქები</vt:lpstr>
      <vt:lpstr>სამყაროს ევოლუცია     სამყაროს გაფართოება და ფუნდამენტური ურთიერთქმედებები </vt:lpstr>
      <vt:lpstr>Slide 9</vt:lpstr>
      <vt:lpstr>დიდი აფეთქება</vt:lpstr>
      <vt:lpstr>მადლობათ ყურადღებისთვის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დიდი აფეთქების თეორია</dc:title>
  <dc:creator>rcuser4</dc:creator>
  <cp:lastModifiedBy>rcuser4</cp:lastModifiedBy>
  <cp:revision>2</cp:revision>
  <dcterms:created xsi:type="dcterms:W3CDTF">2006-08-16T00:00:00Z</dcterms:created>
  <dcterms:modified xsi:type="dcterms:W3CDTF">2019-06-28T08:15:44Z</dcterms:modified>
</cp:coreProperties>
</file>