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75" r:id="rId14"/>
    <p:sldId id="268" r:id="rId15"/>
    <p:sldId id="269" r:id="rId16"/>
    <p:sldId id="270" r:id="rId17"/>
    <p:sldId id="271" r:id="rId18"/>
    <p:sldId id="272" r:id="rId19"/>
    <p:sldId id="273"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705577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1314398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251688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4DF0B40-2F9E-444F-A113-343B01683E1C}" type="datetimeFigureOut">
              <a:rPr lang="en-GB" smtClean="0"/>
              <a:t>21/05/2022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1930362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DF0B40-2F9E-444F-A113-343B01683E1C}" type="datetimeFigureOut">
              <a:rPr lang="en-GB" smtClean="0"/>
              <a:t>21/05/2022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211805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128832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2018800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998636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DF0B40-2F9E-444F-A113-343B01683E1C}" type="datetimeFigureOut">
              <a:rPr lang="en-GB" smtClean="0"/>
              <a:t>21/05/2022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1050498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DF0B40-2F9E-444F-A113-343B01683E1C}" type="datetimeFigureOut">
              <a:rPr lang="en-GB" smtClean="0"/>
              <a:t>21/05/2022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232385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082872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95777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812904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29944953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394723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39531302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DF0B40-2F9E-444F-A113-343B01683E1C}" type="datetimeFigureOut">
              <a:rPr lang="en-GB" smtClean="0"/>
              <a:t>21/05/2022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BEBDB4-6A89-4884-BCA7-E9035F51B676}" type="slidenum">
              <a:rPr lang="en-GB" smtClean="0"/>
              <a:t>‹#›</a:t>
            </a:fld>
            <a:endParaRPr lang="en-GB"/>
          </a:p>
        </p:txBody>
      </p:sp>
    </p:spTree>
    <p:extLst>
      <p:ext uri="{BB962C8B-B14F-4D97-AF65-F5344CB8AC3E}">
        <p14:creationId xmlns:p14="http://schemas.microsoft.com/office/powerpoint/2010/main" val="516037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4DF0B40-2F9E-444F-A113-343B01683E1C}" type="datetimeFigureOut">
              <a:rPr lang="en-GB" smtClean="0"/>
              <a:t>21/05/2022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BEBDB4-6A89-4884-BCA7-E9035F51B676}" type="slidenum">
              <a:rPr lang="en-GB" smtClean="0"/>
              <a:t>‹#›</a:t>
            </a:fld>
            <a:endParaRPr lang="en-GB"/>
          </a:p>
        </p:txBody>
      </p:sp>
    </p:spTree>
    <p:extLst>
      <p:ext uri="{BB962C8B-B14F-4D97-AF65-F5344CB8AC3E}">
        <p14:creationId xmlns:p14="http://schemas.microsoft.com/office/powerpoint/2010/main" val="2217681887"/>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51" y="984530"/>
            <a:ext cx="10810874" cy="1325563"/>
          </a:xfrm>
        </p:spPr>
        <p:txBody>
          <a:bodyPr/>
          <a:lstStyle/>
          <a:p>
            <a:r>
              <a:rPr lang="ka-GE" sz="6600" b="1" dirty="0" smtClean="0"/>
              <a:t>დიდი </a:t>
            </a:r>
            <a:r>
              <a:rPr lang="ka-GE" sz="6600" b="1" dirty="0" smtClean="0"/>
              <a:t>აფეთქებ</a:t>
            </a:r>
            <a:r>
              <a:rPr lang="ka-GE" sz="6600" b="1" dirty="0" smtClean="0"/>
              <a:t>ის თეორია</a:t>
            </a:r>
            <a:endParaRPr lang="en-GB" sz="6600" b="1" dirty="0"/>
          </a:p>
        </p:txBody>
      </p:sp>
      <p:sp>
        <p:nvSpPr>
          <p:cNvPr id="3" name="Content Placeholder 2"/>
          <p:cNvSpPr>
            <a:spLocks noGrp="1"/>
          </p:cNvSpPr>
          <p:nvPr>
            <p:ph idx="1"/>
          </p:nvPr>
        </p:nvSpPr>
        <p:spPr>
          <a:xfrm>
            <a:off x="0" y="2310093"/>
            <a:ext cx="10507053" cy="4195481"/>
          </a:xfrm>
        </p:spPr>
        <p:txBody>
          <a:bodyPr>
            <a:normAutofit fontScale="92500" lnSpcReduction="10000"/>
          </a:bodyPr>
          <a:lstStyle/>
          <a:p>
            <a:endParaRPr lang="ka-GE" sz="3200" dirty="0" smtClean="0"/>
          </a:p>
          <a:p>
            <a:r>
              <a:rPr lang="ka-GE" sz="3200" dirty="0" smtClean="0"/>
              <a:t>კოსმოლოგია და ელემენტარული ნაწილაკები</a:t>
            </a:r>
          </a:p>
          <a:p>
            <a:endParaRPr lang="ka-GE" dirty="0"/>
          </a:p>
          <a:p>
            <a:pPr marL="0" indent="0">
              <a:buNone/>
            </a:pPr>
            <a:endParaRPr lang="ka-GE" dirty="0" smtClean="0"/>
          </a:p>
          <a:p>
            <a:pPr marL="0" indent="0">
              <a:buNone/>
            </a:pPr>
            <a:endParaRPr lang="ka-GE" dirty="0"/>
          </a:p>
          <a:p>
            <a:pPr marL="0" indent="0">
              <a:buNone/>
            </a:pPr>
            <a:endParaRPr lang="ka-GE" dirty="0" smtClean="0"/>
          </a:p>
          <a:p>
            <a:pPr marL="0" indent="0">
              <a:buNone/>
            </a:pPr>
            <a:endParaRPr lang="ka-GE" dirty="0"/>
          </a:p>
          <a:p>
            <a:pPr marL="0" indent="0">
              <a:buNone/>
            </a:pPr>
            <a:endParaRPr lang="ka-GE" dirty="0" smtClean="0"/>
          </a:p>
          <a:p>
            <a:pPr marL="0" indent="0">
              <a:buNone/>
            </a:pPr>
            <a:r>
              <a:rPr lang="ka-GE" dirty="0" smtClean="0"/>
              <a:t>ლექტორი: მერაბ გოგბერაშვილი</a:t>
            </a:r>
          </a:p>
          <a:p>
            <a:pPr marL="0" indent="0">
              <a:buNone/>
            </a:pPr>
            <a:r>
              <a:rPr lang="ka-GE" dirty="0" smtClean="0"/>
              <a:t>სტუდენტი: ხვთისო ხუცურაული</a:t>
            </a:r>
            <a:endParaRPr lang="en-GB" dirty="0"/>
          </a:p>
        </p:txBody>
      </p:sp>
    </p:spTree>
    <p:extLst>
      <p:ext uri="{BB962C8B-B14F-4D97-AF65-F5344CB8AC3E}">
        <p14:creationId xmlns:p14="http://schemas.microsoft.com/office/powerpoint/2010/main" val="81737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976" y="728663"/>
            <a:ext cx="9144000" cy="2387600"/>
          </a:xfrm>
        </p:spPr>
        <p:txBody>
          <a:bodyPr/>
          <a:lstStyle/>
          <a:p>
            <a:r>
              <a:rPr lang="ka-GE" dirty="0" smtClean="0"/>
              <a:t>რა არის დიდი აფეთქების </a:t>
            </a:r>
            <a:r>
              <a:rPr lang="en-US" dirty="0" smtClean="0"/>
              <a:t/>
            </a:r>
            <a:br>
              <a:rPr lang="en-US" dirty="0" smtClean="0"/>
            </a:br>
            <a:r>
              <a:rPr lang="ka-GE" dirty="0" smtClean="0"/>
              <a:t>თეორია</a:t>
            </a:r>
            <a:endParaRPr lang="en-GB" dirty="0"/>
          </a:p>
        </p:txBody>
      </p:sp>
      <p:sp>
        <p:nvSpPr>
          <p:cNvPr id="3" name="Subtitle 2"/>
          <p:cNvSpPr>
            <a:spLocks noGrp="1"/>
          </p:cNvSpPr>
          <p:nvPr>
            <p:ph type="subTitle" idx="1"/>
          </p:nvPr>
        </p:nvSpPr>
        <p:spPr>
          <a:xfrm>
            <a:off x="0" y="3159125"/>
            <a:ext cx="12192000" cy="3698875"/>
          </a:xfrm>
        </p:spPr>
        <p:txBody>
          <a:bodyPr>
            <a:noAutofit/>
          </a:bodyPr>
          <a:lstStyle/>
          <a:p>
            <a:r>
              <a:rPr lang="ka-GE" sz="2400" dirty="0" smtClean="0"/>
              <a:t>დიდი აფეთქების თეორია არის დღესდღეობით ყველაზე მიღებული მოდელი სამყაროს შექმნის შესახებ. დიდი აფეთქების სამართლიანობას, ძირითადად, ამტკიცებს 3 დაკვირვებაზე დამყარებული მტკიცებულება, რომლებიც დიდი სიზუსტით ემთხვევა დიდი აფეთქების თეორის სცენარს. </a:t>
            </a:r>
          </a:p>
          <a:p>
            <a:r>
              <a:rPr lang="ka-GE" sz="2400" dirty="0" smtClean="0"/>
              <a:t>ესენია: </a:t>
            </a:r>
          </a:p>
          <a:p>
            <a:r>
              <a:rPr lang="ka-GE" sz="2400" dirty="0" smtClean="0"/>
              <a:t>1) სამყაროს გაფართოვება;</a:t>
            </a:r>
          </a:p>
          <a:p>
            <a:r>
              <a:rPr lang="ka-GE" sz="2400" dirty="0" smtClean="0"/>
              <a:t>2) ქიმიური ელემენტების სინთეზი (ჰელიუმის სიუხვე სამყაროში);</a:t>
            </a:r>
          </a:p>
          <a:p>
            <a:r>
              <a:rPr lang="ka-GE" sz="2400" dirty="0" smtClean="0"/>
              <a:t>3) კოსმოსური მიკროტალღური ფონ</a:t>
            </a:r>
            <a:r>
              <a:rPr lang="ka-GE" dirty="0" smtClean="0"/>
              <a:t>ი.</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951" y="-1"/>
            <a:ext cx="5714420" cy="3116263"/>
          </a:xfrm>
          <a:prstGeom prst="rect">
            <a:avLst/>
          </a:prstGeom>
        </p:spPr>
      </p:pic>
    </p:spTree>
    <p:extLst>
      <p:ext uri="{BB962C8B-B14F-4D97-AF65-F5344CB8AC3E}">
        <p14:creationId xmlns:p14="http://schemas.microsoft.com/office/powerpoint/2010/main" val="36242372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Placeholder 20"/>
          <p:cNvPicPr>
            <a:picLocks noGrp="1" noChangeAspect="1"/>
          </p:cNvPicPr>
          <p:nvPr>
            <p:ph type="pic" idx="15"/>
          </p:nvPr>
        </p:nvPicPr>
        <p:blipFill>
          <a:blip r:embed="rId2">
            <a:extLst>
              <a:ext uri="{28A0092B-C50C-407E-A947-70E740481C1C}">
                <a14:useLocalDpi xmlns:a14="http://schemas.microsoft.com/office/drawing/2010/main" val="0"/>
              </a:ext>
            </a:extLst>
          </a:blip>
          <a:srcRect l="11177" r="11177"/>
          <a:stretch>
            <a:fillRect/>
          </a:stretch>
        </p:blipFill>
        <p:spPr>
          <a:xfrm>
            <a:off x="7015801" y="-25578"/>
            <a:ext cx="5224462" cy="2708144"/>
          </a:xfrm>
        </p:spPr>
      </p:pic>
      <p:sp>
        <p:nvSpPr>
          <p:cNvPr id="2" name="Title 1"/>
          <p:cNvSpPr>
            <a:spLocks noGrp="1"/>
          </p:cNvSpPr>
          <p:nvPr>
            <p:ph type="title"/>
          </p:nvPr>
        </p:nvSpPr>
        <p:spPr>
          <a:xfrm>
            <a:off x="87817" y="-109765"/>
            <a:ext cx="9404723" cy="1400530"/>
          </a:xfrm>
        </p:spPr>
        <p:txBody>
          <a:bodyPr/>
          <a:lstStyle/>
          <a:p>
            <a:r>
              <a:rPr lang="ka-GE" sz="4800" b="1" i="1" dirty="0" smtClean="0">
                <a:solidFill>
                  <a:schemeClr val="tx1"/>
                </a:solidFill>
              </a:rPr>
              <a:t>1) წითელი წანაცვლება</a:t>
            </a:r>
            <a:endParaRPr lang="en-GB" sz="4800" b="1" i="1" dirty="0">
              <a:solidFill>
                <a:schemeClr val="tx1"/>
              </a:solidFill>
            </a:endParaRPr>
          </a:p>
        </p:txBody>
      </p:sp>
      <p:sp>
        <p:nvSpPr>
          <p:cNvPr id="3" name="Content Placeholder 2"/>
          <p:cNvSpPr>
            <a:spLocks noGrp="1"/>
          </p:cNvSpPr>
          <p:nvPr>
            <p:ph type="body" idx="1"/>
          </p:nvPr>
        </p:nvSpPr>
        <p:spPr>
          <a:xfrm>
            <a:off x="1" y="4367191"/>
            <a:ext cx="6207624" cy="2295561"/>
          </a:xfrm>
        </p:spPr>
        <p:txBody>
          <a:bodyPr/>
          <a:lstStyle/>
          <a:p>
            <a:r>
              <a:rPr lang="ka-GE" sz="2000" dirty="0" smtClean="0">
                <a:solidFill>
                  <a:schemeClr val="tx1"/>
                </a:solidFill>
              </a:rPr>
              <a:t>წანაცვლების დადგენაში გვეხმარება ფრაუნოფერის ხეზები. ეს არის  შავი ხაზების სერია ელექტრომაგნიტურ სპექტრზე, რომელიც ყველა ნივთიერებისთვის განსხვავებულია. ამ ხაზების გადაადგილება რომელიმე მხარეს გვაძლევს საშუალებას გავიგოთ, შორეული გალაქტიკებიდან მოსული სინათლე რომელ მხარეს და რამდენად არის წანაცვლებლი</a:t>
            </a:r>
            <a:r>
              <a:rPr lang="ka-GE" sz="2000" b="1" dirty="0" smtClean="0">
                <a:solidFill>
                  <a:schemeClr val="tx1"/>
                </a:solidFill>
              </a:rPr>
              <a:t>.</a:t>
            </a:r>
            <a:endParaRPr lang="en-US" sz="2000" b="1" dirty="0">
              <a:solidFill>
                <a:schemeClr val="tx1"/>
              </a:solidFill>
            </a:endParaRPr>
          </a:p>
        </p:txBody>
      </p:sp>
      <p:sp>
        <p:nvSpPr>
          <p:cNvPr id="9" name="Text Placeholder 8"/>
          <p:cNvSpPr>
            <a:spLocks noGrp="1"/>
          </p:cNvSpPr>
          <p:nvPr>
            <p:ph type="body" sz="half" idx="18"/>
          </p:nvPr>
        </p:nvSpPr>
        <p:spPr>
          <a:xfrm>
            <a:off x="0" y="987700"/>
            <a:ext cx="2940050" cy="659189"/>
          </a:xfrm>
        </p:spPr>
        <p:txBody>
          <a:bodyPr>
            <a:normAutofit/>
          </a:bodyPr>
          <a:lstStyle/>
          <a:p>
            <a:r>
              <a:rPr lang="ka-GE" sz="2800" b="1" u="sng" dirty="0" smtClean="0"/>
              <a:t>ჰაბლის კანონი</a:t>
            </a:r>
            <a:endParaRPr lang="en-GB" sz="2800" b="1" u="sng" dirty="0"/>
          </a:p>
        </p:txBody>
      </p:sp>
      <p:sp>
        <p:nvSpPr>
          <p:cNvPr id="10" name="Text Placeholder 9"/>
          <p:cNvSpPr>
            <a:spLocks noGrp="1"/>
          </p:cNvSpPr>
          <p:nvPr>
            <p:ph type="body" sz="half" idx="19"/>
          </p:nvPr>
        </p:nvSpPr>
        <p:spPr>
          <a:xfrm>
            <a:off x="87817" y="3536043"/>
            <a:ext cx="5241767" cy="659189"/>
          </a:xfrm>
        </p:spPr>
        <p:txBody>
          <a:bodyPr>
            <a:noAutofit/>
          </a:bodyPr>
          <a:lstStyle/>
          <a:p>
            <a:r>
              <a:rPr lang="ka-GE" sz="2800" b="1" u="sng" dirty="0" smtClean="0"/>
              <a:t>ფრაუნჰოფერის ხაზები</a:t>
            </a:r>
            <a:endParaRPr lang="en-GB" sz="2800" b="1" u="sng" dirty="0"/>
          </a:p>
        </p:txBody>
      </p:sp>
      <p:sp>
        <p:nvSpPr>
          <p:cNvPr id="7" name="Text Placeholder 6"/>
          <p:cNvSpPr>
            <a:spLocks noGrp="1"/>
          </p:cNvSpPr>
          <p:nvPr>
            <p:ph type="body" sz="quarter" idx="13"/>
          </p:nvPr>
        </p:nvSpPr>
        <p:spPr>
          <a:xfrm>
            <a:off x="8028814" y="935325"/>
            <a:ext cx="3779889" cy="576262"/>
          </a:xfrm>
        </p:spPr>
        <p:txBody>
          <a:bodyPr/>
          <a:lstStyle/>
          <a:p>
            <a:r>
              <a:rPr lang="ka-GE" sz="2000" dirty="0" smtClean="0">
                <a:solidFill>
                  <a:schemeClr val="bg1"/>
                </a:solidFill>
              </a:rPr>
              <a:t>ელექტრომაგნიტური სპექტრი</a:t>
            </a:r>
            <a:endParaRPr lang="en-GB" sz="2000" dirty="0">
              <a:solidFill>
                <a:schemeClr val="bg1"/>
              </a:solidFill>
            </a:endParaRPr>
          </a:p>
        </p:txBody>
      </p:sp>
      <p:sp>
        <p:nvSpPr>
          <p:cNvPr id="11" name="Text Placeholder 10"/>
          <p:cNvSpPr>
            <a:spLocks noGrp="1"/>
          </p:cNvSpPr>
          <p:nvPr>
            <p:ph type="body" sz="half" idx="20"/>
          </p:nvPr>
        </p:nvSpPr>
        <p:spPr>
          <a:xfrm>
            <a:off x="9492540" y="6476220"/>
            <a:ext cx="2935997" cy="659189"/>
          </a:xfrm>
        </p:spPr>
        <p:txBody>
          <a:bodyPr>
            <a:normAutofit/>
          </a:bodyPr>
          <a:lstStyle/>
          <a:p>
            <a:r>
              <a:rPr lang="ka-GE" sz="1800" b="1" dirty="0" smtClean="0"/>
              <a:t>ფრაუნჰოფერის ხაზები</a:t>
            </a:r>
            <a:endParaRPr lang="en-GB" sz="1800" b="1" dirty="0"/>
          </a:p>
        </p:txBody>
      </p:sp>
      <p:sp>
        <p:nvSpPr>
          <p:cNvPr id="14" name="Rectangle 13"/>
          <p:cNvSpPr/>
          <p:nvPr/>
        </p:nvSpPr>
        <p:spPr>
          <a:xfrm>
            <a:off x="-1" y="1512800"/>
            <a:ext cx="7015801" cy="1631216"/>
          </a:xfrm>
          <a:prstGeom prst="rect">
            <a:avLst/>
          </a:prstGeom>
        </p:spPr>
        <p:txBody>
          <a:bodyPr wrap="square">
            <a:spAutoFit/>
          </a:bodyPr>
          <a:lstStyle/>
          <a:p>
            <a:r>
              <a:rPr lang="en-US" sz="2000" dirty="0" smtClean="0"/>
              <a:t>1929 </a:t>
            </a:r>
            <a:r>
              <a:rPr lang="ka-GE" sz="2000" dirty="0" smtClean="0"/>
              <a:t>წელს ედვინ ჰაბლმა აღმოაჩინა,  რომ შორეული გალაქტიკებიდან მოსული სინათლე იყო წანაცვლებული ელექტრომაგნიტური სპექტრის წითელი ბოლოსკენ და ეს წანაცვლება იყო პროპორციულიი იმ გაკაქტიკასთან მანძილისა. ამას ეწოდება </a:t>
            </a:r>
            <a:r>
              <a:rPr lang="ka-GE" sz="2000" b="1" dirty="0" smtClean="0"/>
              <a:t>ჰაბლის კანონი</a:t>
            </a:r>
            <a:endParaRPr lang="en-US" sz="2000" b="1" dirty="0" smtClean="0"/>
          </a:p>
        </p:txBody>
      </p:sp>
      <p:pic>
        <p:nvPicPr>
          <p:cNvPr id="24" name="Picture Placeholder 23"/>
          <p:cNvPicPr>
            <a:picLocks noGrp="1" noChangeAspect="1"/>
          </p:cNvPicPr>
          <p:nvPr>
            <p:ph type="pic" idx="21"/>
          </p:nvPr>
        </p:nvPicPr>
        <p:blipFill>
          <a:blip r:embed="rId3" cstate="print">
            <a:extLst>
              <a:ext uri="{28A0092B-C50C-407E-A947-70E740481C1C}">
                <a14:useLocalDpi xmlns:a14="http://schemas.microsoft.com/office/drawing/2010/main" val="0"/>
              </a:ext>
            </a:extLst>
          </a:blip>
          <a:srcRect l="2115" r="2115"/>
          <a:stretch>
            <a:fillRect/>
          </a:stretch>
        </p:blipFill>
        <p:spPr>
          <a:xfrm>
            <a:off x="6207624" y="3364085"/>
            <a:ext cx="5984376" cy="3112135"/>
          </a:xfrm>
        </p:spPr>
      </p:pic>
    </p:spTree>
    <p:extLst>
      <p:ext uri="{BB962C8B-B14F-4D97-AF65-F5344CB8AC3E}">
        <p14:creationId xmlns:p14="http://schemas.microsoft.com/office/powerpoint/2010/main" val="19783535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ctrTitle"/>
          </p:nvPr>
        </p:nvSpPr>
        <p:spPr>
          <a:xfrm>
            <a:off x="1926479" y="0"/>
            <a:ext cx="8825658" cy="1257301"/>
          </a:xfrm>
        </p:spPr>
        <p:txBody>
          <a:bodyPr/>
          <a:lstStyle/>
          <a:p>
            <a:r>
              <a:rPr lang="ka-GE" b="1" i="1" dirty="0" smtClean="0"/>
              <a:t>ჰაბლის კანონი</a:t>
            </a:r>
            <a:endParaRPr lang="en-GB" b="1" i="1" dirty="0"/>
          </a:p>
        </p:txBody>
      </p:sp>
      <mc:AlternateContent xmlns:mc="http://schemas.openxmlformats.org/markup-compatibility/2006" xmlns:a14="http://schemas.microsoft.com/office/drawing/2010/main">
        <mc:Choice Requires="a14">
          <p:sp>
            <p:nvSpPr>
              <p:cNvPr id="5" name="Text Placeholder 4"/>
              <p:cNvSpPr>
                <a:spLocks noGrp="1"/>
              </p:cNvSpPr>
              <p:nvPr>
                <p:ph type="subTitle" idx="1"/>
              </p:nvPr>
            </p:nvSpPr>
            <p:spPr>
              <a:xfrm>
                <a:off x="100014" y="1400175"/>
                <a:ext cx="12091986" cy="5314950"/>
              </a:xfrm>
            </p:spPr>
            <p:txBody>
              <a:bodyPr>
                <a:normAutofit/>
              </a:bodyPr>
              <a:lstStyle/>
              <a:p>
                <a:r>
                  <a:rPr lang="ka-GE" sz="2400" dirty="0" smtClean="0">
                    <a:solidFill>
                      <a:schemeClr val="tx1"/>
                    </a:solidFill>
                  </a:rPr>
                  <a:t>მოცემული, </a:t>
                </a:r>
                <a:r>
                  <a:rPr lang="el-GR" sz="2400" dirty="0" smtClean="0">
                    <a:solidFill>
                      <a:schemeClr val="tx1"/>
                    </a:solidFill>
                  </a:rPr>
                  <a:t>λ,</a:t>
                </a:r>
                <a:r>
                  <a:rPr lang="en-US" sz="2400" dirty="0" smtClean="0">
                    <a:solidFill>
                      <a:schemeClr val="tx1"/>
                    </a:solidFill>
                  </a:rPr>
                  <a:t> </a:t>
                </a:r>
                <a:r>
                  <a:rPr lang="ka-GE" sz="2400" dirty="0" smtClean="0">
                    <a:solidFill>
                      <a:schemeClr val="tx1"/>
                    </a:solidFill>
                  </a:rPr>
                  <a:t>სპექტრში ტალღის სიგრძთ და გალაქტიკიდან მოსული გაზომილი  სინათლის ტალღის სიგრძით, </a:t>
                </a:r>
                <a14:m>
                  <m:oMath xmlns:m="http://schemas.openxmlformats.org/officeDocument/2006/math">
                    <m:sSup>
                      <m:sSupPr>
                        <m:ctrlPr>
                          <a:rPr lang="ka-GE" sz="2400" b="1" i="1" smtClean="0">
                            <a:solidFill>
                              <a:schemeClr val="tx1"/>
                            </a:solidFill>
                            <a:latin typeface="Cambria Math" panose="02040503050406030204" pitchFamily="18" charset="0"/>
                          </a:rPr>
                        </m:ctrlPr>
                      </m:sSupPr>
                      <m:e>
                        <m:r>
                          <m:rPr>
                            <m:nor/>
                          </m:rPr>
                          <a:rPr lang="el-GR" sz="2400" b="1">
                            <a:solidFill>
                              <a:schemeClr val="tx1"/>
                            </a:solidFill>
                          </a:rPr>
                          <m:t>λ</m:t>
                        </m:r>
                      </m:e>
                      <m:sup>
                        <m:r>
                          <a:rPr lang="ka-GE" sz="2400" b="1" i="1" smtClean="0">
                            <a:solidFill>
                              <a:schemeClr val="tx1"/>
                            </a:solidFill>
                            <a:latin typeface="Cambria Math" panose="02040503050406030204" pitchFamily="18" charset="0"/>
                          </a:rPr>
                          <m:t>,</m:t>
                        </m:r>
                      </m:sup>
                    </m:sSup>
                  </m:oMath>
                </a14:m>
                <a:r>
                  <a:rPr lang="ka-GE" sz="2400" b="1" dirty="0" smtClean="0">
                    <a:solidFill>
                      <a:schemeClr val="tx1"/>
                    </a:solidFill>
                  </a:rPr>
                  <a:t> </a:t>
                </a:r>
                <a:r>
                  <a:rPr lang="ka-GE" sz="2400" dirty="0" smtClean="0">
                    <a:solidFill>
                      <a:schemeClr val="tx1"/>
                    </a:solidFill>
                  </a:rPr>
                  <a:t>, შეგვიძლია განვსაზღვროთ წითელი წანაცვლება როგორც: </a:t>
                </a:r>
                <a:endParaRPr lang="en-US" sz="2400" b="0" i="1" dirty="0" smtClean="0">
                  <a:solidFill>
                    <a:schemeClr val="tx1"/>
                  </a:solidFill>
                  <a:latin typeface="Cambria Math" panose="02040503050406030204" pitchFamily="18" charset="0"/>
                </a:endParaRPr>
              </a:p>
              <a:p>
                <a:r>
                  <a:rPr lang="ka-GE" sz="2800" b="0" dirty="0" smtClean="0">
                    <a:solidFill>
                      <a:schemeClr val="tx1"/>
                    </a:solidFill>
                  </a:rPr>
                  <a:t>                                            </a:t>
                </a:r>
                <a14:m>
                  <m:oMath xmlns:m="http://schemas.openxmlformats.org/officeDocument/2006/math">
                    <m:r>
                      <a:rPr lang="en-US" sz="2800" b="0" i="1" smtClean="0">
                        <a:solidFill>
                          <a:schemeClr val="tx1"/>
                        </a:solidFill>
                        <a:latin typeface="Cambria Math" panose="02040503050406030204" pitchFamily="18" charset="0"/>
                      </a:rPr>
                      <m:t>𝑍</m:t>
                    </m:r>
                    <m:r>
                      <a:rPr lang="en-US" sz="2800" b="0" i="1" smtClean="0">
                        <a:solidFill>
                          <a:schemeClr val="tx1"/>
                        </a:solidFill>
                        <a:latin typeface="Cambria Math" panose="02040503050406030204" pitchFamily="18" charset="0"/>
                      </a:rPr>
                      <m:t>=</m:t>
                    </m:r>
                    <m:f>
                      <m:fPr>
                        <m:ctrlPr>
                          <a:rPr lang="en-US" sz="2800" b="0" i="1" smtClean="0">
                            <a:solidFill>
                              <a:schemeClr val="tx1"/>
                            </a:solidFill>
                            <a:latin typeface="Cambria Math" panose="02040503050406030204" pitchFamily="18" charset="0"/>
                          </a:rPr>
                        </m:ctrlPr>
                      </m:fPr>
                      <m:num>
                        <m:sSup>
                          <m:sSupPr>
                            <m:ctrlPr>
                              <a:rPr lang="ka-GE" sz="2800" b="1" i="1">
                                <a:solidFill>
                                  <a:schemeClr val="tx1"/>
                                </a:solidFill>
                                <a:latin typeface="Cambria Math" panose="02040503050406030204" pitchFamily="18" charset="0"/>
                              </a:rPr>
                            </m:ctrlPr>
                          </m:sSupPr>
                          <m:e>
                            <m:r>
                              <m:rPr>
                                <m:nor/>
                              </m:rPr>
                              <a:rPr lang="el-GR" sz="2800" b="1">
                                <a:solidFill>
                                  <a:schemeClr val="tx1"/>
                                </a:solidFill>
                              </a:rPr>
                              <m:t>λ</m:t>
                            </m:r>
                          </m:e>
                          <m:sup>
                            <m:r>
                              <a:rPr lang="ka-GE" sz="2800" b="1" i="1">
                                <a:solidFill>
                                  <a:schemeClr val="tx1"/>
                                </a:solidFill>
                                <a:latin typeface="Cambria Math" panose="02040503050406030204" pitchFamily="18" charset="0"/>
                              </a:rPr>
                              <m:t>,</m:t>
                            </m:r>
                          </m:sup>
                        </m:sSup>
                        <m:r>
                          <m:rPr>
                            <m:nor/>
                          </m:rPr>
                          <a:rPr lang="en-US" sz="2800" b="0" i="0" smtClean="0">
                            <a:solidFill>
                              <a:schemeClr val="tx1"/>
                            </a:solidFill>
                            <a:latin typeface="Cambria Math" panose="02040503050406030204" pitchFamily="18" charset="0"/>
                          </a:rPr>
                          <m:t> − </m:t>
                        </m:r>
                        <m:r>
                          <m:rPr>
                            <m:nor/>
                          </m:rPr>
                          <a:rPr lang="el-GR" sz="2800" dirty="0">
                            <a:solidFill>
                              <a:schemeClr val="tx1"/>
                            </a:solidFill>
                          </a:rPr>
                          <m:t>λ</m:t>
                        </m:r>
                      </m:num>
                      <m:den>
                        <m:r>
                          <m:rPr>
                            <m:nor/>
                          </m:rPr>
                          <a:rPr lang="el-GR" sz="2800" dirty="0">
                            <a:solidFill>
                              <a:schemeClr val="tx1"/>
                            </a:solidFill>
                          </a:rPr>
                          <m:t>λ</m:t>
                        </m:r>
                      </m:den>
                    </m:f>
                  </m:oMath>
                </a14:m>
                <a:r>
                  <a:rPr lang="ka-GE" sz="2800" dirty="0" smtClean="0">
                    <a:solidFill>
                      <a:schemeClr val="tx1"/>
                    </a:solidFill>
                  </a:rPr>
                  <a:t> , (1)</a:t>
                </a:r>
                <a:endParaRPr lang="en-US" sz="2800" dirty="0" smtClean="0">
                  <a:solidFill>
                    <a:schemeClr val="tx1"/>
                  </a:solidFill>
                </a:endParaRPr>
              </a:p>
              <a:p>
                <a:r>
                  <a:rPr lang="ka-GE" sz="2400" dirty="0" smtClean="0">
                    <a:solidFill>
                      <a:schemeClr val="tx1"/>
                    </a:solidFill>
                  </a:rPr>
                  <a:t>ჰაბლის კანონი გვეუბნება, რომ წითელი წანაცვლების ზომა პროპორციულია გალაქტიკასთან მანძილისა:</a:t>
                </a:r>
              </a:p>
              <a:p>
                <a:r>
                  <a:rPr lang="ka-GE" sz="2000" dirty="0" smtClean="0">
                    <a:solidFill>
                      <a:schemeClr val="tx1"/>
                    </a:solidFill>
                  </a:rPr>
                  <a:t>                                                            </a:t>
                </a:r>
                <a14:m>
                  <m:oMath xmlns:m="http://schemas.openxmlformats.org/officeDocument/2006/math">
                    <m:r>
                      <a:rPr lang="en-US" sz="2800" b="0" i="1" smtClean="0">
                        <a:solidFill>
                          <a:schemeClr val="tx1"/>
                        </a:solidFill>
                        <a:latin typeface="Cambria Math" panose="02040503050406030204" pitchFamily="18" charset="0"/>
                      </a:rPr>
                      <m:t>𝑍</m:t>
                    </m:r>
                    <m:r>
                      <a:rPr lang="en-US" sz="2800" b="0" i="1" smtClean="0">
                        <a:solidFill>
                          <a:schemeClr val="tx1"/>
                        </a:solidFill>
                        <a:latin typeface="Cambria Math" panose="02040503050406030204" pitchFamily="18" charset="0"/>
                      </a:rPr>
                      <m:t>=</m:t>
                    </m:r>
                    <m:sSup>
                      <m:sSupPr>
                        <m:ctrlPr>
                          <a:rPr lang="en-US" sz="2800" b="0" i="1" smtClean="0">
                            <a:solidFill>
                              <a:schemeClr val="tx1"/>
                            </a:solidFill>
                            <a:latin typeface="Cambria Math" panose="02040503050406030204" pitchFamily="18" charset="0"/>
                          </a:rPr>
                        </m:ctrlPr>
                      </m:sSupPr>
                      <m:e>
                        <m:r>
                          <a:rPr lang="en-US" sz="2800" b="0" i="1" smtClean="0">
                            <a:solidFill>
                              <a:schemeClr val="tx1"/>
                            </a:solidFill>
                            <a:latin typeface="Cambria Math" panose="02040503050406030204" pitchFamily="18" charset="0"/>
                          </a:rPr>
                          <m:t>𝐻</m:t>
                        </m:r>
                      </m:e>
                      <m:sup>
                        <m:r>
                          <a:rPr lang="en-US" sz="2800" b="0" i="1" smtClean="0">
                            <a:solidFill>
                              <a:schemeClr val="tx1"/>
                            </a:solidFill>
                            <a:latin typeface="Cambria Math" panose="02040503050406030204" pitchFamily="18" charset="0"/>
                          </a:rPr>
                          <m:t>′</m:t>
                        </m:r>
                      </m:sup>
                    </m:sSup>
                    <m:r>
                      <a:rPr lang="en-US" sz="2800" b="0" i="1" smtClean="0">
                        <a:solidFill>
                          <a:schemeClr val="tx1"/>
                        </a:solidFill>
                        <a:latin typeface="Cambria Math" panose="02040503050406030204" pitchFamily="18" charset="0"/>
                      </a:rPr>
                      <m:t> </m:t>
                    </m:r>
                    <m:r>
                      <a:rPr lang="en-US" sz="2800" b="0" i="1" smtClean="0">
                        <a:solidFill>
                          <a:schemeClr val="tx1"/>
                        </a:solidFill>
                        <a:latin typeface="Cambria Math" panose="02040503050406030204" pitchFamily="18" charset="0"/>
                      </a:rPr>
                      <m:t>𝑑</m:t>
                    </m:r>
                    <m:r>
                      <a:rPr lang="en-US" sz="2800" b="0" i="1" smtClean="0">
                        <a:solidFill>
                          <a:schemeClr val="tx1"/>
                        </a:solidFill>
                        <a:latin typeface="Cambria Math" panose="02040503050406030204" pitchFamily="18" charset="0"/>
                      </a:rPr>
                      <m:t>, </m:t>
                    </m:r>
                    <m:d>
                      <m:dPr>
                        <m:ctrlPr>
                          <a:rPr lang="en-US" sz="2800" b="0" i="1" smtClean="0">
                            <a:solidFill>
                              <a:schemeClr val="tx1"/>
                            </a:solidFill>
                            <a:latin typeface="Cambria Math" panose="02040503050406030204" pitchFamily="18" charset="0"/>
                          </a:rPr>
                        </m:ctrlPr>
                      </m:dPr>
                      <m:e>
                        <m:r>
                          <a:rPr lang="en-US" sz="2800" b="0" i="1" smtClean="0">
                            <a:solidFill>
                              <a:schemeClr val="tx1"/>
                            </a:solidFill>
                            <a:latin typeface="Cambria Math" panose="02040503050406030204" pitchFamily="18" charset="0"/>
                          </a:rPr>
                          <m:t>2</m:t>
                        </m:r>
                      </m:e>
                    </m:d>
                    <m:r>
                      <a:rPr lang="en-US" sz="2800" b="0" i="1" smtClean="0">
                        <a:solidFill>
                          <a:schemeClr val="tx1"/>
                        </a:solidFill>
                        <a:latin typeface="Cambria Math" panose="02040503050406030204" pitchFamily="18" charset="0"/>
                      </a:rPr>
                      <m:t>,</m:t>
                    </m:r>
                  </m:oMath>
                </a14:m>
                <a:endParaRPr lang="en-US" sz="2800" dirty="0">
                  <a:solidFill>
                    <a:schemeClr val="tx1"/>
                  </a:solidFill>
                </a:endParaRPr>
              </a:p>
              <a:p>
                <a:pPr/>
                <a:r>
                  <a:rPr lang="ka-GE" sz="2400" dirty="0" smtClean="0">
                    <a:solidFill>
                      <a:schemeClr val="tx1"/>
                    </a:solidFill>
                  </a:rPr>
                  <a:t>სადაც </a:t>
                </a:r>
                <a14:m>
                  <m:oMath xmlns:m="http://schemas.openxmlformats.org/officeDocument/2006/math">
                    <m:sSup>
                      <m:sSupPr>
                        <m:ctrlPr>
                          <a:rPr lang="en-US" sz="2400" i="1">
                            <a:solidFill>
                              <a:schemeClr val="tx1"/>
                            </a:solidFill>
                            <a:latin typeface="Cambria Math" panose="02040503050406030204" pitchFamily="18" charset="0"/>
                          </a:rPr>
                        </m:ctrlPr>
                      </m:sSupPr>
                      <m:e>
                        <m:r>
                          <a:rPr lang="en-US" sz="2400" i="1">
                            <a:solidFill>
                              <a:schemeClr val="tx1"/>
                            </a:solidFill>
                            <a:latin typeface="Cambria Math" panose="02040503050406030204" pitchFamily="18" charset="0"/>
                          </a:rPr>
                          <m:t>𝐻</m:t>
                        </m:r>
                      </m:e>
                      <m:sup>
                        <m:r>
                          <a:rPr lang="en-US" sz="2400" i="1">
                            <a:solidFill>
                              <a:schemeClr val="tx1"/>
                            </a:solidFill>
                            <a:latin typeface="Cambria Math" panose="02040503050406030204" pitchFamily="18" charset="0"/>
                          </a:rPr>
                          <m:t>′</m:t>
                        </m:r>
                      </m:sup>
                    </m:sSup>
                  </m:oMath>
                </a14:m>
                <a:r>
                  <a:rPr lang="ka-GE" sz="2400" dirty="0" smtClean="0">
                    <a:solidFill>
                      <a:schemeClr val="tx1"/>
                    </a:solidFill>
                  </a:rPr>
                  <a:t> დაკავშირებული </a:t>
                </a:r>
                <a:r>
                  <a:rPr lang="en-US" sz="2400" dirty="0" smtClean="0">
                    <a:solidFill>
                      <a:schemeClr val="tx1"/>
                    </a:solidFill>
                  </a:rPr>
                  <a:t>H </a:t>
                </a:r>
                <a:r>
                  <a:rPr lang="ka-GE" sz="2400" dirty="0" smtClean="0">
                    <a:solidFill>
                      <a:schemeClr val="tx1"/>
                    </a:solidFill>
                  </a:rPr>
                  <a:t>ჰაბლის მუდმივასთან შემდეგნაირად</a:t>
                </a:r>
                <a:r>
                  <a:rPr lang="ka-GE" sz="2000" dirty="0" smtClean="0">
                    <a:solidFill>
                      <a:schemeClr val="tx1"/>
                    </a:solidFill>
                  </a:rPr>
                  <a:t>:</a:t>
                </a:r>
                <a:br>
                  <a:rPr lang="ka-GE" sz="2000" dirty="0" smtClean="0">
                    <a:solidFill>
                      <a:schemeClr val="tx1"/>
                    </a:solidFill>
                  </a:rPr>
                </a:br>
                <a14:m>
                  <m:oMathPara xmlns:m="http://schemas.openxmlformats.org/officeDocument/2006/math">
                    <m:oMathParaPr>
                      <m:jc m:val="centerGroup"/>
                    </m:oMathParaPr>
                    <m:oMath xmlns:m="http://schemas.openxmlformats.org/officeDocument/2006/math">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𝐻</m:t>
                          </m:r>
                        </m:e>
                        <m:sup>
                          <m:r>
                            <a:rPr lang="en-US" sz="2800" i="1">
                              <a:solidFill>
                                <a:schemeClr val="tx1"/>
                              </a:solidFill>
                              <a:latin typeface="Cambria Math" panose="02040503050406030204" pitchFamily="18" charset="0"/>
                            </a:rPr>
                            <m:t>′</m:t>
                          </m:r>
                        </m:sup>
                      </m:sSup>
                      <m:r>
                        <a:rPr lang="ka-GE" sz="2800" b="0" i="1" smtClean="0">
                          <a:solidFill>
                            <a:schemeClr val="tx1"/>
                          </a:solidFill>
                          <a:latin typeface="Cambria Math" panose="02040503050406030204" pitchFamily="18" charset="0"/>
                        </a:rPr>
                        <m:t>=</m:t>
                      </m:r>
                      <m:f>
                        <m:fPr>
                          <m:ctrlPr>
                            <a:rPr lang="en-US" sz="2800" b="0" i="1" smtClean="0">
                              <a:solidFill>
                                <a:schemeClr val="tx1"/>
                              </a:solidFill>
                              <a:latin typeface="Cambria Math" panose="02040503050406030204" pitchFamily="18" charset="0"/>
                            </a:rPr>
                          </m:ctrlPr>
                        </m:fPr>
                        <m:num>
                          <m:r>
                            <a:rPr lang="en-US" sz="2800" b="0" i="1" smtClean="0">
                              <a:solidFill>
                                <a:schemeClr val="tx1"/>
                              </a:solidFill>
                              <a:latin typeface="Cambria Math" panose="02040503050406030204" pitchFamily="18" charset="0"/>
                            </a:rPr>
                            <m:t>𝐻</m:t>
                          </m:r>
                        </m:num>
                        <m:den>
                          <m:r>
                            <a:rPr lang="en-US" sz="2800" b="0" i="1" smtClean="0">
                              <a:solidFill>
                                <a:schemeClr val="tx1"/>
                              </a:solidFill>
                              <a:latin typeface="Cambria Math" panose="02040503050406030204" pitchFamily="18" charset="0"/>
                            </a:rPr>
                            <m:t>𝑐</m:t>
                          </m:r>
                        </m:den>
                      </m:f>
                      <m:r>
                        <a:rPr lang="en-US" sz="2800" b="0" i="0" smtClean="0">
                          <a:solidFill>
                            <a:schemeClr val="tx1"/>
                          </a:solidFill>
                          <a:latin typeface="Cambria Math" panose="02040503050406030204" pitchFamily="18" charset="0"/>
                        </a:rPr>
                        <m:t>  </m:t>
                      </m:r>
                      <m:r>
                        <a:rPr lang="ka-GE" sz="2800" b="0" i="0" smtClean="0">
                          <a:solidFill>
                            <a:schemeClr val="tx1"/>
                          </a:solidFill>
                          <a:latin typeface="Cambria Math" panose="02040503050406030204" pitchFamily="18" charset="0"/>
                        </a:rPr>
                        <m:t>ან   </m:t>
                      </m:r>
                      <m:r>
                        <m:rPr>
                          <m:sty m:val="p"/>
                        </m:rPr>
                        <a:rPr lang="en-US" sz="2800" b="0" i="0" smtClean="0">
                          <a:solidFill>
                            <a:schemeClr val="tx1"/>
                          </a:solidFill>
                          <a:latin typeface="Cambria Math" panose="02040503050406030204" pitchFamily="18" charset="0"/>
                        </a:rPr>
                        <m:t>H</m:t>
                      </m:r>
                      <m:r>
                        <a:rPr lang="en-US" sz="2800" b="0" i="0" smtClean="0">
                          <a:solidFill>
                            <a:schemeClr val="tx1"/>
                          </a:solidFill>
                          <a:latin typeface="Cambria Math" panose="02040503050406030204" pitchFamily="18" charset="0"/>
                        </a:rPr>
                        <m:t>=</m:t>
                      </m:r>
                      <m:sSup>
                        <m:sSupPr>
                          <m:ctrlPr>
                            <a:rPr lang="en-US" sz="2800" i="1">
                              <a:solidFill>
                                <a:schemeClr val="tx1"/>
                              </a:solidFill>
                              <a:latin typeface="Cambria Math" panose="02040503050406030204" pitchFamily="18" charset="0"/>
                            </a:rPr>
                          </m:ctrlPr>
                        </m:sSupPr>
                        <m:e>
                          <m:r>
                            <a:rPr lang="en-US" sz="2800" i="1">
                              <a:solidFill>
                                <a:schemeClr val="tx1"/>
                              </a:solidFill>
                              <a:latin typeface="Cambria Math" panose="02040503050406030204" pitchFamily="18" charset="0"/>
                            </a:rPr>
                            <m:t>𝐻</m:t>
                          </m:r>
                        </m:e>
                        <m:sup>
                          <m:r>
                            <a:rPr lang="en-US" sz="2800" i="1">
                              <a:solidFill>
                                <a:schemeClr val="tx1"/>
                              </a:solidFill>
                              <a:latin typeface="Cambria Math" panose="02040503050406030204" pitchFamily="18" charset="0"/>
                            </a:rPr>
                            <m:t>′</m:t>
                          </m:r>
                        </m:sup>
                      </m:sSup>
                      <m:r>
                        <a:rPr lang="en-US" sz="2800">
                          <a:solidFill>
                            <a:schemeClr val="tx1"/>
                          </a:solidFill>
                          <a:latin typeface="Cambria Math" panose="02040503050406030204" pitchFamily="18" charset="0"/>
                          <a:ea typeface="Cambria Math" panose="02040503050406030204" pitchFamily="18" charset="0"/>
                        </a:rPr>
                        <m:t>×</m:t>
                      </m:r>
                      <m:r>
                        <a:rPr lang="en-US" sz="2800" b="0" i="0" smtClean="0">
                          <a:solidFill>
                            <a:schemeClr val="tx1"/>
                          </a:solidFill>
                          <a:latin typeface="Cambria Math" panose="02040503050406030204" pitchFamily="18" charset="0"/>
                          <a:ea typeface="Cambria Math" panose="02040503050406030204" pitchFamily="18" charset="0"/>
                        </a:rPr>
                        <m:t> </m:t>
                      </m:r>
                      <m:r>
                        <m:rPr>
                          <m:sty m:val="p"/>
                        </m:rPr>
                        <a:rPr lang="en-US" sz="2800" b="0" i="0" smtClean="0">
                          <a:solidFill>
                            <a:schemeClr val="tx1"/>
                          </a:solidFill>
                          <a:latin typeface="Cambria Math" panose="02040503050406030204" pitchFamily="18" charset="0"/>
                        </a:rPr>
                        <m:t>c</m:t>
                      </m:r>
                      <m:r>
                        <a:rPr lang="en-US" sz="2800" b="0" i="0" smtClean="0">
                          <a:solidFill>
                            <a:schemeClr val="tx1"/>
                          </a:solidFill>
                          <a:latin typeface="Cambria Math" panose="02040503050406030204" pitchFamily="18" charset="0"/>
                        </a:rPr>
                        <m:t>    , (3)</m:t>
                      </m:r>
                    </m:oMath>
                  </m:oMathPara>
                </a14:m>
                <a:endParaRPr lang="en-US" sz="2800" dirty="0" smtClean="0">
                  <a:solidFill>
                    <a:schemeClr val="tx1"/>
                  </a:solidFill>
                </a:endParaRPr>
              </a:p>
              <a:p>
                <a:r>
                  <a:rPr lang="en-US" sz="2800" dirty="0" smtClean="0">
                    <a:solidFill>
                      <a:schemeClr val="tx1"/>
                    </a:solidFill>
                  </a:rPr>
                  <a:t>(2) </a:t>
                </a:r>
                <a:r>
                  <a:rPr lang="ka-GE" sz="2800" dirty="0" smtClean="0">
                    <a:solidFill>
                      <a:schemeClr val="tx1"/>
                    </a:solidFill>
                  </a:rPr>
                  <a:t>განტოლება წარმოადგენს მათემატიკურად ჩაწერილ ჰაბლის კანონს</a:t>
                </a:r>
                <a:endParaRPr lang="en-US" sz="2800" dirty="0" smtClean="0">
                  <a:solidFill>
                    <a:schemeClr val="tx1"/>
                  </a:solidFill>
                </a:endParaRPr>
              </a:p>
              <a:p>
                <a:endParaRPr lang="ka-GE" sz="2800" dirty="0"/>
              </a:p>
              <a:p>
                <a:endParaRPr lang="ka-GE" sz="2000" dirty="0" smtClean="0"/>
              </a:p>
            </p:txBody>
          </p:sp>
        </mc:Choice>
        <mc:Fallback xmlns="">
          <p:sp>
            <p:nvSpPr>
              <p:cNvPr id="5" name="Text Placeholder 4"/>
              <p:cNvSpPr>
                <a:spLocks noGrp="1" noRot="1" noChangeAspect="1" noMove="1" noResize="1" noEditPoints="1" noAdjustHandles="1" noChangeArrowheads="1" noChangeShapeType="1" noTextEdit="1"/>
              </p:cNvSpPr>
              <p:nvPr>
                <p:ph type="subTitle" idx="1"/>
              </p:nvPr>
            </p:nvSpPr>
            <p:spPr>
              <a:xfrm>
                <a:off x="100014" y="1400175"/>
                <a:ext cx="12091986" cy="5314950"/>
              </a:xfrm>
              <a:blipFill rotWithShape="0">
                <a:blip r:embed="rId2"/>
                <a:stretch>
                  <a:fillRect l="-1008" t="-1147" b="-2638"/>
                </a:stretch>
              </a:blipFill>
            </p:spPr>
            <p:txBody>
              <a:bodyPr/>
              <a:lstStyle/>
              <a:p>
                <a:r>
                  <a:rPr lang="en-GB">
                    <a:noFill/>
                  </a:rPr>
                  <a:t> </a:t>
                </a:r>
              </a:p>
            </p:txBody>
          </p:sp>
        </mc:Fallback>
      </mc:AlternateContent>
    </p:spTree>
    <p:extLst>
      <p:ext uri="{BB962C8B-B14F-4D97-AF65-F5344CB8AC3E}">
        <p14:creationId xmlns:p14="http://schemas.microsoft.com/office/powerpoint/2010/main" val="837549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923" y="109818"/>
            <a:ext cx="9404723" cy="1400530"/>
          </a:xfrm>
        </p:spPr>
        <p:txBody>
          <a:bodyPr/>
          <a:lstStyle/>
          <a:p>
            <a:r>
              <a:rPr lang="ka-GE" sz="4800" b="1" i="1" dirty="0" smtClean="0"/>
              <a:t>2) ჰელიუმი</a:t>
            </a:r>
            <a:endParaRPr lang="en-GB" sz="4800" b="1" i="1" dirty="0"/>
          </a:p>
        </p:txBody>
      </p:sp>
      <p:sp>
        <p:nvSpPr>
          <p:cNvPr id="3" name="Content Placeholder 2"/>
          <p:cNvSpPr>
            <a:spLocks noGrp="1"/>
          </p:cNvSpPr>
          <p:nvPr>
            <p:ph idx="1"/>
          </p:nvPr>
        </p:nvSpPr>
        <p:spPr>
          <a:xfrm>
            <a:off x="103186" y="1128712"/>
            <a:ext cx="11798301" cy="5543550"/>
          </a:xfrm>
        </p:spPr>
        <p:txBody>
          <a:bodyPr>
            <a:normAutofit/>
          </a:bodyPr>
          <a:lstStyle/>
          <a:p>
            <a:pPr marL="0" indent="0">
              <a:buNone/>
            </a:pPr>
            <a:r>
              <a:rPr lang="ka-GE" sz="2400" dirty="0" smtClean="0"/>
              <a:t>დღევანდელი საკვლევი სამყარო შედგება 70 – 80 % წყალბადისგან და 20-30% ჰელიუმისგან. ჰელიუმი არის მძიმე ელემენტი. მძიმე ელემენტები ვარსკვლავებში ბირთვული შერწყმით წარნოიქმება, მაგრამ ჰელიუმის სიმრავლეს ეს ვერ ხსნის, რადგან:</a:t>
            </a:r>
          </a:p>
          <a:p>
            <a:r>
              <a:rPr lang="ka-GE" sz="2400" dirty="0" smtClean="0"/>
              <a:t>1) ჰელიუმის დაკვირვებადი რაოდენობა აღემატება, იმას რაც შეიძლება ვარსკვლავებში შექმნილიყო;</a:t>
            </a:r>
          </a:p>
          <a:p>
            <a:r>
              <a:rPr lang="ka-GE" sz="2400" dirty="0" smtClean="0"/>
              <a:t>2) ჰელიუმის ფორმირების პროცესი წყალბადისგან გამოყოფს დიდ ენერგიას. მაშინ, </a:t>
            </a:r>
            <a:r>
              <a:rPr lang="ka-GE" sz="2400" dirty="0"/>
              <a:t>ი</a:t>
            </a:r>
            <a:r>
              <a:rPr lang="ka-GE" sz="2400" dirty="0" smtClean="0"/>
              <a:t>მ ელემენტის </a:t>
            </a:r>
            <a:r>
              <a:rPr lang="ka-GE" sz="2400" dirty="0"/>
              <a:t>შესაქმნელად </a:t>
            </a:r>
            <a:r>
              <a:rPr lang="ka-GE" sz="2400" dirty="0" smtClean="0"/>
              <a:t>, რომელიც ხილული სამყაროს 25% -ს შეადგენს, გამოყოფილი ენერგიით ვარსკვლავები მეტან უნდა ანათებდნენ;</a:t>
            </a:r>
          </a:p>
          <a:p>
            <a:endParaRPr lang="ka-GE" sz="2400" dirty="0"/>
          </a:p>
          <a:p>
            <a:pPr marL="0" indent="0">
              <a:buNone/>
            </a:pPr>
            <a:r>
              <a:rPr lang="ka-GE" sz="2400" dirty="0" smtClean="0"/>
              <a:t>გვჭირდება სხვა მექანიზმის ჰელიუმის სიუხვის ასახსნელად</a:t>
            </a:r>
          </a:p>
          <a:p>
            <a:endParaRPr lang="ka-GE" dirty="0" smtClean="0"/>
          </a:p>
          <a:p>
            <a:endParaRPr lang="ka-GE" dirty="0" smtClean="0"/>
          </a:p>
          <a:p>
            <a:pPr marL="0" indent="0">
              <a:buNone/>
            </a:pPr>
            <a:endParaRPr lang="ka-GE" dirty="0"/>
          </a:p>
          <a:p>
            <a:pPr marL="0" indent="0">
              <a:buNone/>
            </a:pPr>
            <a:endParaRPr lang="ka-GE" dirty="0" smtClean="0"/>
          </a:p>
        </p:txBody>
      </p:sp>
    </p:spTree>
    <p:extLst>
      <p:ext uri="{BB962C8B-B14F-4D97-AF65-F5344CB8AC3E}">
        <p14:creationId xmlns:p14="http://schemas.microsoft.com/office/powerpoint/2010/main" val="14981482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6" y="138271"/>
            <a:ext cx="12192000" cy="723900"/>
          </a:xfrm>
        </p:spPr>
        <p:txBody>
          <a:bodyPr/>
          <a:lstStyle/>
          <a:p>
            <a:r>
              <a:rPr lang="ka-GE" sz="4800" b="1" i="1" dirty="0" smtClean="0"/>
              <a:t>3) კოსმოსური უკანაფონის გამოსხივება</a:t>
            </a:r>
            <a:endParaRPr lang="en-GB" sz="4800" b="1" i="1" dirty="0"/>
          </a:p>
        </p:txBody>
      </p:sp>
      <p:sp>
        <p:nvSpPr>
          <p:cNvPr id="3" name="Content Placeholder 2"/>
          <p:cNvSpPr>
            <a:spLocks noGrp="1"/>
          </p:cNvSpPr>
          <p:nvPr>
            <p:ph idx="1"/>
          </p:nvPr>
        </p:nvSpPr>
        <p:spPr>
          <a:xfrm>
            <a:off x="-28576" y="704850"/>
            <a:ext cx="6096000" cy="3609975"/>
          </a:xfrm>
        </p:spPr>
        <p:txBody>
          <a:bodyPr>
            <a:normAutofit/>
          </a:bodyPr>
          <a:lstStyle/>
          <a:p>
            <a:r>
              <a:rPr lang="ka-GE" sz="2400" dirty="0" smtClean="0"/>
              <a:t>1965 წელს ვილსონმა და პენზიასმა რადიო ემისიის შესწავლისას, შემთხვევით აღმოაჩინეს კოსმოსიდან მოსული მცირე ინტენსივობის სიგნალი ელ.მაგნიტური სპექტრის მიკროტალღურ რეგიონში. როგორც აღმოჩნდა, ეს სიგნალი თანაბრად მოდიოდა ყველა მიმართულებიდან. </a:t>
            </a:r>
            <a:endParaRPr lang="en-GB" sz="2400" b="1" dirty="0"/>
          </a:p>
        </p:txBody>
      </p:sp>
      <p:sp>
        <p:nvSpPr>
          <p:cNvPr id="5" name="Text Placeholder 4"/>
          <p:cNvSpPr>
            <a:spLocks noGrp="1"/>
          </p:cNvSpPr>
          <p:nvPr>
            <p:ph type="body" sz="half" idx="2"/>
          </p:nvPr>
        </p:nvSpPr>
        <p:spPr>
          <a:xfrm>
            <a:off x="169116" y="4453095"/>
            <a:ext cx="12022884" cy="2543175"/>
          </a:xfrm>
        </p:spPr>
        <p:txBody>
          <a:bodyPr>
            <a:normAutofit/>
          </a:bodyPr>
          <a:lstStyle/>
          <a:p>
            <a:r>
              <a:rPr lang="en-US" sz="2400" dirty="0" smtClean="0"/>
              <a:t>  </a:t>
            </a:r>
            <a:r>
              <a:rPr lang="ka-GE" sz="2400" dirty="0" smtClean="0"/>
              <a:t>გაზომვებით </a:t>
            </a:r>
            <a:r>
              <a:rPr lang="ka-GE" sz="2400" dirty="0"/>
              <a:t>დაადგინეს, რომ ამ ხმაურის ინტენსივობა ტალღის სიგრძესთან ერთად იცვლება იმ ხასიათით რაც ცნობილია როგორც - შავის სხეულის სპექტრი. ვილსონმა და პენზიასმა დაადგინეს, რომ ეს რადიაცია ემთხვეოდა, იმას, რომელსაც აწარმოებს 2.7 </a:t>
            </a:r>
            <a:r>
              <a:rPr lang="en-US" sz="2400" dirty="0"/>
              <a:t>K-</a:t>
            </a:r>
            <a:r>
              <a:rPr lang="ka-GE" sz="2400" dirty="0"/>
              <a:t>ზე გამთბარი </a:t>
            </a:r>
            <a:r>
              <a:rPr lang="ka-GE" sz="2400" dirty="0" smtClean="0"/>
              <a:t>შავი სხეული. </a:t>
            </a:r>
            <a:r>
              <a:rPr lang="ka-GE" sz="2400" dirty="0"/>
              <a:t>დღეს ეს </a:t>
            </a:r>
            <a:r>
              <a:rPr lang="ka-GE" sz="2400" dirty="0" smtClean="0"/>
              <a:t>რადიაცია ცნობილია</a:t>
            </a:r>
            <a:r>
              <a:rPr lang="ka-GE" sz="2400" dirty="0"/>
              <a:t>, როგორც </a:t>
            </a:r>
            <a:r>
              <a:rPr lang="ka-GE" sz="2400" b="1" dirty="0"/>
              <a:t>კოსმოსური მიკროტალღური უკანაფონი. </a:t>
            </a:r>
            <a:endParaRPr lang="en-GB" sz="2400" b="1" dirty="0"/>
          </a:p>
          <a:p>
            <a:endParaRPr lang="en-GB" sz="24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7424" y="1000441"/>
            <a:ext cx="6124576" cy="3062288"/>
          </a:xfrm>
          <a:prstGeom prst="rect">
            <a:avLst/>
          </a:prstGeom>
        </p:spPr>
      </p:pic>
    </p:spTree>
    <p:extLst>
      <p:ext uri="{BB962C8B-B14F-4D97-AF65-F5344CB8AC3E}">
        <p14:creationId xmlns:p14="http://schemas.microsoft.com/office/powerpoint/2010/main" val="29079627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2725" y="3490805"/>
            <a:ext cx="6499275" cy="3367195"/>
          </a:xfrm>
          <a:prstGeom prst="rect">
            <a:avLst/>
          </a:prstGeom>
        </p:spPr>
      </p:pic>
      <p:pic>
        <p:nvPicPr>
          <p:cNvPr id="8" name="Content Placeholder 7"/>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861248" y="416774"/>
            <a:ext cx="6330752" cy="2809982"/>
          </a:xfrm>
        </p:spPr>
      </p:pic>
      <p:sp>
        <p:nvSpPr>
          <p:cNvPr id="5" name="Text Placeholder 4"/>
          <p:cNvSpPr>
            <a:spLocks noGrp="1"/>
          </p:cNvSpPr>
          <p:nvPr>
            <p:ph type="body" idx="1"/>
          </p:nvPr>
        </p:nvSpPr>
        <p:spPr>
          <a:xfrm>
            <a:off x="10746754" y="2491068"/>
            <a:ext cx="1618322" cy="1719799"/>
          </a:xfrm>
        </p:spPr>
        <p:txBody>
          <a:bodyPr/>
          <a:lstStyle/>
          <a:p>
            <a:r>
              <a:rPr lang="ka-GE" dirty="0" smtClean="0">
                <a:solidFill>
                  <a:schemeClr val="bg1"/>
                </a:solidFill>
              </a:rPr>
              <a:t>ნახაზი 1</a:t>
            </a:r>
          </a:p>
          <a:p>
            <a:endParaRPr lang="ka-GE" dirty="0">
              <a:solidFill>
                <a:schemeClr val="bg1"/>
              </a:solidFill>
            </a:endParaRPr>
          </a:p>
          <a:p>
            <a:r>
              <a:rPr lang="ka-GE" dirty="0" smtClean="0">
                <a:solidFill>
                  <a:schemeClr val="bg1"/>
                </a:solidFill>
              </a:rPr>
              <a:t>ნახაზი 2</a:t>
            </a:r>
          </a:p>
        </p:txBody>
      </p:sp>
      <p:sp>
        <p:nvSpPr>
          <p:cNvPr id="3" name="Content Placeholder 2"/>
          <p:cNvSpPr>
            <a:spLocks noGrp="1"/>
          </p:cNvSpPr>
          <p:nvPr>
            <p:ph sz="half" idx="2"/>
          </p:nvPr>
        </p:nvSpPr>
        <p:spPr>
          <a:xfrm>
            <a:off x="0" y="3381761"/>
            <a:ext cx="5692725" cy="3335583"/>
          </a:xfrm>
        </p:spPr>
        <p:txBody>
          <a:bodyPr>
            <a:noAutofit/>
          </a:bodyPr>
          <a:lstStyle/>
          <a:p>
            <a:r>
              <a:rPr lang="ka-GE" sz="2400" dirty="0" smtClean="0"/>
              <a:t>ფრიდმანის განტოლებებმა აჩვენა, რომ სამყარო ცარიელი სივრცე არ არის სადაც,  გალაქტიკები მოძრაობენ - არამედ</a:t>
            </a:r>
            <a:r>
              <a:rPr lang="ka-GE" sz="2400" b="1" dirty="0" smtClean="0"/>
              <a:t> </a:t>
            </a:r>
            <a:r>
              <a:rPr lang="ka-GE" sz="2400" b="1" u="sng" dirty="0" smtClean="0"/>
              <a:t>თვითონ სივრცე იცვლება</a:t>
            </a:r>
            <a:r>
              <a:rPr lang="ka-GE" sz="2400" b="1" dirty="0" smtClean="0"/>
              <a:t>. </a:t>
            </a:r>
            <a:r>
              <a:rPr lang="ka-GE" sz="2400" dirty="0" smtClean="0"/>
              <a:t>სამყაროს გაფართოვება კი არ ხდება იმის ხარჯზე, რომ გალაქტიკები შორდებიან ერთმანეთს, არამედ სივრცე გალაქტიკებს შორის იწელება. </a:t>
            </a:r>
            <a:endParaRPr lang="en-GB" sz="2400" dirty="0"/>
          </a:p>
        </p:txBody>
      </p:sp>
      <p:sp>
        <p:nvSpPr>
          <p:cNvPr id="6" name="Text Placeholder 5"/>
          <p:cNvSpPr>
            <a:spLocks noGrp="1"/>
          </p:cNvSpPr>
          <p:nvPr>
            <p:ph type="body" sz="quarter" idx="3"/>
          </p:nvPr>
        </p:nvSpPr>
        <p:spPr>
          <a:xfrm>
            <a:off x="0" y="0"/>
            <a:ext cx="6329363" cy="3643313"/>
          </a:xfrm>
        </p:spPr>
        <p:txBody>
          <a:bodyPr/>
          <a:lstStyle/>
          <a:p>
            <a:r>
              <a:rPr lang="ka-GE" sz="4400" b="1" u="sng" dirty="0" smtClean="0">
                <a:solidFill>
                  <a:schemeClr val="tx1"/>
                </a:solidFill>
              </a:rPr>
              <a:t>სივრცის გაფართოება</a:t>
            </a:r>
          </a:p>
          <a:p>
            <a:r>
              <a:rPr lang="ka-GE" dirty="0" smtClean="0">
                <a:solidFill>
                  <a:schemeClr val="tx1"/>
                </a:solidFill>
              </a:rPr>
              <a:t>1915 </a:t>
            </a:r>
            <a:r>
              <a:rPr lang="ka-GE" dirty="0">
                <a:solidFill>
                  <a:schemeClr val="tx1"/>
                </a:solidFill>
              </a:rPr>
              <a:t>წელს აინშტაინნმა დაწერა, </a:t>
            </a:r>
            <a:r>
              <a:rPr lang="ka-GE" u="sng" dirty="0">
                <a:solidFill>
                  <a:schemeClr val="tx1"/>
                </a:solidFill>
              </a:rPr>
              <a:t>ფარდობითობის ზოგადი თეორია</a:t>
            </a:r>
            <a:r>
              <a:rPr lang="ka-GE" dirty="0">
                <a:solidFill>
                  <a:schemeClr val="tx1"/>
                </a:solidFill>
              </a:rPr>
              <a:t>. </a:t>
            </a:r>
            <a:r>
              <a:rPr lang="en-GB" dirty="0">
                <a:solidFill>
                  <a:schemeClr val="tx1"/>
                </a:solidFill>
              </a:rPr>
              <a:t>1920 </a:t>
            </a:r>
            <a:r>
              <a:rPr lang="ka-GE" dirty="0">
                <a:solidFill>
                  <a:schemeClr val="tx1"/>
                </a:solidFill>
              </a:rPr>
              <a:t>წელს ალექსანდ ფრიდმანმა გამოაქვეყნდა აინშტაინის განტოლებების ამონახსნები, რაც სამყაროს შესასწავლად უმნიშვნელოვანესი აღმოჩნდა.</a:t>
            </a:r>
          </a:p>
          <a:p>
            <a:endParaRPr lang="en-GB" dirty="0"/>
          </a:p>
        </p:txBody>
      </p:sp>
    </p:spTree>
    <p:extLst>
      <p:ext uri="{BB962C8B-B14F-4D97-AF65-F5344CB8AC3E}">
        <p14:creationId xmlns:p14="http://schemas.microsoft.com/office/powerpoint/2010/main" val="27378798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6738" y="152915"/>
            <a:ext cx="9404723" cy="1400530"/>
          </a:xfrm>
        </p:spPr>
        <p:txBody>
          <a:bodyPr/>
          <a:lstStyle/>
          <a:p>
            <a:r>
              <a:rPr lang="ka-GE" b="1" dirty="0" smtClean="0"/>
              <a:t>სივრცის გაფართოების და წითელი წანაცვლების მაგალითი</a:t>
            </a:r>
            <a:endParaRPr lang="en-GB" b="1" dirty="0"/>
          </a:p>
        </p:txBody>
      </p:sp>
      <p:sp>
        <p:nvSpPr>
          <p:cNvPr id="9" name="Text Placeholder 8"/>
          <p:cNvSpPr>
            <a:spLocks noGrp="1"/>
          </p:cNvSpPr>
          <p:nvPr>
            <p:ph type="body" idx="1"/>
          </p:nvPr>
        </p:nvSpPr>
        <p:spPr>
          <a:xfrm>
            <a:off x="8994098" y="1553445"/>
            <a:ext cx="3197902" cy="4652483"/>
          </a:xfrm>
        </p:spPr>
        <p:txBody>
          <a:bodyPr/>
          <a:lstStyle/>
          <a:p>
            <a:r>
              <a:rPr lang="ka-GE" sz="2800" dirty="0"/>
              <a:t>სივრცის გაწელვის </a:t>
            </a:r>
            <a:r>
              <a:rPr lang="ka-GE" sz="2800" dirty="0" smtClean="0"/>
              <a:t>გამო</a:t>
            </a:r>
            <a:r>
              <a:rPr lang="en-US" sz="2800" dirty="0"/>
              <a:t>,</a:t>
            </a:r>
            <a:endParaRPr lang="en-US" sz="2800" dirty="0" smtClean="0"/>
          </a:p>
          <a:p>
            <a:r>
              <a:rPr lang="ka-GE" sz="2800" dirty="0" smtClean="0"/>
              <a:t>გალაქტიკა რაც უფრო შორს არის, მით უფრო მეტად არის წითლად წანაცვლებული იქიდან მოსული სინათლე</a:t>
            </a:r>
            <a:r>
              <a:rPr lang="en-US" sz="2800" dirty="0" smtClean="0"/>
              <a:t>.</a:t>
            </a:r>
            <a:endParaRPr lang="en-GB" sz="2800"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0" y="1803105"/>
            <a:ext cx="8571801" cy="4402823"/>
          </a:xfrm>
        </p:spPr>
      </p:pic>
      <p:sp>
        <p:nvSpPr>
          <p:cNvPr id="8" name="Content Placeholder 7"/>
          <p:cNvSpPr>
            <a:spLocks noGrp="1"/>
          </p:cNvSpPr>
          <p:nvPr>
            <p:ph sz="quarter" idx="4"/>
          </p:nvPr>
        </p:nvSpPr>
        <p:spPr>
          <a:xfrm>
            <a:off x="8003291" y="2133647"/>
            <a:ext cx="4396339" cy="3741738"/>
          </a:xfrm>
        </p:spPr>
        <p:txBody>
          <a:bodyPr>
            <a:normAutofit/>
          </a:bodyPr>
          <a:lstStyle/>
          <a:p>
            <a:pPr marL="0" indent="0">
              <a:buNone/>
            </a:pPr>
            <a:r>
              <a:rPr lang="en-US" sz="3900" dirty="0" smtClean="0">
                <a:solidFill>
                  <a:schemeClr val="bg1"/>
                </a:solidFill>
              </a:rPr>
              <a:t>I</a:t>
            </a:r>
          </a:p>
          <a:p>
            <a:pPr marL="0" indent="0">
              <a:buNone/>
            </a:pPr>
            <a:endParaRPr lang="en-US" sz="3900" dirty="0">
              <a:solidFill>
                <a:schemeClr val="bg1"/>
              </a:solidFill>
            </a:endParaRPr>
          </a:p>
          <a:p>
            <a:pPr marL="0" indent="0">
              <a:buNone/>
            </a:pPr>
            <a:r>
              <a:rPr lang="en-US" sz="3900" dirty="0" smtClean="0">
                <a:solidFill>
                  <a:schemeClr val="bg1"/>
                </a:solidFill>
              </a:rPr>
              <a:t>II</a:t>
            </a:r>
          </a:p>
          <a:p>
            <a:pPr marL="0" indent="0">
              <a:buNone/>
            </a:pPr>
            <a:endParaRPr lang="en-US" sz="3900" dirty="0">
              <a:solidFill>
                <a:schemeClr val="bg1"/>
              </a:solidFill>
            </a:endParaRPr>
          </a:p>
          <a:p>
            <a:pPr marL="0" indent="0">
              <a:buNone/>
            </a:pPr>
            <a:r>
              <a:rPr lang="en-US" sz="3900" dirty="0" smtClean="0">
                <a:solidFill>
                  <a:schemeClr val="bg1"/>
                </a:solidFill>
              </a:rPr>
              <a:t>III</a:t>
            </a:r>
          </a:p>
          <a:p>
            <a:pPr marL="0" indent="0">
              <a:buNone/>
            </a:pPr>
            <a:endParaRPr lang="en-US" sz="4400" dirty="0">
              <a:solidFill>
                <a:schemeClr val="bg1"/>
              </a:solidFill>
            </a:endParaRPr>
          </a:p>
        </p:txBody>
      </p:sp>
    </p:spTree>
    <p:extLst>
      <p:ext uri="{BB962C8B-B14F-4D97-AF65-F5344CB8AC3E}">
        <p14:creationId xmlns:p14="http://schemas.microsoft.com/office/powerpoint/2010/main" val="10219021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8584" y="0"/>
            <a:ext cx="8928813" cy="1400530"/>
          </a:xfrm>
        </p:spPr>
        <p:txBody>
          <a:bodyPr/>
          <a:lstStyle/>
          <a:p>
            <a:r>
              <a:rPr lang="ka-GE" b="1" i="1" dirty="0" smtClean="0"/>
              <a:t>სამყაროს ასაკის გამოთვლა</a:t>
            </a:r>
            <a:endParaRPr lang="en-GB" b="1" i="1"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714375"/>
                <a:ext cx="12192000" cy="6155393"/>
              </a:xfrm>
            </p:spPr>
            <p:txBody>
              <a:bodyPr>
                <a:normAutofit/>
              </a:bodyPr>
              <a:lstStyle/>
              <a:p>
                <a:r>
                  <a:rPr lang="ka-GE" sz="2100" dirty="0" smtClean="0"/>
                  <a:t>ჰაბლის კანონი სივრცის გაფართოვების შედეგია, თუმცა ის ხშირად მიჩნეულია დოპლერის ეფექტის მაგალითად. ჰაბლის წანაცვლება დოპლერის ეფექტს არ განეკუთვნება, რადგან დოპლერის ეფექტი მოძრავი გალაქტიკების იდეამდე მიდის, რაც ასე არ არის!</a:t>
                </a:r>
              </a:p>
              <a:p>
                <a:r>
                  <a:rPr lang="ka-GE" sz="2100" dirty="0" smtClean="0"/>
                  <a:t>დოპლერის ეფექტი შეგვიძლია გამოვიყენოთ თუ რა ასაკით გვშირდება ესა თუ ის გალაქტიკა. ჩვენ შეგვიძლია დავი</a:t>
                </a:r>
                <a:r>
                  <a:rPr lang="ka-GE" sz="2100" dirty="0"/>
                  <a:t>თ</a:t>
                </a:r>
                <a:r>
                  <a:rPr lang="ka-GE" sz="2100" dirty="0" smtClean="0"/>
                  <a:t>ვალოთ ეს სიჩქარე ჰაბლის წესის დოპლერის ეფექტთან მითანაგებით</a:t>
                </a:r>
                <a:r>
                  <a:rPr lang="ka-GE" sz="2000" dirty="0" smtClean="0"/>
                  <a:t>:</a:t>
                </a:r>
              </a:p>
              <a:p>
                <a:pPr marL="0" indent="0">
                  <a:buNone/>
                </a:pPr>
                <a:r>
                  <a:rPr lang="ka-GE" dirty="0" smtClean="0"/>
                  <a:t>                        </a:t>
                </a:r>
                <a14:m>
                  <m:oMath xmlns:m="http://schemas.openxmlformats.org/officeDocument/2006/math">
                    <m:r>
                      <a:rPr lang="ka-GE" sz="3000" b="0" i="0" smtClean="0">
                        <a:solidFill>
                          <a:schemeClr val="tx1"/>
                        </a:solidFill>
                        <a:latin typeface="Cambria Math" panose="02040503050406030204" pitchFamily="18" charset="0"/>
                      </a:rPr>
                      <m:t>       </m:t>
                    </m:r>
                    <m:r>
                      <a:rPr lang="en-US" sz="3000" b="1" i="1" smtClean="0">
                        <a:solidFill>
                          <a:schemeClr val="tx1"/>
                        </a:solidFill>
                        <a:latin typeface="Cambria Math" panose="02040503050406030204" pitchFamily="18" charset="0"/>
                      </a:rPr>
                      <m:t>𝒁</m:t>
                    </m:r>
                    <m:r>
                      <a:rPr lang="en-US" sz="3000" b="1" i="1" smtClean="0">
                        <a:solidFill>
                          <a:schemeClr val="tx1"/>
                        </a:solidFill>
                        <a:latin typeface="Cambria Math" panose="02040503050406030204" pitchFamily="18" charset="0"/>
                      </a:rPr>
                      <m:t>=</m:t>
                    </m:r>
                    <m:f>
                      <m:fPr>
                        <m:ctrlPr>
                          <a:rPr lang="en-US" sz="3000" b="1" i="1" smtClean="0">
                            <a:solidFill>
                              <a:schemeClr val="tx1"/>
                            </a:solidFill>
                            <a:latin typeface="Cambria Math" panose="02040503050406030204" pitchFamily="18" charset="0"/>
                          </a:rPr>
                        </m:ctrlPr>
                      </m:fPr>
                      <m:num>
                        <m:r>
                          <a:rPr lang="en-US" sz="3000" b="1" i="1" smtClean="0">
                            <a:solidFill>
                              <a:schemeClr val="tx1"/>
                            </a:solidFill>
                            <a:latin typeface="Cambria Math" panose="02040503050406030204" pitchFamily="18" charset="0"/>
                          </a:rPr>
                          <m:t>𝒖</m:t>
                        </m:r>
                      </m:num>
                      <m:den>
                        <m:r>
                          <a:rPr lang="en-US" sz="3000" b="1" i="1" smtClean="0">
                            <a:solidFill>
                              <a:schemeClr val="tx1"/>
                            </a:solidFill>
                            <a:latin typeface="Cambria Math" panose="02040503050406030204" pitchFamily="18" charset="0"/>
                          </a:rPr>
                          <m:t>𝒄</m:t>
                        </m:r>
                      </m:den>
                    </m:f>
                    <m:r>
                      <a:rPr lang="en-US" sz="3000" b="1" i="1" smtClean="0">
                        <a:solidFill>
                          <a:schemeClr val="tx1"/>
                        </a:solidFill>
                        <a:latin typeface="Cambria Math" panose="02040503050406030204" pitchFamily="18" charset="0"/>
                      </a:rPr>
                      <m:t> </m:t>
                    </m:r>
                  </m:oMath>
                </a14:m>
                <a:r>
                  <a:rPr lang="en-US" sz="2800" b="1" dirty="0" smtClean="0">
                    <a:solidFill>
                      <a:schemeClr val="tx1"/>
                    </a:solidFill>
                  </a:rPr>
                  <a:t>  ,  </a:t>
                </a:r>
                <a:r>
                  <a:rPr lang="ka-GE" sz="2000" dirty="0" smtClean="0">
                    <a:solidFill>
                      <a:schemeClr val="tx1"/>
                    </a:solidFill>
                  </a:rPr>
                  <a:t>სადაც </a:t>
                </a:r>
                <a:r>
                  <a:rPr lang="en-US" sz="2000" dirty="0" smtClean="0">
                    <a:solidFill>
                      <a:schemeClr val="tx1"/>
                    </a:solidFill>
                  </a:rPr>
                  <a:t>u - </a:t>
                </a:r>
                <a:r>
                  <a:rPr lang="ka-GE" sz="2000" dirty="0" smtClean="0"/>
                  <a:t>არის ობიექტის სიჩქარე საიდანაც სინათლე წამოვიდა, </a:t>
                </a:r>
                <a:br>
                  <a:rPr lang="ka-GE" sz="2000" dirty="0" smtClean="0"/>
                </a:br>
                <a:r>
                  <a:rPr lang="ka-GE" sz="2000" dirty="0" smtClean="0"/>
                  <a:t>                                                                                                                                </a:t>
                </a:r>
                <a:r>
                  <a:rPr lang="en-US" sz="2000" dirty="0" smtClean="0"/>
                  <a:t>c - </a:t>
                </a:r>
                <a:r>
                  <a:rPr lang="ka-GE" sz="2000" dirty="0" smtClean="0"/>
                  <a:t>სინათლის სიჩქარეა</a:t>
                </a:r>
                <a:r>
                  <a:rPr lang="ka-GE" dirty="0" smtClean="0"/>
                  <a:t>;</a:t>
                </a:r>
              </a:p>
              <a:p>
                <a:pPr marL="0" indent="0">
                  <a:buNone/>
                </a:pPr>
                <a:r>
                  <a:rPr lang="ka-GE" sz="2200" dirty="0" smtClean="0"/>
                  <a:t>ჰაბლის კაონინის გამოყენებით, საბოლოოდ მივიღებთ, რომ:</a:t>
                </a:r>
              </a:p>
              <a:p>
                <a:pPr marL="0" indent="0">
                  <a:buNone/>
                </a:pPr>
                <a:r>
                  <a:rPr lang="ka-GE" dirty="0"/>
                  <a:t> </a:t>
                </a:r>
                <a:r>
                  <a:rPr lang="ka-GE" dirty="0" smtClean="0"/>
                  <a:t>                                 </a:t>
                </a:r>
                <a14:m>
                  <m:oMath xmlns:m="http://schemas.openxmlformats.org/officeDocument/2006/math">
                    <m:r>
                      <a:rPr lang="en-US" sz="2800" b="1" i="1" smtClean="0">
                        <a:latin typeface="Cambria Math" panose="02040503050406030204" pitchFamily="18" charset="0"/>
                      </a:rPr>
                      <m:t>𝒖</m:t>
                    </m:r>
                    <m:r>
                      <a:rPr lang="en-US" sz="2800" b="1" i="1" smtClean="0">
                        <a:latin typeface="Cambria Math" panose="02040503050406030204" pitchFamily="18" charset="0"/>
                      </a:rPr>
                      <m:t>=</m:t>
                    </m:r>
                    <m:r>
                      <a:rPr lang="en-US" sz="2800" b="1" i="1" smtClean="0">
                        <a:latin typeface="Cambria Math" panose="02040503050406030204" pitchFamily="18" charset="0"/>
                      </a:rPr>
                      <m:t>𝑯𝒅</m:t>
                    </m:r>
                  </m:oMath>
                </a14:m>
                <a:r>
                  <a:rPr lang="en-US" sz="2800" b="1" dirty="0" smtClean="0"/>
                  <a:t>  </a:t>
                </a:r>
                <a:r>
                  <a:rPr lang="ka-GE" sz="2800" b="1" dirty="0" smtClean="0"/>
                  <a:t>  </a:t>
                </a:r>
              </a:p>
              <a:p>
                <a:pPr marL="0" indent="0">
                  <a:buNone/>
                </a:pPr>
                <a:r>
                  <a:rPr lang="en-US" sz="2100" dirty="0" smtClean="0"/>
                  <a:t>  &gt; </a:t>
                </a:r>
                <a:r>
                  <a:rPr lang="ka-GE" sz="2100" dirty="0" smtClean="0"/>
                  <a:t>გალაქტიკების დაშორების სიჩაქარე ასევე, პროპორციულია მან</a:t>
                </a:r>
                <a:r>
                  <a:rPr lang="ka-GE" sz="2100" dirty="0"/>
                  <a:t>ძ</a:t>
                </a:r>
                <a:r>
                  <a:rPr lang="ka-GE" sz="2100" dirty="0" smtClean="0"/>
                  <a:t>ილისა.</a:t>
                </a:r>
              </a:p>
              <a:p>
                <a:pPr marL="0" indent="0">
                  <a:buNone/>
                </a:pPr>
                <a:r>
                  <a:rPr lang="en-US" sz="2100" dirty="0" smtClean="0"/>
                  <a:t>  &gt; </a:t>
                </a:r>
                <a:r>
                  <a:rPr lang="ka-GE" sz="2100" dirty="0" smtClean="0"/>
                  <a:t>თუ სამყარო ფართოვდება, მაშინ უნდა ყოფილიყო დროის რაღაც წერტილი როცა ყველაფერს დასაბამი მიეცა. შეგვიძლია გამოვითვალოთ, თუ რა დრო გავიდა სამყაროს საწყისიდან დღემდე:</a:t>
                </a:r>
              </a:p>
              <a:p>
                <a:pPr marL="0" indent="0">
                  <a:buNone/>
                </a:pPr>
                <a:r>
                  <a:rPr lang="ka-GE" dirty="0"/>
                  <a:t> </a:t>
                </a:r>
                <a:r>
                  <a:rPr lang="ka-GE" dirty="0" smtClean="0"/>
                  <a:t>                                        </a:t>
                </a:r>
                <a14:m>
                  <m:oMath xmlns:m="http://schemas.openxmlformats.org/officeDocument/2006/math">
                    <m:r>
                      <a:rPr lang="ka-GE" sz="3200" b="0" i="1" smtClean="0">
                        <a:latin typeface="Cambria Math" panose="02040503050406030204" pitchFamily="18" charset="0"/>
                      </a:rPr>
                      <m:t>სიჩქარე=</m:t>
                    </m:r>
                    <m:r>
                      <a:rPr lang="en-US" sz="3200" b="0" i="1" smtClean="0">
                        <a:latin typeface="Cambria Math" panose="02040503050406030204" pitchFamily="18" charset="0"/>
                      </a:rPr>
                      <m:t>𝐻</m:t>
                    </m:r>
                    <m:r>
                      <a:rPr lang="en-US" sz="3200" b="0" i="1" smtClean="0">
                        <a:latin typeface="Cambria Math" panose="02040503050406030204" pitchFamily="18" charset="0"/>
                      </a:rPr>
                      <m:t> ×მანძილი</m:t>
                    </m:r>
                    <m:r>
                      <a:rPr lang="ka-GE" sz="3200" b="0" i="1" smtClean="0">
                        <a:latin typeface="Cambria Math" panose="02040503050406030204" pitchFamily="18" charset="0"/>
                        <a:ea typeface="Cambria Math" panose="02040503050406030204" pitchFamily="18" charset="0"/>
                      </a:rPr>
                      <m:t>;</m:t>
                    </m:r>
                  </m:oMath>
                </a14:m>
                <a:endParaRPr lang="ka-GE" dirty="0" smtClean="0"/>
              </a:p>
              <a:p>
                <a:pPr marL="0" indent="0">
                  <a:buNone/>
                </a:pPr>
                <a:endParaRPr lang="ka-GE" dirty="0" smtClean="0"/>
              </a:p>
              <a:p>
                <a:pPr marL="0" indent="0">
                  <a:buNone/>
                </a:pPr>
                <a:endParaRPr lang="ka-GE" dirty="0">
                  <a:solidFill>
                    <a:schemeClr val="tx1"/>
                  </a:solidFill>
                </a:endParaRPr>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714375"/>
                <a:ext cx="12192000" cy="6155393"/>
              </a:xfrm>
              <a:blipFill rotWithShape="0">
                <a:blip r:embed="rId2"/>
                <a:stretch>
                  <a:fillRect l="-650" t="-594"/>
                </a:stretch>
              </a:blipFill>
            </p:spPr>
            <p:txBody>
              <a:bodyPr/>
              <a:lstStyle/>
              <a:p>
                <a:r>
                  <a:rPr lang="en-GB">
                    <a:noFill/>
                  </a:rPr>
                  <a:t> </a:t>
                </a:r>
              </a:p>
            </p:txBody>
          </p:sp>
        </mc:Fallback>
      </mc:AlternateContent>
    </p:spTree>
    <p:extLst>
      <p:ext uri="{BB962C8B-B14F-4D97-AF65-F5344CB8AC3E}">
        <p14:creationId xmlns:p14="http://schemas.microsoft.com/office/powerpoint/2010/main" val="30639843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136" y="0"/>
            <a:ext cx="9404723" cy="1400530"/>
          </a:xfrm>
        </p:spPr>
        <p:txBody>
          <a:bodyPr/>
          <a:lstStyle/>
          <a:p>
            <a:r>
              <a:rPr lang="ka-GE" b="1" i="1" dirty="0"/>
              <a:t>სამყაროს ასაკის გამოთვლა</a:t>
            </a:r>
            <a:endParaRPr lang="en-GB"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200025" y="814388"/>
                <a:ext cx="11887200" cy="5486400"/>
              </a:xfrm>
            </p:spPr>
            <p:txBody>
              <a:bodyPr>
                <a:noAutofit/>
              </a:bodyPr>
              <a:lstStyle/>
              <a:p>
                <a:pPr marL="0" indent="0">
                  <a:buNone/>
                </a:pPr>
                <a:r>
                  <a:rPr lang="ka-GE" sz="2800" dirty="0" smtClean="0"/>
                  <a:t>თუ სიჩქარე მუდმივია, მაშინ ის დრო რომელიც გალაქტიკას დასჭირდებოდა დღევანდელ მანძილამდე მისასვლელად არის :</a:t>
                </a:r>
              </a:p>
              <a:p>
                <a:pPr marL="0" indent="0">
                  <a:buNone/>
                </a:pPr>
                <a:r>
                  <a:rPr lang="ka-GE" sz="2800" dirty="0"/>
                  <a:t>                                          </a:t>
                </a:r>
                <a14:m>
                  <m:oMath xmlns:m="http://schemas.openxmlformats.org/officeDocument/2006/math">
                    <m:r>
                      <a:rPr lang="ka-GE" sz="2800" i="1">
                        <a:latin typeface="Cambria Math" panose="02040503050406030204" pitchFamily="18" charset="0"/>
                      </a:rPr>
                      <m:t>დრო=</m:t>
                    </m:r>
                    <m:f>
                      <m:fPr>
                        <m:ctrlPr>
                          <a:rPr lang="ka-GE" sz="2800" i="1">
                            <a:latin typeface="Cambria Math" panose="02040503050406030204" pitchFamily="18" charset="0"/>
                          </a:rPr>
                        </m:ctrlPr>
                      </m:fPr>
                      <m:num>
                        <m:r>
                          <a:rPr lang="ka-GE" sz="2800" i="1">
                            <a:latin typeface="Cambria Math" panose="02040503050406030204" pitchFamily="18" charset="0"/>
                          </a:rPr>
                          <m:t>მანძილი</m:t>
                        </m:r>
                      </m:num>
                      <m:den>
                        <m:r>
                          <a:rPr lang="ka-GE" sz="2800" i="1">
                            <a:latin typeface="Cambria Math" panose="02040503050406030204" pitchFamily="18" charset="0"/>
                          </a:rPr>
                          <m:t>სიჩქარე</m:t>
                        </m:r>
                      </m:den>
                    </m:f>
                    <m:r>
                      <a:rPr lang="ka-GE" sz="2800" i="1">
                        <a:latin typeface="Cambria Math" panose="02040503050406030204" pitchFamily="18" charset="0"/>
                      </a:rPr>
                      <m:t>=</m:t>
                    </m:r>
                    <m:f>
                      <m:fPr>
                        <m:ctrlPr>
                          <a:rPr lang="ka-GE" sz="2800" i="1">
                            <a:latin typeface="Cambria Math" panose="02040503050406030204" pitchFamily="18" charset="0"/>
                          </a:rPr>
                        </m:ctrlPr>
                      </m:fPr>
                      <m:num>
                        <m:r>
                          <a:rPr lang="ka-GE" sz="2800" i="1">
                            <a:latin typeface="Cambria Math" panose="02040503050406030204" pitchFamily="18" charset="0"/>
                          </a:rPr>
                          <m:t>მანძილი</m:t>
                        </m:r>
                      </m:num>
                      <m:den>
                        <m:r>
                          <a:rPr lang="en-US" sz="2800" i="1">
                            <a:latin typeface="Cambria Math" panose="02040503050406030204" pitchFamily="18" charset="0"/>
                          </a:rPr>
                          <m:t>𝐻</m:t>
                        </m:r>
                        <m:r>
                          <a:rPr lang="ka-GE" sz="2800" b="0" i="1" smtClean="0">
                            <a:latin typeface="Cambria Math" panose="02040503050406030204" pitchFamily="18" charset="0"/>
                          </a:rPr>
                          <m:t> </m:t>
                        </m:r>
                        <m:r>
                          <a:rPr lang="en-US" sz="2800" i="1">
                            <a:latin typeface="Cambria Math" panose="02040503050406030204" pitchFamily="18" charset="0"/>
                            <a:ea typeface="Cambria Math" panose="02040503050406030204" pitchFamily="18" charset="0"/>
                          </a:rPr>
                          <m:t>×</m:t>
                        </m:r>
                        <m:r>
                          <a:rPr lang="ka-GE" sz="2800" b="0" i="1" smtClean="0">
                            <a:latin typeface="Cambria Math" panose="02040503050406030204" pitchFamily="18" charset="0"/>
                            <a:ea typeface="Cambria Math" panose="02040503050406030204" pitchFamily="18" charset="0"/>
                          </a:rPr>
                          <m:t> </m:t>
                        </m:r>
                        <m:r>
                          <a:rPr lang="ka-GE" sz="2800" i="1">
                            <a:latin typeface="Cambria Math" panose="02040503050406030204" pitchFamily="18" charset="0"/>
                            <a:ea typeface="Cambria Math" panose="02040503050406030204" pitchFamily="18" charset="0"/>
                          </a:rPr>
                          <m:t>მანძილი</m:t>
                        </m:r>
                      </m:den>
                    </m:f>
                    <m:r>
                      <a:rPr lang="ka-GE" sz="2800" i="1">
                        <a:latin typeface="Cambria Math" panose="02040503050406030204" pitchFamily="18" charset="0"/>
                      </a:rPr>
                      <m:t>=1/</m:t>
                    </m:r>
                    <m:r>
                      <a:rPr lang="en-US" sz="2800" i="1">
                        <a:latin typeface="Cambria Math" panose="02040503050406030204" pitchFamily="18" charset="0"/>
                      </a:rPr>
                      <m:t>𝐻</m:t>
                    </m:r>
                  </m:oMath>
                </a14:m>
                <a:r>
                  <a:rPr lang="ka-GE" sz="2800" dirty="0"/>
                  <a:t>      (4</a:t>
                </a:r>
                <a:r>
                  <a:rPr lang="ka-GE" sz="2800" dirty="0" smtClean="0"/>
                  <a:t>).</a:t>
                </a:r>
                <a:endParaRPr lang="ka-GE" sz="2800" dirty="0"/>
              </a:p>
              <a:p>
                <a:r>
                  <a:rPr lang="ka-GE" sz="2800" dirty="0" smtClean="0"/>
                  <a:t>ჰაბლის მუდმივა გაზომვებით შემდეგი სიდიდის ტოლია:</a:t>
                </a:r>
              </a:p>
              <a:p>
                <a:pPr marL="0" indent="0">
                  <a:buNone/>
                </a:pPr>
                <a:r>
                  <a:rPr lang="ka-GE" sz="2800" dirty="0" smtClean="0"/>
                  <a:t>                                     </a:t>
                </a:r>
                <a14:m>
                  <m:oMath xmlns:m="http://schemas.openxmlformats.org/officeDocument/2006/math">
                    <m:r>
                      <a:rPr lang="en-US" sz="2800" b="0" i="1" smtClean="0">
                        <a:latin typeface="Cambria Math" panose="02040503050406030204" pitchFamily="18" charset="0"/>
                      </a:rPr>
                      <m:t>𝐻</m:t>
                    </m:r>
                    <m:r>
                      <a:rPr lang="en-US" sz="2800" b="0" i="1" smtClean="0">
                        <a:latin typeface="Cambria Math" panose="02040503050406030204" pitchFamily="18" charset="0"/>
                        <a:ea typeface="Cambria Math" panose="02040503050406030204" pitchFamily="18" charset="0"/>
                      </a:rPr>
                      <m:t>≈</m:t>
                    </m:r>
                    <m:r>
                      <a:rPr lang="en-US" sz="2800" b="0" i="1" smtClean="0">
                        <a:latin typeface="Cambria Math" panose="02040503050406030204" pitchFamily="18" charset="0"/>
                      </a:rPr>
                      <m:t>2.34 </m:t>
                    </m:r>
                    <m:r>
                      <a:rPr lang="en-US" sz="2800" b="0" i="1" smtClean="0">
                        <a:latin typeface="Cambria Math" panose="02040503050406030204" pitchFamily="18" charset="0"/>
                        <a:ea typeface="Cambria Math" panose="02040503050406030204" pitchFamily="18" charset="0"/>
                      </a:rPr>
                      <m:t>×</m:t>
                    </m:r>
                    <m:sSup>
                      <m:sSupPr>
                        <m:ctrlPr>
                          <a:rPr lang="en-US" sz="2800" b="0" i="1" smtClean="0">
                            <a:latin typeface="Cambria Math" panose="02040503050406030204" pitchFamily="18" charset="0"/>
                            <a:ea typeface="Cambria Math" panose="02040503050406030204" pitchFamily="18" charset="0"/>
                          </a:rPr>
                        </m:ctrlPr>
                      </m:sSupPr>
                      <m:e>
                        <m:r>
                          <a:rPr lang="en-US" sz="2800" b="0" i="1" smtClean="0">
                            <a:latin typeface="Cambria Math" panose="02040503050406030204" pitchFamily="18" charset="0"/>
                            <a:ea typeface="Cambria Math" panose="02040503050406030204" pitchFamily="18" charset="0"/>
                          </a:rPr>
                          <m:t>10</m:t>
                        </m:r>
                      </m:e>
                      <m:sup>
                        <m:r>
                          <a:rPr lang="en-US" sz="2800" b="0" i="1" smtClean="0">
                            <a:latin typeface="Cambria Math" panose="02040503050406030204" pitchFamily="18" charset="0"/>
                            <a:ea typeface="Cambria Math" panose="02040503050406030204" pitchFamily="18" charset="0"/>
                          </a:rPr>
                          <m:t>−18</m:t>
                        </m:r>
                      </m:sup>
                    </m:sSup>
                    <m:r>
                      <a:rPr lang="ka-GE" sz="2800" b="0" i="1" smtClean="0">
                        <a:latin typeface="Cambria Math" panose="02040503050406030204" pitchFamily="18" charset="0"/>
                        <a:ea typeface="Cambria Math" panose="02040503050406030204" pitchFamily="18" charset="0"/>
                      </a:rPr>
                      <m:t>  </m:t>
                    </m:r>
                    <m:sSup>
                      <m:sSupPr>
                        <m:ctrlPr>
                          <a:rPr lang="en-US" sz="2800" b="0" i="1" smtClean="0">
                            <a:latin typeface="Cambria Math" panose="02040503050406030204" pitchFamily="18" charset="0"/>
                            <a:ea typeface="Cambria Math" panose="02040503050406030204" pitchFamily="18" charset="0"/>
                          </a:rPr>
                        </m:ctrlPr>
                      </m:sSupPr>
                      <m:e>
                        <m:r>
                          <a:rPr lang="ka-GE" sz="2800" b="0" i="1" smtClean="0">
                            <a:latin typeface="Cambria Math" panose="02040503050406030204" pitchFamily="18" charset="0"/>
                            <a:ea typeface="Cambria Math" panose="02040503050406030204" pitchFamily="18" charset="0"/>
                          </a:rPr>
                          <m:t>წმ</m:t>
                        </m:r>
                      </m:e>
                      <m:sup>
                        <m:r>
                          <a:rPr lang="ka-GE" sz="2800" b="0" i="1" smtClean="0">
                            <a:latin typeface="Cambria Math" panose="02040503050406030204" pitchFamily="18" charset="0"/>
                            <a:ea typeface="Cambria Math" panose="02040503050406030204" pitchFamily="18" charset="0"/>
                          </a:rPr>
                          <m:t>−1</m:t>
                        </m:r>
                      </m:sup>
                    </m:sSup>
                  </m:oMath>
                </a14:m>
                <a:endParaRPr lang="ka-GE" sz="2800" dirty="0" smtClean="0"/>
              </a:p>
              <a:p>
                <a:pPr marL="0" indent="0">
                  <a:buNone/>
                </a:pPr>
                <a:r>
                  <a:rPr lang="ka-GE" sz="2800" dirty="0" smtClean="0"/>
                  <a:t>ამ მნიშვნელობის (4)-ში შეტანით:</a:t>
                </a:r>
              </a:p>
              <a:p>
                <a:pPr marL="0" indent="0">
                  <a:buNone/>
                </a:pPr>
                <a:r>
                  <a:rPr lang="ka-GE" sz="2800" dirty="0"/>
                  <a:t> </a:t>
                </a:r>
                <a:r>
                  <a:rPr lang="ka-GE" sz="2800" dirty="0" smtClean="0"/>
                  <a:t>                                   </a:t>
                </a:r>
                <a14:m>
                  <m:oMath xmlns:m="http://schemas.openxmlformats.org/officeDocument/2006/math">
                    <m:r>
                      <a:rPr lang="ka-GE" sz="2800" b="0" i="1" smtClean="0">
                        <a:latin typeface="Cambria Math" panose="02040503050406030204" pitchFamily="18" charset="0"/>
                      </a:rPr>
                      <m:t>დრო=</m:t>
                    </m:r>
                    <m:f>
                      <m:fPr>
                        <m:ctrlPr>
                          <a:rPr lang="ka-GE" sz="2800" b="0" i="1" smtClean="0">
                            <a:latin typeface="Cambria Math" panose="02040503050406030204" pitchFamily="18" charset="0"/>
                          </a:rPr>
                        </m:ctrlPr>
                      </m:fPr>
                      <m:num>
                        <m:r>
                          <a:rPr lang="ka-GE" sz="2800" b="0" i="1" smtClean="0">
                            <a:latin typeface="Cambria Math" panose="02040503050406030204" pitchFamily="18" charset="0"/>
                          </a:rPr>
                          <m:t>1</m:t>
                        </m:r>
                      </m:num>
                      <m:den>
                        <m:r>
                          <a:rPr lang="en-US" sz="2800" b="0" i="1" smtClean="0">
                            <a:latin typeface="Cambria Math" panose="02040503050406030204" pitchFamily="18" charset="0"/>
                          </a:rPr>
                          <m:t>𝐻</m:t>
                        </m:r>
                      </m:den>
                    </m:f>
                    <m:r>
                      <a:rPr lang="en-US" sz="2800" b="0" i="1" smtClean="0">
                        <a:latin typeface="Cambria Math" panose="02040503050406030204" pitchFamily="18" charset="0"/>
                        <a:ea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2.34 </m:t>
                        </m:r>
                        <m:r>
                          <a:rPr lang="en-US" sz="2800" b="0" i="1" smtClean="0">
                            <a:latin typeface="Cambria Math" panose="02040503050406030204" pitchFamily="18" charset="0"/>
                            <a:ea typeface="Cambria Math" panose="02040503050406030204" pitchFamily="18" charset="0"/>
                          </a:rPr>
                          <m:t>×</m:t>
                        </m:r>
                        <m:sSup>
                          <m:sSupPr>
                            <m:ctrlPr>
                              <a:rPr lang="en-US" sz="2800" b="0" i="1" smtClean="0">
                                <a:latin typeface="Cambria Math" panose="02040503050406030204" pitchFamily="18" charset="0"/>
                                <a:ea typeface="Cambria Math" panose="02040503050406030204" pitchFamily="18" charset="0"/>
                              </a:rPr>
                            </m:ctrlPr>
                          </m:sSupPr>
                          <m:e>
                            <m:r>
                              <a:rPr lang="en-US" sz="2800" b="0" i="1" smtClean="0">
                                <a:latin typeface="Cambria Math" panose="02040503050406030204" pitchFamily="18" charset="0"/>
                                <a:ea typeface="Cambria Math" panose="02040503050406030204" pitchFamily="18" charset="0"/>
                              </a:rPr>
                              <m:t>10</m:t>
                            </m:r>
                          </m:e>
                          <m:sup>
                            <m:r>
                              <a:rPr lang="en-US" sz="2800" b="0" i="1" smtClean="0">
                                <a:latin typeface="Cambria Math" panose="02040503050406030204" pitchFamily="18" charset="0"/>
                                <a:ea typeface="Cambria Math" panose="02040503050406030204" pitchFamily="18" charset="0"/>
                              </a:rPr>
                              <m:t>−18</m:t>
                            </m:r>
                          </m:sup>
                        </m:sSup>
                      </m:den>
                    </m:f>
                    <m:r>
                      <a:rPr lang="ka-GE" sz="2800" b="0" i="1" smtClean="0">
                        <a:latin typeface="Cambria Math" panose="02040503050406030204" pitchFamily="18" charset="0"/>
                      </a:rPr>
                      <m:t> წმ</m:t>
                    </m:r>
                    <m:r>
                      <a:rPr lang="ka-GE" sz="2800" b="0" i="1" smtClean="0">
                        <a:latin typeface="Cambria Math" panose="02040503050406030204" pitchFamily="18" charset="0"/>
                        <a:ea typeface="Cambria Math" panose="02040503050406030204" pitchFamily="18" charset="0"/>
                      </a:rPr>
                      <m:t>≈</m:t>
                    </m:r>
                  </m:oMath>
                </a14:m>
                <a:r>
                  <a:rPr lang="ka-GE" sz="2800" dirty="0" smtClean="0"/>
                  <a:t> 13.5 მილიარდი წელი</a:t>
                </a:r>
              </a:p>
              <a:p>
                <a:pPr marL="0" indent="0">
                  <a:buNone/>
                </a:pPr>
                <a:endParaRPr lang="ka-GE" sz="2800" dirty="0"/>
              </a:p>
              <a:p>
                <a:pPr marL="0" indent="0">
                  <a:buNone/>
                </a:pPr>
                <a:r>
                  <a:rPr lang="ka-GE" sz="2800" dirty="0" smtClean="0"/>
                  <a:t>მივიღებთ სამყაროს დაახლოებით ასაკს.</a:t>
                </a:r>
                <a:endParaRPr lang="en-GB" sz="28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200025" y="814388"/>
                <a:ext cx="11887200" cy="5486400"/>
              </a:xfrm>
              <a:blipFill rotWithShape="0">
                <a:blip r:embed="rId2"/>
                <a:stretch>
                  <a:fillRect l="-1077" t="-1111"/>
                </a:stretch>
              </a:blipFill>
            </p:spPr>
            <p:txBody>
              <a:bodyPr/>
              <a:lstStyle/>
              <a:p>
                <a:r>
                  <a:rPr lang="en-GB">
                    <a:noFill/>
                  </a:rPr>
                  <a:t> </a:t>
                </a:r>
              </a:p>
            </p:txBody>
          </p:sp>
        </mc:Fallback>
      </mc:AlternateContent>
    </p:spTree>
    <p:extLst>
      <p:ext uri="{BB962C8B-B14F-4D97-AF65-F5344CB8AC3E}">
        <p14:creationId xmlns:p14="http://schemas.microsoft.com/office/powerpoint/2010/main" val="33304691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b="1" i="1" u="sng" dirty="0" smtClean="0"/>
              <a:t>ჰელიუმი და უკანაფონის რადიაცია</a:t>
            </a:r>
            <a:endParaRPr lang="en-GB" b="1" i="1" u="sng"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123126" y="1352460"/>
                <a:ext cx="11430001" cy="1683722"/>
              </a:xfrm>
            </p:spPr>
            <p:txBody>
              <a:bodyPr>
                <a:noAutofit/>
              </a:bodyPr>
              <a:lstStyle/>
              <a:p>
                <a:r>
                  <a:rPr lang="ka-GE" sz="2500" dirty="0" smtClean="0"/>
                  <a:t>თუ გვინდა ავხსნათ ჰელიუმის სიმრავლე და უკანაფონის რადიაცია, დროში ძალიან უკან უნდა წავიდეთ, როცა სამყაროს ტემპერატურა და სიმკვრივე იყო ძალიან დიდი.</a:t>
                </a:r>
              </a:p>
              <a:p>
                <a:r>
                  <a:rPr lang="ka-GE" sz="2500" b="1" u="sng" dirty="0" smtClean="0"/>
                  <a:t>სამყაროს ტემპერატურა</a:t>
                </a:r>
                <a:r>
                  <a:rPr lang="ka-GE" sz="2500" u="sng" dirty="0" smtClean="0"/>
                  <a:t> </a:t>
                </a:r>
                <a:r>
                  <a:rPr lang="ka-GE" sz="2500" dirty="0" smtClean="0"/>
                  <a:t>დამოკიდებულია მასში მარსებული ნაწილაკების ენერგიასთან და ტოლი იქნება; </a:t>
                </a:r>
              </a:p>
              <a:p>
                <a:pPr marL="0" indent="0">
                  <a:buNone/>
                </a:pPr>
                <a:r>
                  <a:rPr lang="ka-GE" sz="2500" dirty="0" smtClean="0"/>
                  <a:t>                        </a:t>
                </a:r>
                <a14:m>
                  <m:oMath xmlns:m="http://schemas.openxmlformats.org/officeDocument/2006/math">
                    <m:d>
                      <m:dPr>
                        <m:begChr m:val="⟨"/>
                        <m:endChr m:val=""/>
                        <m:ctrlPr>
                          <a:rPr lang="en-US" sz="2500" b="0" i="1" smtClean="0">
                            <a:latin typeface="Cambria Math" panose="02040503050406030204" pitchFamily="18" charset="0"/>
                          </a:rPr>
                        </m:ctrlPr>
                      </m:dPr>
                      <m:e>
                        <m:d>
                          <m:dPr>
                            <m:begChr m:val=""/>
                            <m:endChr m:val="⟩"/>
                            <m:ctrlPr>
                              <a:rPr lang="en-US" sz="2500" b="0" i="1" smtClean="0">
                                <a:latin typeface="Cambria Math" panose="02040503050406030204" pitchFamily="18" charset="0"/>
                              </a:rPr>
                            </m:ctrlPr>
                          </m:dPr>
                          <m:e>
                            <m:r>
                              <a:rPr lang="en-US" sz="2500" b="0" i="1" smtClean="0">
                                <a:latin typeface="Cambria Math" panose="02040503050406030204" pitchFamily="18" charset="0"/>
                              </a:rPr>
                              <m:t>𝐸</m:t>
                            </m:r>
                          </m:e>
                        </m:d>
                      </m:e>
                    </m:d>
                    <m:r>
                      <a:rPr lang="en-US" sz="2500" i="1">
                        <a:latin typeface="Cambria Math" panose="02040503050406030204" pitchFamily="18" charset="0"/>
                        <a:ea typeface="Cambria Math" panose="02040503050406030204" pitchFamily="18" charset="0"/>
                      </a:rPr>
                      <m:t>~</m:t>
                    </m:r>
                    <m:r>
                      <a:rPr lang="en-US" sz="2500" b="0" i="1" smtClean="0">
                        <a:latin typeface="Cambria Math" panose="02040503050406030204" pitchFamily="18" charset="0"/>
                        <a:ea typeface="Cambria Math" panose="02040503050406030204" pitchFamily="18" charset="0"/>
                      </a:rPr>
                      <m:t>𝑘𝑇</m:t>
                    </m:r>
                  </m:oMath>
                </a14:m>
                <a:r>
                  <a:rPr lang="ka-GE" sz="2500" dirty="0" smtClean="0"/>
                  <a:t> ,    სადაც </a:t>
                </a:r>
                <a:r>
                  <a:rPr lang="en-US" sz="2500" dirty="0" smtClean="0"/>
                  <a:t>k </a:t>
                </a:r>
                <a:r>
                  <a:rPr lang="ka-GE" sz="2500" dirty="0" smtClean="0"/>
                  <a:t>ბოლცმანის მუდმივაა.</a:t>
                </a:r>
              </a:p>
              <a:p>
                <a:pPr marL="0" indent="0">
                  <a:buNone/>
                </a:pPr>
                <a:endParaRPr lang="ka-GE" sz="21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123126" y="1352460"/>
                <a:ext cx="11430001" cy="1683722"/>
              </a:xfrm>
              <a:blipFill rotWithShape="0">
                <a:blip r:embed="rId2"/>
                <a:stretch>
                  <a:fillRect l="-480" t="-2899" b="-111957"/>
                </a:stretch>
              </a:blipFill>
            </p:spPr>
            <p:txBody>
              <a:bodyPr/>
              <a:lstStyle/>
              <a:p>
                <a:r>
                  <a:rPr lang="en-GB">
                    <a:noFill/>
                  </a:rPr>
                  <a:t> </a:t>
                </a:r>
              </a:p>
            </p:txBody>
          </p:sp>
        </mc:Fallback>
      </mc:AlternateContent>
      <p:sp>
        <p:nvSpPr>
          <p:cNvPr id="6" name="Content Placeholder 5"/>
          <p:cNvSpPr>
            <a:spLocks noGrp="1"/>
          </p:cNvSpPr>
          <p:nvPr>
            <p:ph sz="quarter" idx="4"/>
          </p:nvPr>
        </p:nvSpPr>
        <p:spPr>
          <a:xfrm>
            <a:off x="123126" y="4271962"/>
            <a:ext cx="11735500" cy="2155031"/>
          </a:xfrm>
        </p:spPr>
        <p:txBody>
          <a:bodyPr>
            <a:noAutofit/>
          </a:bodyPr>
          <a:lstStyle/>
          <a:p>
            <a:r>
              <a:rPr lang="ka-GE" sz="2400" b="1" dirty="0" smtClean="0"/>
              <a:t>თერმული ეკვილიბრიუმი </a:t>
            </a:r>
            <a:r>
              <a:rPr lang="ka-GE" sz="2400" dirty="0" smtClean="0"/>
              <a:t>ეწოდება ისეთ მდგომარეობას როცა, საშუალო ენერგია მუდმივი რჩება. სამყაროს, როგორც მთლიანის, ტემპერატურას აზრი რომ ქონდეს, ნაწილაკები თერმულ ეკვილიბრიუმში უნდა იყვნენ</a:t>
            </a:r>
          </a:p>
        </p:txBody>
      </p:sp>
    </p:spTree>
    <p:extLst>
      <p:ext uri="{BB962C8B-B14F-4D97-AF65-F5344CB8AC3E}">
        <p14:creationId xmlns:p14="http://schemas.microsoft.com/office/powerpoint/2010/main" val="2732967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923" y="0"/>
            <a:ext cx="9404723" cy="1400530"/>
          </a:xfrm>
        </p:spPr>
        <p:txBody>
          <a:bodyPr/>
          <a:lstStyle/>
          <a:p>
            <a:r>
              <a:rPr lang="ka-GE" i="1" dirty="0">
                <a:solidFill>
                  <a:schemeClr val="tx1"/>
                </a:solidFill>
              </a:rPr>
              <a:t>ბარიერული ტემპერატურა</a:t>
            </a:r>
            <a:endParaRPr lang="en-GB" i="1" dirty="0">
              <a:solidFill>
                <a:schemeClr val="tx1"/>
              </a:solidFill>
            </a:endParaRPr>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247650" y="943507"/>
                <a:ext cx="11944350" cy="6100230"/>
              </a:xfrm>
            </p:spPr>
            <p:txBody>
              <a:bodyPr>
                <a:normAutofit/>
              </a:bodyPr>
              <a:lstStyle/>
              <a:p>
                <a:r>
                  <a:rPr lang="ka-GE" sz="2600" dirty="0" smtClean="0"/>
                  <a:t>ყველა ნაწილაკისთვის არსებობს რაღაც ბარიერული ტემპერატურა და თუ სამყაროს ტემპერატურა ჩამოცდება მას, მაშინ ნაწილაკების ეს სახეობები ქრებიან სამყაროდან. სანამ ტემპერატურა ბარიერს აღემატება, შემდეგი რეაქციები შეიძლება მოხდეს:</a:t>
                </a:r>
                <a:br>
                  <a:rPr lang="ka-GE" sz="2600" dirty="0" smtClean="0"/>
                </a:br>
                <a:r>
                  <a:rPr lang="ka-GE" sz="2600" dirty="0" smtClean="0"/>
                  <a:t>                                              </a:t>
                </a:r>
                <a14:m>
                  <m:oMath xmlns:m="http://schemas.openxmlformats.org/officeDocument/2006/math">
                    <m:r>
                      <a:rPr lang="en-US" sz="2600" b="0" i="1" smtClean="0">
                        <a:latin typeface="Cambria Math" panose="02040503050406030204" pitchFamily="18" charset="0"/>
                      </a:rPr>
                      <m:t>𝑝𝑎𝑟𝑡𝑖𝑐𝑙𝑒</m:t>
                    </m:r>
                    <m:r>
                      <a:rPr lang="en-US" sz="2600" b="0" i="1" smtClean="0">
                        <a:latin typeface="Cambria Math" panose="02040503050406030204" pitchFamily="18" charset="0"/>
                      </a:rPr>
                      <m:t>+</m:t>
                    </m:r>
                    <m:r>
                      <a:rPr lang="en-US" sz="2600" b="0" i="1" smtClean="0">
                        <a:latin typeface="Cambria Math" panose="02040503050406030204" pitchFamily="18" charset="0"/>
                      </a:rPr>
                      <m:t>𝑎𝑛𝑡𝑖𝑝𝑎𝑟𝑡𝑖𝑐𝑙𝑒</m:t>
                    </m:r>
                    <m:r>
                      <a:rPr lang="en-US" sz="2600" b="0" i="1" smtClean="0">
                        <a:latin typeface="Cambria Math" panose="02040503050406030204" pitchFamily="18" charset="0"/>
                      </a:rPr>
                      <m:t> →  </m:t>
                    </m:r>
                    <m:r>
                      <a:rPr lang="en-US" sz="2600" b="0" i="1" smtClean="0">
                        <a:latin typeface="Cambria Math" panose="02040503050406030204" pitchFamily="18" charset="0"/>
                        <a:ea typeface="Cambria Math" panose="02040503050406030204" pitchFamily="18" charset="0"/>
                      </a:rPr>
                      <m:t>𝛾</m:t>
                    </m:r>
                    <m:r>
                      <a:rPr lang="en-US" sz="2600" b="0" i="1" smtClean="0">
                        <a:latin typeface="Cambria Math" panose="02040503050406030204" pitchFamily="18" charset="0"/>
                        <a:ea typeface="Cambria Math" panose="02040503050406030204" pitchFamily="18" charset="0"/>
                      </a:rPr>
                      <m:t>+ </m:t>
                    </m:r>
                    <m:r>
                      <a:rPr lang="en-US" sz="2600" b="0" i="1" smtClean="0">
                        <a:latin typeface="Cambria Math" panose="02040503050406030204" pitchFamily="18" charset="0"/>
                        <a:ea typeface="Cambria Math" panose="02040503050406030204" pitchFamily="18" charset="0"/>
                      </a:rPr>
                      <m:t>𝛾</m:t>
                    </m:r>
                    <m:r>
                      <a:rPr lang="en-US" sz="2600" b="0" i="1" smtClean="0">
                        <a:latin typeface="Cambria Math" panose="02040503050406030204" pitchFamily="18" charset="0"/>
                        <a:ea typeface="Cambria Math" panose="02040503050406030204" pitchFamily="18" charset="0"/>
                      </a:rPr>
                      <m:t> </m:t>
                    </m:r>
                  </m:oMath>
                </a14:m>
                <a:r>
                  <a:rPr lang="en-US" sz="2600" dirty="0" smtClean="0"/>
                  <a:t/>
                </a:r>
                <a:br>
                  <a:rPr lang="en-US" sz="2600" dirty="0" smtClean="0"/>
                </a:br>
                <a:r>
                  <a:rPr lang="en-US" sz="2600" dirty="0" smtClean="0"/>
                  <a:t>                                         </a:t>
                </a:r>
                <a14:m>
                  <m:oMath xmlns:m="http://schemas.openxmlformats.org/officeDocument/2006/math">
                    <m:r>
                      <a:rPr lang="en-US" sz="2600" i="1">
                        <a:latin typeface="Cambria Math" panose="02040503050406030204" pitchFamily="18" charset="0"/>
                        <a:ea typeface="Cambria Math" panose="02040503050406030204" pitchFamily="18" charset="0"/>
                      </a:rPr>
                      <m:t>𝛾</m:t>
                    </m:r>
                    <m:r>
                      <a:rPr lang="en-US" sz="2600" i="1">
                        <a:latin typeface="Cambria Math" panose="02040503050406030204" pitchFamily="18" charset="0"/>
                        <a:ea typeface="Cambria Math" panose="02040503050406030204" pitchFamily="18" charset="0"/>
                      </a:rPr>
                      <m:t>+ </m:t>
                    </m:r>
                    <m:r>
                      <a:rPr lang="en-US" sz="2600" i="1">
                        <a:latin typeface="Cambria Math" panose="02040503050406030204" pitchFamily="18" charset="0"/>
                        <a:ea typeface="Cambria Math" panose="02040503050406030204" pitchFamily="18" charset="0"/>
                      </a:rPr>
                      <m:t>𝛾</m:t>
                    </m:r>
                    <m:r>
                      <a:rPr lang="en-US" sz="2600" i="1">
                        <a:latin typeface="Cambria Math" panose="02040503050406030204" pitchFamily="18" charset="0"/>
                        <a:ea typeface="Cambria Math" panose="02040503050406030204" pitchFamily="18" charset="0"/>
                      </a:rPr>
                      <m:t>→</m:t>
                    </m:r>
                  </m:oMath>
                </a14:m>
                <a:r>
                  <a:rPr lang="en-US" sz="2600" dirty="0" smtClean="0"/>
                  <a:t> </a:t>
                </a:r>
                <a14:m>
                  <m:oMath xmlns:m="http://schemas.openxmlformats.org/officeDocument/2006/math">
                    <m:r>
                      <a:rPr lang="en-US" sz="2600" i="1">
                        <a:latin typeface="Cambria Math" panose="02040503050406030204" pitchFamily="18" charset="0"/>
                      </a:rPr>
                      <m:t>𝑝𝑎𝑟𝑡𝑖𝑐𝑙𝑒</m:t>
                    </m:r>
                    <m:r>
                      <a:rPr lang="en-US" sz="2600" i="1">
                        <a:latin typeface="Cambria Math" panose="02040503050406030204" pitchFamily="18" charset="0"/>
                      </a:rPr>
                      <m:t>+</m:t>
                    </m:r>
                    <m:r>
                      <a:rPr lang="en-US" sz="2600" i="1">
                        <a:latin typeface="Cambria Math" panose="02040503050406030204" pitchFamily="18" charset="0"/>
                      </a:rPr>
                      <m:t>𝑎𝑛𝑡𝑖𝑝𝑎𝑟𝑡𝑖𝑐𝑙𝑒</m:t>
                    </m:r>
                    <m:r>
                      <a:rPr lang="en-US" sz="2600" i="1">
                        <a:latin typeface="Cambria Math" panose="02040503050406030204" pitchFamily="18" charset="0"/>
                      </a:rPr>
                      <m:t> </m:t>
                    </m:r>
                  </m:oMath>
                </a14:m>
                <a:endParaRPr lang="ka-GE" sz="2600" dirty="0" smtClean="0"/>
              </a:p>
              <a:p>
                <a:r>
                  <a:rPr lang="ka-GE" sz="2600" dirty="0" smtClean="0"/>
                  <a:t>სანამ ეს რეაქციები ხდება, ნაწილაკი და  მისი ანტინაწილაკი არიან სამყაროს მთავარი შემადგენლები. ცხადია ფოტონებს უნდა ქონდეთ საკმარისი ენერგია, რათა მიანიჭონ ნაწილაკებს შინაგანი ენერგია, ისე რომ:</a:t>
                </a:r>
                <a:br>
                  <a:rPr lang="ka-GE" sz="2600" dirty="0" smtClean="0"/>
                </a:br>
                <a:r>
                  <a:rPr lang="ka-GE" sz="2600" dirty="0" smtClean="0"/>
                  <a:t>                                                  </a:t>
                </a:r>
                <a:r>
                  <a:rPr lang="en-US" sz="2600" dirty="0" smtClean="0"/>
                  <a:t/>
                </a:r>
                <a:br>
                  <a:rPr lang="en-US" sz="2600" dirty="0" smtClean="0"/>
                </a:br>
                <a:r>
                  <a:rPr lang="en-US" sz="2600" dirty="0" smtClean="0"/>
                  <a:t>                                      </a:t>
                </a:r>
                <a14:m>
                  <m:oMath xmlns:m="http://schemas.openxmlformats.org/officeDocument/2006/math">
                    <m:r>
                      <a:rPr lang="ka-GE" sz="2600" b="0" i="1" smtClean="0">
                        <a:latin typeface="Cambria Math" panose="02040503050406030204" pitchFamily="18" charset="0"/>
                      </a:rPr>
                      <m:t>2</m:t>
                    </m:r>
                    <m:r>
                      <a:rPr lang="en-US" sz="2600" b="0" i="1" smtClean="0">
                        <a:latin typeface="Cambria Math" panose="02040503050406030204" pitchFamily="18" charset="0"/>
                      </a:rPr>
                      <m:t>𝐸</m:t>
                    </m:r>
                    <m:r>
                      <a:rPr lang="en-US" sz="2600" b="0" i="1" smtClean="0">
                        <a:latin typeface="Cambria Math" panose="02040503050406030204" pitchFamily="18" charset="0"/>
                        <a:ea typeface="Cambria Math" panose="02040503050406030204" pitchFamily="18" charset="0"/>
                      </a:rPr>
                      <m:t>𝛾</m:t>
                    </m:r>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𝑚</m:t>
                    </m:r>
                    <m:sSup>
                      <m:sSupPr>
                        <m:ctrlPr>
                          <a:rPr lang="en-US" sz="2600" b="0" i="1" smtClean="0">
                            <a:latin typeface="Cambria Math" panose="02040503050406030204" pitchFamily="18" charset="0"/>
                            <a:ea typeface="Cambria Math" panose="02040503050406030204" pitchFamily="18" charset="0"/>
                          </a:rPr>
                        </m:ctrlPr>
                      </m:sSupPr>
                      <m:e>
                        <m:r>
                          <a:rPr lang="en-US" sz="2600" b="0" i="1" smtClean="0">
                            <a:latin typeface="Cambria Math" panose="02040503050406030204" pitchFamily="18" charset="0"/>
                            <a:ea typeface="Cambria Math" panose="02040503050406030204" pitchFamily="18" charset="0"/>
                          </a:rPr>
                          <m:t>𝑐</m:t>
                        </m:r>
                      </m:e>
                      <m:sup>
                        <m:r>
                          <a:rPr lang="en-US" sz="2600" b="0" i="1" smtClean="0">
                            <a:latin typeface="Cambria Math" panose="02040503050406030204" pitchFamily="18" charset="0"/>
                            <a:ea typeface="Cambria Math" panose="02040503050406030204" pitchFamily="18" charset="0"/>
                          </a:rPr>
                          <m:t>2</m:t>
                        </m:r>
                      </m:sup>
                    </m:sSup>
                    <m:r>
                      <a:rPr lang="en-US" sz="2600" b="0" i="1" smtClean="0">
                        <a:latin typeface="Cambria Math" panose="02040503050406030204" pitchFamily="18" charset="0"/>
                        <a:ea typeface="Cambria Math" panose="02040503050406030204" pitchFamily="18" charset="0"/>
                      </a:rPr>
                      <m:t>  , </m:t>
                    </m:r>
                  </m:oMath>
                </a14:m>
                <a:r>
                  <a:rPr lang="ka-GE" sz="2600" dirty="0" smtClean="0"/>
                  <a:t>     სადაც </a:t>
                </a:r>
                <a:r>
                  <a:rPr lang="en-US" sz="2600" dirty="0" smtClean="0"/>
                  <a:t>m </a:t>
                </a:r>
                <a:r>
                  <a:rPr lang="ka-GE" sz="2600" dirty="0" smtClean="0"/>
                  <a:t>ნაწილაკის მასაა</a:t>
                </a:r>
                <a:r>
                  <a:rPr lang="en-US" sz="2600" dirty="0" smtClean="0"/>
                  <a:t/>
                </a:r>
                <a:br>
                  <a:rPr lang="en-US" sz="2600" dirty="0" smtClean="0"/>
                </a:br>
                <a:r>
                  <a:rPr lang="en-US" sz="2600" dirty="0" smtClean="0"/>
                  <a:t/>
                </a:r>
                <a:br>
                  <a:rPr lang="en-US" sz="2600" dirty="0" smtClean="0"/>
                </a:br>
                <a:endParaRPr lang="en-GB"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247650" y="943507"/>
                <a:ext cx="11944350" cy="6100230"/>
              </a:xfrm>
              <a:blipFill rotWithShape="0">
                <a:blip r:embed="rId2"/>
                <a:stretch>
                  <a:fillRect l="-510" t="-800"/>
                </a:stretch>
              </a:blipFill>
            </p:spPr>
            <p:txBody>
              <a:bodyPr/>
              <a:lstStyle/>
              <a:p>
                <a:r>
                  <a:rPr lang="en-GB">
                    <a:noFill/>
                  </a:rPr>
                  <a:t> </a:t>
                </a:r>
              </a:p>
            </p:txBody>
          </p:sp>
        </mc:Fallback>
      </mc:AlternateContent>
    </p:spTree>
    <p:extLst>
      <p:ext uri="{BB962C8B-B14F-4D97-AF65-F5344CB8AC3E}">
        <p14:creationId xmlns:p14="http://schemas.microsoft.com/office/powerpoint/2010/main" val="40716340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246062" y="328611"/>
                <a:ext cx="11726863" cy="6343651"/>
              </a:xfrm>
            </p:spPr>
            <p:txBody>
              <a:bodyPr>
                <a:normAutofit/>
              </a:bodyPr>
              <a:lstStyle/>
              <a:p>
                <a:r>
                  <a:rPr lang="ka-GE" sz="2600" dirty="0"/>
                  <a:t>თუ სამყაროში ფოტონების ენერგია მატერიალიზაციისთვის საჭირო ენერგიაზე დაბლა ჩამოვა, აღარ იქნება არანაირი მატერიალიზაცია, რომ ჩანაცვლდეს ის ნაწილაკები, რომლებიც გაქრნენ ანიჰილაციისას. მაშინ ნაწილაკების ეს სახეობა გადაშენდება. ეს მოხდება როცა ფოტონის ტემპერატურა ჩამოცილდება შემდეგს.</a:t>
                </a:r>
                <a:br>
                  <a:rPr lang="ka-GE" sz="2600" dirty="0"/>
                </a:br>
                <a:r>
                  <a:rPr lang="ka-GE" sz="2600" dirty="0"/>
                  <a:t/>
                </a:r>
                <a:br>
                  <a:rPr lang="ka-GE" sz="2600" dirty="0"/>
                </a:br>
                <a:r>
                  <a:rPr lang="ka-GE" sz="2600" dirty="0"/>
                  <a:t>                                                     </a:t>
                </a:r>
                <a:r>
                  <a:rPr lang="ka-GE" sz="2600" dirty="0" smtClean="0"/>
                  <a:t>  </a:t>
                </a:r>
                <a14:m>
                  <m:oMath xmlns:m="http://schemas.openxmlformats.org/officeDocument/2006/math">
                    <m:r>
                      <a:rPr lang="en-US" sz="2600" i="1">
                        <a:latin typeface="Cambria Math" panose="02040503050406030204" pitchFamily="18" charset="0"/>
                      </a:rPr>
                      <m:t>𝑇</m:t>
                    </m:r>
                    <m:r>
                      <a:rPr lang="en-US" sz="2600" i="1">
                        <a:latin typeface="Cambria Math" panose="02040503050406030204" pitchFamily="18" charset="0"/>
                      </a:rPr>
                      <m:t>= </m:t>
                    </m:r>
                    <m:d>
                      <m:dPr>
                        <m:begChr m:val="⟨"/>
                        <m:endChr m:val=""/>
                        <m:ctrlPr>
                          <a:rPr lang="en-US" sz="2600" i="1">
                            <a:latin typeface="Cambria Math" panose="02040503050406030204" pitchFamily="18" charset="0"/>
                          </a:rPr>
                        </m:ctrlPr>
                      </m:dPr>
                      <m:e>
                        <m:d>
                          <m:dPr>
                            <m:begChr m:val=""/>
                            <m:endChr m:val="⟩"/>
                            <m:ctrlPr>
                              <a:rPr lang="en-US" sz="2600" i="1">
                                <a:latin typeface="Cambria Math" panose="02040503050406030204" pitchFamily="18" charset="0"/>
                              </a:rPr>
                            </m:ctrlPr>
                          </m:dPr>
                          <m:e>
                            <m:r>
                              <a:rPr lang="en-US" sz="2600" i="1">
                                <a:latin typeface="Cambria Math" panose="02040503050406030204" pitchFamily="18" charset="0"/>
                              </a:rPr>
                              <m:t>𝐸</m:t>
                            </m:r>
                          </m:e>
                        </m:d>
                        <m:r>
                          <a:rPr lang="en-US" sz="2600" i="1">
                            <a:latin typeface="Cambria Math" panose="02040503050406030204" pitchFamily="18" charset="0"/>
                          </a:rPr>
                          <m:t>/</m:t>
                        </m:r>
                        <m:r>
                          <a:rPr lang="en-US" sz="2600" i="1">
                            <a:latin typeface="Cambria Math" panose="02040503050406030204" pitchFamily="18" charset="0"/>
                          </a:rPr>
                          <m:t>𝑘</m:t>
                        </m:r>
                      </m:e>
                    </m:d>
                    <m:r>
                      <a:rPr lang="en-US" sz="2600" i="1">
                        <a:latin typeface="Cambria Math" panose="02040503050406030204" pitchFamily="18" charset="0"/>
                      </a:rPr>
                      <m:t>=</m:t>
                    </m:r>
                    <m:f>
                      <m:fPr>
                        <m:ctrlPr>
                          <a:rPr lang="en-US" sz="2600" i="1">
                            <a:latin typeface="Cambria Math" panose="02040503050406030204" pitchFamily="18" charset="0"/>
                            <a:ea typeface="Cambria Math" panose="02040503050406030204" pitchFamily="18" charset="0"/>
                          </a:rPr>
                        </m:ctrlPr>
                      </m:fPr>
                      <m:num>
                        <m:r>
                          <a:rPr lang="en-US" sz="2600" i="1">
                            <a:latin typeface="Cambria Math" panose="02040503050406030204" pitchFamily="18" charset="0"/>
                          </a:rPr>
                          <m:t>𝐸</m:t>
                        </m:r>
                        <m:r>
                          <a:rPr lang="en-US" sz="2600" i="1">
                            <a:latin typeface="Cambria Math" panose="02040503050406030204" pitchFamily="18" charset="0"/>
                            <a:ea typeface="Cambria Math" panose="02040503050406030204" pitchFamily="18" charset="0"/>
                          </a:rPr>
                          <m:t>𝛾</m:t>
                        </m:r>
                      </m:num>
                      <m:den>
                        <m:r>
                          <a:rPr lang="en-US" sz="2600" i="1">
                            <a:latin typeface="Cambria Math" panose="02040503050406030204" pitchFamily="18" charset="0"/>
                            <a:ea typeface="Cambria Math" panose="02040503050406030204" pitchFamily="18" charset="0"/>
                          </a:rPr>
                          <m:t>𝑘</m:t>
                        </m:r>
                      </m:den>
                    </m:f>
                    <m:r>
                      <a:rPr lang="en-US" sz="2600" i="1">
                        <a:latin typeface="Cambria Math" panose="02040503050406030204" pitchFamily="18" charset="0"/>
                        <a:ea typeface="Cambria Math" panose="02040503050406030204" pitchFamily="18" charset="0"/>
                      </a:rPr>
                      <m:t>=</m:t>
                    </m:r>
                    <m:f>
                      <m:fPr>
                        <m:ctrlPr>
                          <a:rPr lang="en-US" sz="2600" i="1">
                            <a:latin typeface="Cambria Math" panose="02040503050406030204" pitchFamily="18" charset="0"/>
                            <a:ea typeface="Cambria Math" panose="02040503050406030204" pitchFamily="18" charset="0"/>
                          </a:rPr>
                        </m:ctrlPr>
                      </m:fPr>
                      <m:num>
                        <m:r>
                          <a:rPr lang="en-US" sz="2600" i="1">
                            <a:latin typeface="Cambria Math" panose="02040503050406030204" pitchFamily="18" charset="0"/>
                            <a:ea typeface="Cambria Math" panose="02040503050406030204" pitchFamily="18" charset="0"/>
                          </a:rPr>
                          <m:t>𝑚</m:t>
                        </m:r>
                        <m:sSup>
                          <m:sSupPr>
                            <m:ctrlPr>
                              <a:rPr lang="en-US" sz="2600" i="1">
                                <a:latin typeface="Cambria Math" panose="02040503050406030204" pitchFamily="18" charset="0"/>
                                <a:ea typeface="Cambria Math" panose="02040503050406030204" pitchFamily="18" charset="0"/>
                              </a:rPr>
                            </m:ctrlPr>
                          </m:sSupPr>
                          <m:e>
                            <m:r>
                              <a:rPr lang="en-US" sz="2600" i="1">
                                <a:latin typeface="Cambria Math" panose="02040503050406030204" pitchFamily="18" charset="0"/>
                                <a:ea typeface="Cambria Math" panose="02040503050406030204" pitchFamily="18" charset="0"/>
                              </a:rPr>
                              <m:t>𝑐</m:t>
                            </m:r>
                          </m:e>
                          <m:sup>
                            <m:r>
                              <a:rPr lang="en-US" sz="2600" i="1">
                                <a:latin typeface="Cambria Math" panose="02040503050406030204" pitchFamily="18" charset="0"/>
                                <a:ea typeface="Cambria Math" panose="02040503050406030204" pitchFamily="18" charset="0"/>
                              </a:rPr>
                              <m:t>2</m:t>
                            </m:r>
                          </m:sup>
                        </m:sSup>
                      </m:num>
                      <m:den>
                        <m:r>
                          <a:rPr lang="en-US" sz="2600" i="1">
                            <a:latin typeface="Cambria Math" panose="02040503050406030204" pitchFamily="18" charset="0"/>
                            <a:ea typeface="Cambria Math" panose="02040503050406030204" pitchFamily="18" charset="0"/>
                          </a:rPr>
                          <m:t>𝑘</m:t>
                        </m:r>
                      </m:den>
                    </m:f>
                  </m:oMath>
                </a14:m>
                <a:endParaRPr lang="en-US" sz="2600" dirty="0"/>
              </a:p>
              <a:p>
                <a:r>
                  <a:rPr lang="ka-GE" sz="2600" dirty="0"/>
                  <a:t>მაგალითისთვის ფოტონის ბარიერული ტემპერატურაა:</a:t>
                </a:r>
                <a:br>
                  <a:rPr lang="ka-GE" sz="2600" dirty="0"/>
                </a:br>
                <a:r>
                  <a:rPr lang="ka-GE" sz="2600" dirty="0"/>
                  <a:t/>
                </a:r>
                <a:br>
                  <a:rPr lang="ka-GE" sz="2600" dirty="0"/>
                </a:br>
                <a:r>
                  <a:rPr lang="ka-GE" sz="2600" dirty="0"/>
                  <a:t>                                                      </a:t>
                </a:r>
                <a:r>
                  <a:rPr lang="ka-GE" sz="2600" dirty="0" smtClean="0"/>
                  <a:t> </a:t>
                </a:r>
                <a14:m>
                  <m:oMath xmlns:m="http://schemas.openxmlformats.org/officeDocument/2006/math">
                    <m:r>
                      <a:rPr lang="en-US" sz="2600" i="1">
                        <a:latin typeface="Cambria Math" panose="02040503050406030204" pitchFamily="18" charset="0"/>
                      </a:rPr>
                      <m:t>𝑇</m:t>
                    </m:r>
                    <m:r>
                      <a:rPr lang="en-US" sz="2600" i="1">
                        <a:latin typeface="Cambria Math" panose="02040503050406030204" pitchFamily="18" charset="0"/>
                      </a:rPr>
                      <m:t>=1.1 ×</m:t>
                    </m:r>
                    <m:sSup>
                      <m:sSupPr>
                        <m:ctrlPr>
                          <a:rPr lang="en-US" sz="2600" i="1">
                            <a:latin typeface="Cambria Math" panose="02040503050406030204" pitchFamily="18" charset="0"/>
                            <a:ea typeface="Cambria Math" panose="02040503050406030204" pitchFamily="18" charset="0"/>
                          </a:rPr>
                        </m:ctrlPr>
                      </m:sSupPr>
                      <m:e>
                        <m:r>
                          <a:rPr lang="en-US" sz="2600" i="1">
                            <a:latin typeface="Cambria Math" panose="02040503050406030204" pitchFamily="18" charset="0"/>
                            <a:ea typeface="Cambria Math" panose="02040503050406030204" pitchFamily="18" charset="0"/>
                          </a:rPr>
                          <m:t>13</m:t>
                        </m:r>
                      </m:e>
                      <m:sup>
                        <m:r>
                          <a:rPr lang="en-US" sz="2600" i="1">
                            <a:latin typeface="Cambria Math" panose="02040503050406030204" pitchFamily="18" charset="0"/>
                            <a:ea typeface="Cambria Math" panose="02040503050406030204" pitchFamily="18" charset="0"/>
                          </a:rPr>
                          <m:t>13</m:t>
                        </m:r>
                      </m:sup>
                    </m:sSup>
                    <m:r>
                      <a:rPr lang="en-US" sz="2600" i="1">
                        <a:latin typeface="Cambria Math" panose="02040503050406030204" pitchFamily="18" charset="0"/>
                        <a:ea typeface="Cambria Math" panose="02040503050406030204" pitchFamily="18" charset="0"/>
                      </a:rPr>
                      <m:t> </m:t>
                    </m:r>
                    <m:r>
                      <a:rPr lang="en-US" sz="2600" i="1">
                        <a:latin typeface="Cambria Math" panose="02040503050406030204" pitchFamily="18" charset="0"/>
                        <a:ea typeface="Cambria Math" panose="02040503050406030204" pitchFamily="18" charset="0"/>
                      </a:rPr>
                      <m:t>𝐾</m:t>
                    </m:r>
                  </m:oMath>
                </a14:m>
                <a:r>
                  <a:rPr lang="en-US" sz="2400" dirty="0"/>
                  <a:t/>
                </a:r>
                <a:br>
                  <a:rPr lang="en-US" sz="2400" dirty="0"/>
                </a:br>
                <a:endParaRPr lang="en-GB" sz="24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246062" y="328611"/>
                <a:ext cx="11726863" cy="6343651"/>
              </a:xfrm>
              <a:blipFill rotWithShape="0">
                <a:blip r:embed="rId2"/>
                <a:stretch>
                  <a:fillRect l="-520" t="-768"/>
                </a:stretch>
              </a:blipFill>
            </p:spPr>
            <p:txBody>
              <a:bodyPr/>
              <a:lstStyle/>
              <a:p>
                <a:r>
                  <a:rPr lang="en-GB">
                    <a:noFill/>
                  </a:rPr>
                  <a:t> </a:t>
                </a:r>
              </a:p>
            </p:txBody>
          </p:sp>
        </mc:Fallback>
      </mc:AlternateContent>
    </p:spTree>
    <p:extLst>
      <p:ext uri="{BB962C8B-B14F-4D97-AF65-F5344CB8AC3E}">
        <p14:creationId xmlns:p14="http://schemas.microsoft.com/office/powerpoint/2010/main" val="35808399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6323" y="-71438"/>
            <a:ext cx="9404723" cy="1400530"/>
          </a:xfrm>
        </p:spPr>
        <p:txBody>
          <a:bodyPr/>
          <a:lstStyle/>
          <a:p>
            <a:r>
              <a:rPr lang="ka-GE" sz="4800" b="1" i="1" dirty="0" smtClean="0"/>
              <a:t>რადიაცია </a:t>
            </a:r>
            <a:r>
              <a:rPr lang="en-US" sz="4800" b="1" i="1" dirty="0" err="1" smtClean="0"/>
              <a:t>vs</a:t>
            </a:r>
            <a:r>
              <a:rPr lang="en-US" sz="4800" b="1" i="1" dirty="0" smtClean="0"/>
              <a:t> </a:t>
            </a:r>
            <a:r>
              <a:rPr lang="ka-GE" sz="4800" b="1" i="1" dirty="0" smtClean="0"/>
              <a:t>მატერია</a:t>
            </a:r>
            <a:endParaRPr lang="en-GB" sz="4800" b="1" i="1"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757238"/>
                <a:ext cx="12192000" cy="6100762"/>
              </a:xfrm>
            </p:spPr>
            <p:txBody>
              <a:bodyPr>
                <a:normAutofit fontScale="92500" lnSpcReduction="10000"/>
              </a:bodyPr>
              <a:lstStyle/>
              <a:p>
                <a:r>
                  <a:rPr lang="ka-GE" dirty="0" smtClean="0"/>
                  <a:t>   </a:t>
                </a:r>
                <a:r>
                  <a:rPr lang="ka-GE" sz="2200" dirty="0" smtClean="0"/>
                  <a:t>სამყაროს გაფართოვებასთან ერთად მატერიის სიმკვირვე მცირდება</a:t>
                </a:r>
                <a:r>
                  <a:rPr lang="ka-GE" sz="2100" dirty="0" smtClean="0"/>
                  <a:t>.</a:t>
                </a:r>
                <a:br>
                  <a:rPr lang="ka-GE" sz="2100" dirty="0" smtClean="0"/>
                </a:br>
                <a:r>
                  <a:rPr lang="ka-GE" sz="2100" dirty="0" smtClean="0"/>
                  <a:t>    </a:t>
                </a:r>
                <a:br>
                  <a:rPr lang="ka-GE" sz="2100" dirty="0" smtClean="0"/>
                </a:br>
                <a:r>
                  <a:rPr lang="ka-GE" sz="2100" dirty="0" smtClean="0"/>
                  <a:t>   თუ სამყარო ფართოვდება რაღაც </a:t>
                </a:r>
                <a:r>
                  <a:rPr lang="en-US" sz="2100" dirty="0" smtClean="0"/>
                  <a:t>S </a:t>
                </a:r>
                <a:r>
                  <a:rPr lang="ka-GE" sz="2100" dirty="0" smtClean="0"/>
                  <a:t>ფაქტორით და ვიცით მისი ზომა დროის რაღაც მომენტში მაშინ შეგვიძლია ვიპოვოთ სამყაროს ზომა დროის ნებისმიერ მომენტში.</a:t>
                </a:r>
                <a:br>
                  <a:rPr lang="ka-GE" sz="2100" dirty="0" smtClean="0"/>
                </a:br>
                <a:r>
                  <a:rPr lang="ka-GE" sz="2300" dirty="0" smtClean="0"/>
                  <a:t> სამყაროს მოცულობა იცვლება ფაქტორით - </a:t>
                </a:r>
                <a14:m>
                  <m:oMath xmlns:m="http://schemas.openxmlformats.org/officeDocument/2006/math">
                    <m:sSup>
                      <m:sSupPr>
                        <m:ctrlPr>
                          <a:rPr lang="ka-GE" sz="2300" i="1" smtClean="0">
                            <a:latin typeface="Cambria Math" panose="02040503050406030204" pitchFamily="18" charset="0"/>
                          </a:rPr>
                        </m:ctrlPr>
                      </m:sSupPr>
                      <m:e>
                        <m:r>
                          <a:rPr lang="en-US" sz="2300" b="0" i="1" smtClean="0">
                            <a:latin typeface="Cambria Math" panose="02040503050406030204" pitchFamily="18" charset="0"/>
                          </a:rPr>
                          <m:t>𝑆</m:t>
                        </m:r>
                      </m:e>
                      <m:sup>
                        <m:r>
                          <a:rPr lang="en-US" sz="2300" b="0" i="1" smtClean="0">
                            <a:latin typeface="Cambria Math" panose="02040503050406030204" pitchFamily="18" charset="0"/>
                          </a:rPr>
                          <m:t>3</m:t>
                        </m:r>
                      </m:sup>
                    </m:sSup>
                  </m:oMath>
                </a14:m>
                <a:r>
                  <a:rPr lang="ka-GE" sz="2300" dirty="0" smtClean="0"/>
                  <a:t>, მაშინ სიმკვრივე უნდა შეიცვალოს </a:t>
                </a:r>
                <a14:m>
                  <m:oMath xmlns:m="http://schemas.openxmlformats.org/officeDocument/2006/math">
                    <m:f>
                      <m:fPr>
                        <m:ctrlPr>
                          <a:rPr lang="ka-GE" sz="3000" b="0" i="1" smtClean="0">
                            <a:latin typeface="Cambria Math" panose="02040503050406030204" pitchFamily="18" charset="0"/>
                          </a:rPr>
                        </m:ctrlPr>
                      </m:fPr>
                      <m:num>
                        <m:r>
                          <a:rPr lang="ka-GE" sz="3000" b="0" i="1" smtClean="0">
                            <a:latin typeface="Cambria Math" panose="02040503050406030204" pitchFamily="18" charset="0"/>
                          </a:rPr>
                          <m:t>1</m:t>
                        </m:r>
                      </m:num>
                      <m:den>
                        <m:sSup>
                          <m:sSupPr>
                            <m:ctrlPr>
                              <a:rPr lang="ka-GE" sz="3000" i="1">
                                <a:latin typeface="Cambria Math" panose="02040503050406030204" pitchFamily="18" charset="0"/>
                              </a:rPr>
                            </m:ctrlPr>
                          </m:sSupPr>
                          <m:e>
                            <m:r>
                              <a:rPr lang="en-US" sz="3000" i="1">
                                <a:latin typeface="Cambria Math" panose="02040503050406030204" pitchFamily="18" charset="0"/>
                              </a:rPr>
                              <m:t>𝑆</m:t>
                            </m:r>
                          </m:e>
                          <m:sup>
                            <m:r>
                              <a:rPr lang="en-US" sz="3000" i="1">
                                <a:latin typeface="Cambria Math" panose="02040503050406030204" pitchFamily="18" charset="0"/>
                              </a:rPr>
                              <m:t>3</m:t>
                            </m:r>
                          </m:sup>
                        </m:sSup>
                      </m:den>
                    </m:f>
                    <m:r>
                      <a:rPr lang="ka-GE" sz="3000" b="0" i="1" smtClean="0">
                        <a:latin typeface="Cambria Math" panose="02040503050406030204" pitchFamily="18" charset="0"/>
                      </a:rPr>
                      <m:t>.</m:t>
                    </m:r>
                    <m:r>
                      <a:rPr lang="ka-GE" sz="2600" b="0" i="1" smtClean="0">
                        <a:latin typeface="Cambria Math" panose="02040503050406030204" pitchFamily="18" charset="0"/>
                      </a:rPr>
                      <m:t> </m:t>
                    </m:r>
                  </m:oMath>
                </a14:m>
                <a:r>
                  <a:rPr lang="ka-GE" sz="2300" dirty="0" smtClean="0"/>
                  <a:t>იგივე ეხება ენერგიის სიმკვირვესაც.</a:t>
                </a:r>
                <a:r>
                  <a:rPr lang="ka-GE" sz="2100" dirty="0" smtClean="0"/>
                  <a:t> </a:t>
                </a:r>
                <a:endParaRPr lang="ka-GE" sz="2100" dirty="0"/>
              </a:p>
              <a:p>
                <a:r>
                  <a:rPr lang="ka-GE" sz="2200" dirty="0" smtClean="0"/>
                  <a:t>სამყაროს საწყის ეტაპზე ტემპერატურე იყო მაღალი ყველა ნაწილაკის ბარიერულ ტემპერატურაზე. ნაწილაკები ძალიან დიდი  სიჩქარეებით მოძრაობდნენ, მაშინ:</a:t>
                </a:r>
              </a:p>
              <a:p>
                <a:r>
                  <a:rPr lang="ka-GE" sz="2200" dirty="0" smtClean="0"/>
                  <a:t/>
                </a:r>
                <a:br>
                  <a:rPr lang="ka-GE" sz="2200" dirty="0" smtClean="0"/>
                </a:br>
                <a:r>
                  <a:rPr lang="ka-GE" sz="2100" dirty="0" smtClean="0"/>
                  <a:t>                                                                          </a:t>
                </a:r>
                <a:r>
                  <a:rPr lang="en-US" sz="2100" dirty="0" smtClean="0"/>
                  <a:t>   </a:t>
                </a:r>
                <a:r>
                  <a:rPr lang="en-US" sz="2300" dirty="0" smtClean="0"/>
                  <a:t>   </a:t>
                </a:r>
                <a14:m>
                  <m:oMath xmlns:m="http://schemas.openxmlformats.org/officeDocument/2006/math">
                    <m:r>
                      <a:rPr lang="en-US" sz="2300" b="0" i="1" smtClean="0">
                        <a:latin typeface="Cambria Math" panose="02040503050406030204" pitchFamily="18" charset="0"/>
                      </a:rPr>
                      <m:t>𝐸</m:t>
                    </m:r>
                    <m:r>
                      <a:rPr lang="en-US" sz="2300" b="0" i="1" smtClean="0">
                        <a:latin typeface="Cambria Math" panose="02040503050406030204" pitchFamily="18" charset="0"/>
                      </a:rPr>
                      <m:t>=</m:t>
                    </m:r>
                    <m:r>
                      <a:rPr lang="en-US" sz="2300" b="0" i="1" smtClean="0">
                        <a:latin typeface="Cambria Math" panose="02040503050406030204" pitchFamily="18" charset="0"/>
                      </a:rPr>
                      <m:t>𝑚</m:t>
                    </m:r>
                    <m:sSup>
                      <m:sSupPr>
                        <m:ctrlPr>
                          <a:rPr lang="en-US" sz="2300" b="0" i="1" smtClean="0">
                            <a:latin typeface="Cambria Math" panose="02040503050406030204" pitchFamily="18" charset="0"/>
                          </a:rPr>
                        </m:ctrlPr>
                      </m:sSupPr>
                      <m:e>
                        <m:r>
                          <a:rPr lang="en-US" sz="2300" b="0" i="1" smtClean="0">
                            <a:latin typeface="Cambria Math" panose="02040503050406030204" pitchFamily="18" charset="0"/>
                          </a:rPr>
                          <m:t>𝑐</m:t>
                        </m:r>
                      </m:e>
                      <m:sup>
                        <m:r>
                          <a:rPr lang="en-US" sz="2300" b="0" i="1" smtClean="0">
                            <a:latin typeface="Cambria Math" panose="02040503050406030204" pitchFamily="18" charset="0"/>
                          </a:rPr>
                          <m:t>2</m:t>
                        </m:r>
                      </m:sup>
                    </m:sSup>
                    <m:r>
                      <a:rPr lang="en-US" sz="2300" b="0" i="1" smtClean="0">
                        <a:latin typeface="Cambria Math" panose="02040503050406030204" pitchFamily="18" charset="0"/>
                      </a:rPr>
                      <m:t>+</m:t>
                    </m:r>
                    <m:r>
                      <a:rPr lang="en-US" sz="2300" b="0" i="1" smtClean="0">
                        <a:latin typeface="Cambria Math" panose="02040503050406030204" pitchFamily="18" charset="0"/>
                      </a:rPr>
                      <m:t>𝐾𝐸</m:t>
                    </m:r>
                  </m:oMath>
                </a14:m>
                <a:r>
                  <a:rPr lang="en-US" sz="2300" dirty="0" smtClean="0"/>
                  <a:t/>
                </a:r>
                <a:br>
                  <a:rPr lang="en-US" sz="2300" dirty="0" smtClean="0"/>
                </a:br>
                <a:r>
                  <a:rPr lang="ka-GE" sz="2300" dirty="0" smtClean="0"/>
                  <a:t>                                                      მაგრამ</a:t>
                </a:r>
                <a:r>
                  <a:rPr lang="en-US" sz="2300" dirty="0" smtClean="0"/>
                  <a:t>        </a:t>
                </a:r>
                <a14:m>
                  <m:oMath xmlns:m="http://schemas.openxmlformats.org/officeDocument/2006/math">
                    <m:r>
                      <a:rPr lang="en-US" sz="2300" b="0" i="1" smtClean="0">
                        <a:latin typeface="Cambria Math" panose="02040503050406030204" pitchFamily="18" charset="0"/>
                      </a:rPr>
                      <m:t>𝐾𝐸</m:t>
                    </m:r>
                    <m:r>
                      <a:rPr lang="en-US" sz="2300" b="0" i="1" smtClean="0">
                        <a:latin typeface="Cambria Math" panose="02040503050406030204" pitchFamily="18" charset="0"/>
                      </a:rPr>
                      <m:t> ≫</m:t>
                    </m:r>
                    <m:r>
                      <a:rPr lang="en-US" sz="2300" b="0" i="1" smtClean="0">
                        <a:latin typeface="Cambria Math" panose="02040503050406030204" pitchFamily="18" charset="0"/>
                        <a:ea typeface="Cambria Math" panose="02040503050406030204" pitchFamily="18" charset="0"/>
                      </a:rPr>
                      <m:t>𝑚</m:t>
                    </m:r>
                    <m:sSup>
                      <m:sSupPr>
                        <m:ctrlPr>
                          <a:rPr lang="en-US" sz="2300" b="0" i="1" smtClean="0">
                            <a:latin typeface="Cambria Math" panose="02040503050406030204" pitchFamily="18" charset="0"/>
                            <a:ea typeface="Cambria Math" panose="02040503050406030204" pitchFamily="18" charset="0"/>
                          </a:rPr>
                        </m:ctrlPr>
                      </m:sSupPr>
                      <m:e>
                        <m:r>
                          <a:rPr lang="en-US" sz="2300" b="0" i="1" smtClean="0">
                            <a:latin typeface="Cambria Math" panose="02040503050406030204" pitchFamily="18" charset="0"/>
                            <a:ea typeface="Cambria Math" panose="02040503050406030204" pitchFamily="18" charset="0"/>
                          </a:rPr>
                          <m:t>𝑐</m:t>
                        </m:r>
                      </m:e>
                      <m:sup>
                        <m:r>
                          <a:rPr lang="en-US" sz="2300" b="0" i="1" smtClean="0">
                            <a:latin typeface="Cambria Math" panose="02040503050406030204" pitchFamily="18" charset="0"/>
                            <a:ea typeface="Cambria Math" panose="02040503050406030204" pitchFamily="18" charset="0"/>
                          </a:rPr>
                          <m:t>2</m:t>
                        </m:r>
                      </m:sup>
                    </m:sSup>
                  </m:oMath>
                </a14:m>
                <a:r>
                  <a:rPr lang="en-US" sz="2300" dirty="0" smtClean="0"/>
                  <a:t/>
                </a:r>
                <a:br>
                  <a:rPr lang="en-US" sz="2300" dirty="0" smtClean="0"/>
                </a:br>
                <a:r>
                  <a:rPr lang="en-US" sz="2300" dirty="0" smtClean="0"/>
                  <a:t>                                                                    </a:t>
                </a:r>
                <a14:m>
                  <m:oMath xmlns:m="http://schemas.openxmlformats.org/officeDocument/2006/math">
                    <m:r>
                      <a:rPr lang="en-US" sz="2300" b="0" i="1" smtClean="0">
                        <a:latin typeface="Cambria Math" panose="02040503050406030204" pitchFamily="18" charset="0"/>
                      </a:rPr>
                      <m:t>𝐸</m:t>
                    </m:r>
                    <m:r>
                      <a:rPr lang="en-US" sz="2300" b="0" i="1" smtClean="0">
                        <a:latin typeface="Cambria Math" panose="02040503050406030204" pitchFamily="18" charset="0"/>
                      </a:rPr>
                      <m:t> ~ </m:t>
                    </m:r>
                    <m:r>
                      <a:rPr lang="en-US" sz="2300" b="0" i="1" smtClean="0">
                        <a:latin typeface="Cambria Math" panose="02040503050406030204" pitchFamily="18" charset="0"/>
                        <a:ea typeface="Cambria Math" panose="02040503050406030204" pitchFamily="18" charset="0"/>
                      </a:rPr>
                      <m:t>𝐾𝐸</m:t>
                    </m:r>
                  </m:oMath>
                </a14:m>
                <a:endParaRPr lang="en-GB" sz="2300" dirty="0" smtClean="0"/>
              </a:p>
              <a:p>
                <a:r>
                  <a:rPr lang="ka-GE" sz="2300" dirty="0" smtClean="0"/>
                  <a:t>რადგანაც მატერია იქცეოდა რადიაციის მსგავსად, სამყაროს ამ საწყის ხანას </a:t>
                </a:r>
                <a:r>
                  <a:rPr lang="ka-GE" sz="2300" b="1" u="sng" dirty="0" smtClean="0"/>
                  <a:t>რადიაცია -დომინანტური </a:t>
                </a:r>
                <a:r>
                  <a:rPr lang="ka-GE" sz="2300" dirty="0" smtClean="0"/>
                  <a:t>ეპოქა ეწოდება.</a:t>
                </a:r>
              </a:p>
              <a:p>
                <a:r>
                  <a:rPr lang="ka-GE" sz="2300" dirty="0" smtClean="0"/>
                  <a:t>სამყაროს ზრდასთან ერთად, ენერგიის სიმკვირვე მატერიასთან და რადიაციასთან მიმართებით იკლებს, ოღონდ განსხვავებული განიკვეთით. მაშინ, საბოლოოდ მატერიის ენერგიის სიმკვირვე გადააჭარბებს რადიაციისას და მივიღებთ </a:t>
                </a:r>
                <a:r>
                  <a:rPr lang="ka-GE" sz="2300" b="1" u="sng" dirty="0" smtClean="0"/>
                  <a:t>მატერია - დომინატურ ეპოქას.</a:t>
                </a:r>
                <a:r>
                  <a:rPr lang="ka-GE" sz="2300" dirty="0" smtClean="0"/>
                  <a:t>  </a:t>
                </a:r>
                <a:r>
                  <a:rPr lang="ka-GE" sz="2300" b="1" u="sng" dirty="0" smtClean="0"/>
                  <a:t> </a:t>
                </a:r>
                <a:endParaRPr lang="en-GB" sz="2300" dirty="0" smtClean="0"/>
              </a:p>
              <a:p>
                <a:endParaRPr lang="en-GB" sz="2200" dirty="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757238"/>
                <a:ext cx="12192000" cy="6100762"/>
              </a:xfrm>
              <a:blipFill rotWithShape="0">
                <a:blip r:embed="rId2"/>
                <a:stretch>
                  <a:fillRect l="-250" t="-899" r="-950"/>
                </a:stretch>
              </a:blipFill>
            </p:spPr>
            <p:txBody>
              <a:bodyPr/>
              <a:lstStyle/>
              <a:p>
                <a:r>
                  <a:rPr lang="en-GB">
                    <a:noFill/>
                  </a:rPr>
                  <a:t> </a:t>
                </a:r>
              </a:p>
            </p:txBody>
          </p:sp>
        </mc:Fallback>
      </mc:AlternateContent>
    </p:spTree>
    <p:extLst>
      <p:ext uri="{BB962C8B-B14F-4D97-AF65-F5344CB8AC3E}">
        <p14:creationId xmlns:p14="http://schemas.microsoft.com/office/powerpoint/2010/main" val="17008610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4886" y="0"/>
            <a:ext cx="9404723" cy="1400530"/>
          </a:xfrm>
        </p:spPr>
        <p:txBody>
          <a:bodyPr/>
          <a:lstStyle/>
          <a:p>
            <a:r>
              <a:rPr lang="ka-GE" b="1" i="1" dirty="0" smtClean="0"/>
              <a:t>სამყაროს ადრეული ისტორია</a:t>
            </a:r>
            <a:endParaRPr lang="en-GB" b="1" i="1" dirty="0"/>
          </a:p>
        </p:txBody>
      </p:sp>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957401"/>
                <a:ext cx="12192000" cy="5900599"/>
              </a:xfrm>
            </p:spPr>
            <p:txBody>
              <a:bodyPr>
                <a:normAutofit fontScale="92500"/>
              </a:bodyPr>
              <a:lstStyle/>
              <a:p>
                <a:r>
                  <a:rPr lang="ka-GE" sz="2200" i="1" u="sng" dirty="0" smtClean="0">
                    <a:solidFill>
                      <a:schemeClr val="bg2">
                        <a:lumMod val="40000"/>
                        <a:lumOff val="60000"/>
                      </a:schemeClr>
                    </a:solidFill>
                  </a:rPr>
                  <a:t>დიდი აფეთქებიდან </a:t>
                </a:r>
                <a14:m>
                  <m:oMath xmlns:m="http://schemas.openxmlformats.org/officeDocument/2006/math">
                    <m:sSup>
                      <m:sSupPr>
                        <m:ctrlPr>
                          <a:rPr lang="ka-GE" sz="2200" i="1" u="sng">
                            <a:solidFill>
                              <a:schemeClr val="bg2">
                                <a:lumMod val="40000"/>
                                <a:lumOff val="60000"/>
                              </a:schemeClr>
                            </a:solidFill>
                            <a:latin typeface="Cambria Math" panose="02040503050406030204" pitchFamily="18" charset="0"/>
                          </a:rPr>
                        </m:ctrlPr>
                      </m:sSupPr>
                      <m:e>
                        <m:r>
                          <a:rPr lang="ka-GE" sz="2200" i="1" u="sng">
                            <a:solidFill>
                              <a:schemeClr val="bg2">
                                <a:lumMod val="40000"/>
                                <a:lumOff val="60000"/>
                              </a:schemeClr>
                            </a:solidFill>
                            <a:latin typeface="Cambria Math" panose="02040503050406030204" pitchFamily="18" charset="0"/>
                          </a:rPr>
                          <m:t>10</m:t>
                        </m:r>
                      </m:e>
                      <m:sup>
                        <m:r>
                          <a:rPr lang="ka-GE" sz="2200" i="1" u="sng">
                            <a:solidFill>
                              <a:schemeClr val="bg2">
                                <a:lumMod val="40000"/>
                                <a:lumOff val="60000"/>
                              </a:schemeClr>
                            </a:solidFill>
                            <a:latin typeface="Cambria Math" panose="02040503050406030204" pitchFamily="18" charset="0"/>
                          </a:rPr>
                          <m:t>−43</m:t>
                        </m:r>
                      </m:sup>
                    </m:sSup>
                  </m:oMath>
                </a14:m>
                <a:r>
                  <a:rPr lang="ka-GE" sz="2200" i="1" u="sng" dirty="0">
                    <a:solidFill>
                      <a:schemeClr val="bg2">
                        <a:lumMod val="40000"/>
                        <a:lumOff val="60000"/>
                      </a:schemeClr>
                    </a:solidFill>
                  </a:rPr>
                  <a:t> </a:t>
                </a:r>
                <a:r>
                  <a:rPr lang="ka-GE" sz="2200" i="1" u="sng" dirty="0" smtClean="0">
                    <a:solidFill>
                      <a:schemeClr val="bg2">
                        <a:lumMod val="40000"/>
                        <a:lumOff val="60000"/>
                      </a:schemeClr>
                    </a:solidFill>
                  </a:rPr>
                  <a:t>წამი</a:t>
                </a:r>
                <a:r>
                  <a:rPr lang="ka-GE" sz="2200" i="1" dirty="0" smtClean="0">
                    <a:solidFill>
                      <a:schemeClr val="bg2">
                        <a:lumMod val="40000"/>
                        <a:lumOff val="60000"/>
                      </a:schemeClr>
                    </a:solidFill>
                  </a:rPr>
                  <a:t>. </a:t>
                </a:r>
                <a:r>
                  <a:rPr lang="ka-GE" sz="2200" i="1" u="sng" dirty="0">
                    <a:solidFill>
                      <a:schemeClr val="bg2">
                        <a:lumMod val="40000"/>
                        <a:lumOff val="60000"/>
                      </a:schemeClr>
                    </a:solidFill>
                  </a:rPr>
                  <a:t>ტემპერატურა არის </a:t>
                </a:r>
                <a14:m>
                  <m:oMath xmlns:m="http://schemas.openxmlformats.org/officeDocument/2006/math">
                    <m:sSup>
                      <m:sSupPr>
                        <m:ctrlPr>
                          <a:rPr lang="ka-GE" sz="2200" i="1" u="sng">
                            <a:solidFill>
                              <a:schemeClr val="bg2">
                                <a:lumMod val="40000"/>
                                <a:lumOff val="60000"/>
                              </a:schemeClr>
                            </a:solidFill>
                            <a:latin typeface="Cambria Math" panose="02040503050406030204" pitchFamily="18" charset="0"/>
                          </a:rPr>
                        </m:ctrlPr>
                      </m:sSupPr>
                      <m:e>
                        <m:r>
                          <a:rPr lang="ka-GE" sz="2200" i="1" u="sng">
                            <a:solidFill>
                              <a:schemeClr val="bg2">
                                <a:lumMod val="40000"/>
                                <a:lumOff val="60000"/>
                              </a:schemeClr>
                            </a:solidFill>
                            <a:latin typeface="Cambria Math" panose="02040503050406030204" pitchFamily="18" charset="0"/>
                          </a:rPr>
                          <m:t>10</m:t>
                        </m:r>
                      </m:e>
                      <m:sup>
                        <m:r>
                          <a:rPr lang="ka-GE" sz="2200" i="1" u="sng">
                            <a:solidFill>
                              <a:schemeClr val="bg2">
                                <a:lumMod val="40000"/>
                                <a:lumOff val="60000"/>
                              </a:schemeClr>
                            </a:solidFill>
                            <a:latin typeface="Cambria Math" panose="02040503050406030204" pitchFamily="18" charset="0"/>
                          </a:rPr>
                          <m:t>33</m:t>
                        </m:r>
                      </m:sup>
                    </m:sSup>
                    <m:r>
                      <a:rPr lang="en-US" sz="2200" i="1" u="sng">
                        <a:solidFill>
                          <a:schemeClr val="bg2">
                            <a:lumMod val="40000"/>
                            <a:lumOff val="60000"/>
                          </a:schemeClr>
                        </a:solidFill>
                        <a:latin typeface="Cambria Math" panose="02040503050406030204" pitchFamily="18" charset="0"/>
                      </a:rPr>
                      <m:t>𝐾</m:t>
                    </m:r>
                  </m:oMath>
                </a14:m>
                <a:r>
                  <a:rPr lang="ka-GE" sz="2200" i="1" u="sng" dirty="0">
                    <a:solidFill>
                      <a:schemeClr val="bg2">
                        <a:lumMod val="40000"/>
                        <a:lumOff val="60000"/>
                      </a:schemeClr>
                    </a:solidFill>
                  </a:rPr>
                  <a:t>-ზე გაცილებით დიდი.</a:t>
                </a:r>
                <a:r>
                  <a:rPr lang="ka-GE" sz="2200" i="1" dirty="0" smtClean="0">
                    <a:solidFill>
                      <a:schemeClr val="bg2">
                        <a:lumMod val="40000"/>
                        <a:lumOff val="60000"/>
                      </a:schemeClr>
                    </a:solidFill>
                  </a:rPr>
                  <a:t/>
                </a:r>
                <a:br>
                  <a:rPr lang="ka-GE" sz="2200" i="1" dirty="0" smtClean="0">
                    <a:solidFill>
                      <a:schemeClr val="bg2">
                        <a:lumMod val="40000"/>
                        <a:lumOff val="60000"/>
                      </a:schemeClr>
                    </a:solidFill>
                  </a:rPr>
                </a:br>
                <a:r>
                  <a:rPr lang="ka-GE" sz="2200" dirty="0" smtClean="0"/>
                  <a:t>გრავიტაცია ისე დიდია, როგორც დანარჩენი სამი ძალა.</a:t>
                </a:r>
                <a:br>
                  <a:rPr lang="ka-GE" sz="2200" dirty="0" smtClean="0"/>
                </a:br>
                <a:r>
                  <a:rPr lang="ka-GE" sz="2200" b="1" dirty="0" smtClean="0"/>
                  <a:t>ამ ეპოქაზე არაფერი ვიცით - ფიზიკის კანონები არ „მუშაობს“.</a:t>
                </a:r>
                <a:endParaRPr lang="ka-GE" sz="2200" dirty="0" smtClean="0"/>
              </a:p>
              <a:p>
                <a:r>
                  <a:rPr lang="ka-GE" sz="2200" i="1" u="sng" dirty="0" smtClean="0">
                    <a:solidFill>
                      <a:schemeClr val="bg2">
                        <a:lumMod val="40000"/>
                        <a:lumOff val="60000"/>
                      </a:schemeClr>
                    </a:solidFill>
                  </a:rPr>
                  <a:t>ტემპერატურა გაცივდა </a:t>
                </a:r>
                <a14:m>
                  <m:oMath xmlns:m="http://schemas.openxmlformats.org/officeDocument/2006/math">
                    <m:sSup>
                      <m:sSupPr>
                        <m:ctrlPr>
                          <a:rPr lang="ka-GE" sz="2200" i="1" u="sng">
                            <a:solidFill>
                              <a:schemeClr val="bg2">
                                <a:lumMod val="40000"/>
                                <a:lumOff val="60000"/>
                              </a:schemeClr>
                            </a:solidFill>
                            <a:latin typeface="Cambria Math" panose="02040503050406030204" pitchFamily="18" charset="0"/>
                          </a:rPr>
                        </m:ctrlPr>
                      </m:sSupPr>
                      <m:e>
                        <m:r>
                          <a:rPr lang="ka-GE" sz="2200" i="1" u="sng">
                            <a:solidFill>
                              <a:schemeClr val="bg2">
                                <a:lumMod val="40000"/>
                                <a:lumOff val="60000"/>
                              </a:schemeClr>
                            </a:solidFill>
                            <a:latin typeface="Cambria Math" panose="02040503050406030204" pitchFamily="18" charset="0"/>
                          </a:rPr>
                          <m:t>10</m:t>
                        </m:r>
                      </m:e>
                      <m:sup>
                        <m:r>
                          <a:rPr lang="ka-GE" sz="2200" i="1" u="sng">
                            <a:solidFill>
                              <a:schemeClr val="bg2">
                                <a:lumMod val="40000"/>
                                <a:lumOff val="60000"/>
                              </a:schemeClr>
                            </a:solidFill>
                            <a:latin typeface="Cambria Math" panose="02040503050406030204" pitchFamily="18" charset="0"/>
                          </a:rPr>
                          <m:t>33</m:t>
                        </m:r>
                      </m:sup>
                    </m:sSup>
                    <m:r>
                      <a:rPr lang="en-US" sz="2200" i="1" u="sng">
                        <a:solidFill>
                          <a:schemeClr val="bg2">
                            <a:lumMod val="40000"/>
                            <a:lumOff val="60000"/>
                          </a:schemeClr>
                        </a:solidFill>
                        <a:latin typeface="Cambria Math" panose="02040503050406030204" pitchFamily="18" charset="0"/>
                      </a:rPr>
                      <m:t>𝐾</m:t>
                    </m:r>
                  </m:oMath>
                </a14:m>
                <a:r>
                  <a:rPr lang="ka-GE" sz="2200" i="1" u="sng" dirty="0" smtClean="0">
                    <a:solidFill>
                      <a:schemeClr val="bg2">
                        <a:lumMod val="40000"/>
                        <a:lumOff val="60000"/>
                      </a:schemeClr>
                    </a:solidFill>
                  </a:rPr>
                  <a:t>-მდე</a:t>
                </a:r>
                <a:r>
                  <a:rPr lang="ka-GE" sz="2200" dirty="0" smtClean="0">
                    <a:solidFill>
                      <a:schemeClr val="bg2">
                        <a:lumMod val="40000"/>
                        <a:lumOff val="60000"/>
                      </a:schemeClr>
                    </a:solidFill>
                  </a:rPr>
                  <a:t/>
                </a:r>
                <a:br>
                  <a:rPr lang="ka-GE" sz="2200" dirty="0" smtClean="0">
                    <a:solidFill>
                      <a:schemeClr val="bg2">
                        <a:lumMod val="40000"/>
                        <a:lumOff val="60000"/>
                      </a:schemeClr>
                    </a:solidFill>
                  </a:rPr>
                </a:br>
                <a:r>
                  <a:rPr lang="ka-GE" sz="2200" dirty="0" smtClean="0"/>
                  <a:t>გრავიტაცია გამოეყო სხვა ძალებს. ამ ეპოქას ეწოდება </a:t>
                </a:r>
                <a:r>
                  <a:rPr lang="en-US" sz="2200" dirty="0" smtClean="0"/>
                  <a:t>GUT( Grand unified theories) </a:t>
                </a:r>
                <a:r>
                  <a:rPr lang="ka-GE" sz="2200" dirty="0" smtClean="0"/>
                  <a:t>ეპოქა. ტემპერატურა აღემატება </a:t>
                </a:r>
                <a14:m>
                  <m:oMath xmlns:m="http://schemas.openxmlformats.org/officeDocument/2006/math">
                    <m:r>
                      <a:rPr lang="en-US" sz="2200" b="0" i="1" smtClean="0">
                        <a:latin typeface="Cambria Math" panose="02040503050406030204" pitchFamily="18" charset="0"/>
                      </a:rPr>
                      <m:t>𝑋</m:t>
                    </m:r>
                    <m:r>
                      <a:rPr lang="en-GB" sz="2200" b="0" i="1" smtClean="0">
                        <a:latin typeface="Cambria Math" panose="02040503050406030204" pitchFamily="18" charset="0"/>
                      </a:rPr>
                      <m:t>,  </m:t>
                    </m:r>
                    <m:acc>
                      <m:accPr>
                        <m:chr m:val="̅"/>
                        <m:ctrlPr>
                          <a:rPr lang="en-GB" sz="2200" b="0" i="1" smtClean="0">
                            <a:latin typeface="Cambria Math" panose="02040503050406030204" pitchFamily="18" charset="0"/>
                          </a:rPr>
                        </m:ctrlPr>
                      </m:accPr>
                      <m:e>
                        <m:r>
                          <a:rPr lang="en-GB" sz="2200" b="0" i="1" smtClean="0">
                            <a:latin typeface="Cambria Math" panose="02040503050406030204" pitchFamily="18" charset="0"/>
                          </a:rPr>
                          <m:t>𝑋</m:t>
                        </m:r>
                      </m:e>
                    </m:acc>
                    <m:r>
                      <a:rPr lang="en-GB" sz="2200" b="0" i="1" smtClean="0">
                        <a:latin typeface="Cambria Math" panose="02040503050406030204" pitchFamily="18" charset="0"/>
                      </a:rPr>
                      <m:t>,  </m:t>
                    </m:r>
                    <m:r>
                      <a:rPr lang="en-GB" sz="2200" b="0" i="1" smtClean="0">
                        <a:latin typeface="Cambria Math" panose="02040503050406030204" pitchFamily="18" charset="0"/>
                      </a:rPr>
                      <m:t>𝑌</m:t>
                    </m:r>
                    <m:r>
                      <a:rPr lang="en-GB" sz="2200" b="0" i="1" smtClean="0">
                        <a:latin typeface="Cambria Math" panose="02040503050406030204" pitchFamily="18" charset="0"/>
                      </a:rPr>
                      <m:t> და </m:t>
                    </m:r>
                    <m:acc>
                      <m:accPr>
                        <m:chr m:val="̅"/>
                        <m:ctrlPr>
                          <a:rPr lang="ka-GE" sz="2200" b="0" i="1" smtClean="0">
                            <a:latin typeface="Cambria Math" panose="02040503050406030204" pitchFamily="18" charset="0"/>
                          </a:rPr>
                        </m:ctrlPr>
                      </m:accPr>
                      <m:e>
                        <m:r>
                          <a:rPr lang="en-GB" sz="2200" b="0" i="1" smtClean="0">
                            <a:latin typeface="Cambria Math" panose="02040503050406030204" pitchFamily="18" charset="0"/>
                          </a:rPr>
                          <m:t>𝑌</m:t>
                        </m:r>
                      </m:e>
                    </m:acc>
                  </m:oMath>
                </a14:m>
                <a:r>
                  <a:rPr lang="en-GB" sz="2200" dirty="0" smtClean="0"/>
                  <a:t> -</a:t>
                </a:r>
                <a:r>
                  <a:rPr lang="ka-GE" sz="2200" dirty="0" smtClean="0"/>
                  <a:t>ის ბარიერულ ტემპერატურას.</a:t>
                </a:r>
                <a:r>
                  <a:rPr lang="en-GB" sz="2200" dirty="0" smtClean="0"/>
                  <a:t> </a:t>
                </a:r>
                <a:r>
                  <a:rPr lang="ka-GE" sz="2200" dirty="0" smtClean="0"/>
                  <a:t>სამყარო „დასახლებულია“ კვარკებით, ანტიკვარკებით, ლეპტონებით და ანტილეპტონებით. ამ ეპოქის ბოლოს </a:t>
                </a:r>
                <a:r>
                  <a:rPr lang="en-US" sz="2200" dirty="0" smtClean="0"/>
                  <a:t>X </a:t>
                </a:r>
                <a:r>
                  <a:rPr lang="ka-GE" sz="2200" dirty="0" smtClean="0"/>
                  <a:t>და </a:t>
                </a:r>
                <a:r>
                  <a:rPr lang="en-US" sz="2200" dirty="0" smtClean="0"/>
                  <a:t>Y </a:t>
                </a:r>
                <a:r>
                  <a:rPr lang="ka-GE" sz="2200" dirty="0" smtClean="0"/>
                  <a:t>ნაწილაკები გაქრნენ და კვარკების ცოტა მეტი სიმრავლე დატოვეს ანტიკვარკებთან შედარებით. დეტალური გამოანგარიშებით დადგინდა რომ, ყოველ </a:t>
                </a:r>
                <a14:m>
                  <m:oMath xmlns:m="http://schemas.openxmlformats.org/officeDocument/2006/math">
                    <m:sSup>
                      <m:sSupPr>
                        <m:ctrlPr>
                          <a:rPr lang="ka-GE" sz="2200" i="1" smtClean="0">
                            <a:latin typeface="Cambria Math" panose="02040503050406030204" pitchFamily="18" charset="0"/>
                          </a:rPr>
                        </m:ctrlPr>
                      </m:sSupPr>
                      <m:e>
                        <m:r>
                          <a:rPr lang="ka-GE" sz="2200" b="0" i="1" smtClean="0">
                            <a:latin typeface="Cambria Math" panose="02040503050406030204" pitchFamily="18" charset="0"/>
                          </a:rPr>
                          <m:t>10</m:t>
                        </m:r>
                      </m:e>
                      <m:sup>
                        <m:r>
                          <a:rPr lang="ka-GE" sz="2200" b="0" i="1" smtClean="0">
                            <a:latin typeface="Cambria Math" panose="02040503050406030204" pitchFamily="18" charset="0"/>
                          </a:rPr>
                          <m:t>9 </m:t>
                        </m:r>
                      </m:sup>
                    </m:sSup>
                  </m:oMath>
                </a14:m>
                <a:r>
                  <a:rPr lang="ka-GE" sz="2200" dirty="0" smtClean="0"/>
                  <a:t> ანტიკვარკზე </a:t>
                </a:r>
                <a14:m>
                  <m:oMath xmlns:m="http://schemas.openxmlformats.org/officeDocument/2006/math">
                    <m:sSup>
                      <m:sSupPr>
                        <m:ctrlPr>
                          <a:rPr lang="ka-GE" sz="2200" i="1">
                            <a:latin typeface="Cambria Math" panose="02040503050406030204" pitchFamily="18" charset="0"/>
                          </a:rPr>
                        </m:ctrlPr>
                      </m:sSupPr>
                      <m:e>
                        <m:r>
                          <a:rPr lang="ka-GE" sz="2200" i="1">
                            <a:latin typeface="Cambria Math" panose="02040503050406030204" pitchFamily="18" charset="0"/>
                          </a:rPr>
                          <m:t>10</m:t>
                        </m:r>
                      </m:e>
                      <m:sup>
                        <m:r>
                          <a:rPr lang="ka-GE" sz="2200" i="1">
                            <a:latin typeface="Cambria Math" panose="02040503050406030204" pitchFamily="18" charset="0"/>
                          </a:rPr>
                          <m:t>9 </m:t>
                        </m:r>
                      </m:sup>
                    </m:sSup>
                    <m:r>
                      <a:rPr lang="ka-GE" sz="2200" b="0" i="1" smtClean="0">
                        <a:latin typeface="Cambria Math" panose="02040503050406030204" pitchFamily="18" charset="0"/>
                      </a:rPr>
                      <m:t>+1 </m:t>
                    </m:r>
                  </m:oMath>
                </a14:m>
                <a:r>
                  <a:rPr lang="ka-GE" sz="2200" dirty="0" smtClean="0"/>
                  <a:t>კვარკი მოდიოდა ამ ეპოქის ბოლოს.</a:t>
                </a:r>
                <a:endParaRPr lang="ka-GE" sz="2200" dirty="0"/>
              </a:p>
              <a:p>
                <a14:m>
                  <m:oMath xmlns:m="http://schemas.openxmlformats.org/officeDocument/2006/math">
                    <m:sSup>
                      <m:sSupPr>
                        <m:ctrlPr>
                          <a:rPr lang="ka-GE" sz="2200" i="1" u="sng" smtClean="0">
                            <a:solidFill>
                              <a:schemeClr val="bg2">
                                <a:lumMod val="40000"/>
                                <a:lumOff val="60000"/>
                              </a:schemeClr>
                            </a:solidFill>
                            <a:latin typeface="Cambria Math" panose="02040503050406030204" pitchFamily="18" charset="0"/>
                          </a:rPr>
                        </m:ctrlPr>
                      </m:sSupPr>
                      <m:e>
                        <m:r>
                          <a:rPr lang="ka-GE" sz="2200" b="0" i="1" u="sng">
                            <a:solidFill>
                              <a:schemeClr val="bg2">
                                <a:lumMod val="40000"/>
                                <a:lumOff val="60000"/>
                              </a:schemeClr>
                            </a:solidFill>
                            <a:latin typeface="Cambria Math" panose="02040503050406030204" pitchFamily="18" charset="0"/>
                          </a:rPr>
                          <m:t>10</m:t>
                        </m:r>
                      </m:e>
                      <m:sup>
                        <m:r>
                          <a:rPr lang="ka-GE" sz="2200" b="0" i="1" u="sng" smtClean="0">
                            <a:solidFill>
                              <a:schemeClr val="bg2">
                                <a:lumMod val="40000"/>
                                <a:lumOff val="60000"/>
                              </a:schemeClr>
                            </a:solidFill>
                            <a:latin typeface="Cambria Math" panose="02040503050406030204" pitchFamily="18" charset="0"/>
                          </a:rPr>
                          <m:t>−35</m:t>
                        </m:r>
                      </m:sup>
                    </m:sSup>
                  </m:oMath>
                </a14:m>
                <a:r>
                  <a:rPr lang="ka-GE" sz="2200" i="1" u="sng" dirty="0" smtClean="0">
                    <a:solidFill>
                      <a:schemeClr val="bg2">
                        <a:lumMod val="40000"/>
                        <a:lumOff val="60000"/>
                      </a:schemeClr>
                    </a:solidFill>
                  </a:rPr>
                  <a:t> წამი დიდი აფეთქებიდან.</a:t>
                </a:r>
                <a:br>
                  <a:rPr lang="ka-GE" sz="2200" i="1" u="sng" dirty="0" smtClean="0">
                    <a:solidFill>
                      <a:schemeClr val="bg2">
                        <a:lumMod val="40000"/>
                        <a:lumOff val="60000"/>
                      </a:schemeClr>
                    </a:solidFill>
                  </a:rPr>
                </a:br>
                <a:r>
                  <a:rPr lang="ka-GE" sz="2200" dirty="0" smtClean="0"/>
                  <a:t>ტემპერატურა </a:t>
                </a:r>
                <a:r>
                  <a:rPr lang="en-US" sz="2200" dirty="0" smtClean="0"/>
                  <a:t>Z </a:t>
                </a:r>
                <a:r>
                  <a:rPr lang="ka-GE" sz="2200" dirty="0" smtClean="0"/>
                  <a:t>და </a:t>
                </a:r>
                <a:r>
                  <a:rPr lang="en-US" sz="2200" dirty="0" smtClean="0"/>
                  <a:t>W </a:t>
                </a:r>
                <a:r>
                  <a:rPr lang="ka-GE" sz="2200" dirty="0" smtClean="0"/>
                  <a:t>ნაწილაკების ბარიერულზე მაღალია - ძლიერი ურთიერთქმედება გამოიყო. კვარკები და ანტიკვარკები ძალიან ახლოს არიან, რომ ძლიერმა ურთიერთქმედებამ ჰადრონებად შეკრას. როდესაც კვარკები ერთიანდებიან მათ მაღალი ენერგიის ფოტონები აშორებენ. ამ ეპოქას </a:t>
                </a:r>
                <a:r>
                  <a:rPr lang="ka-GE" sz="2200" b="1" dirty="0" smtClean="0"/>
                  <a:t>კვარკის პლაზმის </a:t>
                </a:r>
                <a:r>
                  <a:rPr lang="ka-GE" sz="2200" dirty="0" smtClean="0"/>
                  <a:t>ეპოქა ეწოდება.</a:t>
                </a:r>
                <a:br>
                  <a:rPr lang="ka-GE" sz="2200" dirty="0" smtClean="0"/>
                </a:br>
                <a:r>
                  <a:rPr lang="ka-GE" sz="2200" dirty="0" smtClean="0"/>
                  <a:t>ამ პერიოდის ბოლოს სამყარო ისე გაფართოვდა, კვარკებმა და ანტიკვარკებმა ჰადრონები შეკრეს. ნეიტრონების და პროტონების რიცხვი მცირედით მეტია ანტინეტრონსა და ანტიპროტონზე.</a:t>
                </a:r>
                <a:br>
                  <a:rPr lang="ka-GE" sz="2200" dirty="0" smtClean="0"/>
                </a:br>
                <a:r>
                  <a:rPr lang="ka-GE" sz="2100" dirty="0" smtClean="0"/>
                  <a:t> </a:t>
                </a:r>
              </a:p>
              <a:p>
                <a:endParaRPr lang="ka-GE" dirty="0" smtClean="0"/>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957401"/>
                <a:ext cx="12192000" cy="5900599"/>
              </a:xfrm>
              <a:blipFill rotWithShape="0">
                <a:blip r:embed="rId2"/>
                <a:stretch>
                  <a:fillRect l="-200" t="-413"/>
                </a:stretch>
              </a:blipFill>
            </p:spPr>
            <p:txBody>
              <a:bodyPr/>
              <a:lstStyle/>
              <a:p>
                <a:r>
                  <a:rPr lang="en-GB">
                    <a:noFill/>
                  </a:rPr>
                  <a:t> </a:t>
                </a:r>
              </a:p>
            </p:txBody>
          </p:sp>
        </mc:Fallback>
      </mc:AlternateContent>
    </p:spTree>
    <p:extLst>
      <p:ext uri="{BB962C8B-B14F-4D97-AF65-F5344CB8AC3E}">
        <p14:creationId xmlns:p14="http://schemas.microsoft.com/office/powerpoint/2010/main" val="33607943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319375"/>
                <a:ext cx="11944853" cy="6313773"/>
              </a:xfrm>
            </p:spPr>
            <p:txBody>
              <a:bodyPr>
                <a:normAutofit lnSpcReduction="10000"/>
              </a:bodyPr>
              <a:lstStyle/>
              <a:p>
                <a14:m>
                  <m:oMath xmlns:m="http://schemas.openxmlformats.org/officeDocument/2006/math">
                    <m:r>
                      <a:rPr lang="ka-GE" sz="2200" b="0" i="1" u="sng" smtClean="0">
                        <a:solidFill>
                          <a:schemeClr val="bg2">
                            <a:lumMod val="40000"/>
                            <a:lumOff val="60000"/>
                          </a:schemeClr>
                        </a:solidFill>
                        <a:latin typeface="Cambria Math" panose="02040503050406030204" pitchFamily="18" charset="0"/>
                      </a:rPr>
                      <m:t>7 </m:t>
                    </m:r>
                    <m:r>
                      <a:rPr lang="ka-GE" sz="2200" b="0" i="1" u="sng" smtClean="0">
                        <a:solidFill>
                          <a:schemeClr val="bg2">
                            <a:lumMod val="40000"/>
                            <a:lumOff val="60000"/>
                          </a:schemeClr>
                        </a:solidFill>
                        <a:latin typeface="Cambria Math" panose="02040503050406030204" pitchFamily="18" charset="0"/>
                        <a:ea typeface="Cambria Math" panose="02040503050406030204" pitchFamily="18" charset="0"/>
                      </a:rPr>
                      <m:t>× </m:t>
                    </m:r>
                    <m:sSup>
                      <m:sSupPr>
                        <m:ctrlPr>
                          <a:rPr lang="ka-GE" sz="2200" b="0" i="1" u="sng" smtClean="0">
                            <a:solidFill>
                              <a:schemeClr val="bg2">
                                <a:lumMod val="40000"/>
                                <a:lumOff val="60000"/>
                              </a:schemeClr>
                            </a:solidFill>
                            <a:latin typeface="Cambria Math" panose="02040503050406030204" pitchFamily="18" charset="0"/>
                            <a:ea typeface="Cambria Math" panose="02040503050406030204" pitchFamily="18" charset="0"/>
                          </a:rPr>
                        </m:ctrlPr>
                      </m:sSupPr>
                      <m:e>
                        <m:r>
                          <a:rPr lang="ka-GE" sz="2200" b="0" i="1" u="sng" smtClean="0">
                            <a:solidFill>
                              <a:schemeClr val="bg2">
                                <a:lumMod val="40000"/>
                                <a:lumOff val="60000"/>
                              </a:schemeClr>
                            </a:solidFill>
                            <a:latin typeface="Cambria Math" panose="02040503050406030204" pitchFamily="18" charset="0"/>
                            <a:ea typeface="Cambria Math" panose="02040503050406030204" pitchFamily="18" charset="0"/>
                          </a:rPr>
                          <m:t>10</m:t>
                        </m:r>
                      </m:e>
                      <m:sup>
                        <m:r>
                          <a:rPr lang="ka-GE" sz="2200" b="0" i="1" u="sng" smtClean="0">
                            <a:solidFill>
                              <a:schemeClr val="bg2">
                                <a:lumMod val="40000"/>
                                <a:lumOff val="60000"/>
                              </a:schemeClr>
                            </a:solidFill>
                            <a:latin typeface="Cambria Math" panose="02040503050406030204" pitchFamily="18" charset="0"/>
                            <a:ea typeface="Cambria Math" panose="02040503050406030204" pitchFamily="18" charset="0"/>
                          </a:rPr>
                          <m:t>−7 </m:t>
                        </m:r>
                      </m:sup>
                    </m:sSup>
                  </m:oMath>
                </a14:m>
                <a:r>
                  <a:rPr lang="ka-GE" sz="2200" i="1" u="sng" dirty="0" smtClean="0">
                    <a:solidFill>
                      <a:schemeClr val="bg2">
                        <a:lumMod val="40000"/>
                        <a:lumOff val="60000"/>
                      </a:schemeClr>
                    </a:solidFill>
                  </a:rPr>
                  <a:t>წამი და </a:t>
                </a:r>
                <a14:m>
                  <m:oMath xmlns:m="http://schemas.openxmlformats.org/officeDocument/2006/math">
                    <m:sSup>
                      <m:sSupPr>
                        <m:ctrlPr>
                          <a:rPr lang="ka-GE" sz="2200" i="1" u="sng">
                            <a:solidFill>
                              <a:schemeClr val="bg2">
                                <a:lumMod val="40000"/>
                                <a:lumOff val="60000"/>
                              </a:schemeClr>
                            </a:solidFill>
                            <a:latin typeface="Cambria Math" panose="02040503050406030204" pitchFamily="18" charset="0"/>
                            <a:ea typeface="Cambria Math" panose="02040503050406030204" pitchFamily="18" charset="0"/>
                          </a:rPr>
                        </m:ctrlPr>
                      </m:sSupPr>
                      <m:e>
                        <m:r>
                          <a:rPr lang="ka-GE" sz="2200" i="1" u="sng">
                            <a:solidFill>
                              <a:schemeClr val="bg2">
                                <a:lumMod val="40000"/>
                                <a:lumOff val="60000"/>
                              </a:schemeClr>
                            </a:solidFill>
                            <a:latin typeface="Cambria Math" panose="02040503050406030204" pitchFamily="18" charset="0"/>
                            <a:ea typeface="Cambria Math" panose="02040503050406030204" pitchFamily="18" charset="0"/>
                          </a:rPr>
                          <m:t>10</m:t>
                        </m:r>
                      </m:e>
                      <m:sup>
                        <m:r>
                          <a:rPr lang="ka-GE" sz="2200" b="0" i="1" u="sng" smtClean="0">
                            <a:solidFill>
                              <a:schemeClr val="bg2">
                                <a:lumMod val="40000"/>
                                <a:lumOff val="60000"/>
                              </a:schemeClr>
                            </a:solidFill>
                            <a:latin typeface="Cambria Math" panose="02040503050406030204" pitchFamily="18" charset="0"/>
                            <a:ea typeface="Cambria Math" panose="02040503050406030204" pitchFamily="18" charset="0"/>
                          </a:rPr>
                          <m:t>13</m:t>
                        </m:r>
                      </m:sup>
                    </m:sSup>
                  </m:oMath>
                </a14:m>
                <a:r>
                  <a:rPr lang="ka-GE" sz="2200" i="1" u="sng" dirty="0" smtClean="0">
                    <a:solidFill>
                      <a:schemeClr val="bg2">
                        <a:lumMod val="40000"/>
                        <a:lumOff val="60000"/>
                      </a:schemeClr>
                    </a:solidFill>
                  </a:rPr>
                  <a:t> </a:t>
                </a:r>
                <a:r>
                  <a:rPr lang="en-US" sz="2200" i="1" u="sng" dirty="0" smtClean="0">
                    <a:solidFill>
                      <a:schemeClr val="bg2">
                        <a:lumMod val="40000"/>
                        <a:lumOff val="60000"/>
                      </a:schemeClr>
                    </a:solidFill>
                  </a:rPr>
                  <a:t>K</a:t>
                </a:r>
                <a:r>
                  <a:rPr lang="ka-GE" sz="2200" i="1" u="sng" dirty="0" smtClean="0">
                    <a:solidFill>
                      <a:schemeClr val="bg2">
                        <a:lumMod val="40000"/>
                        <a:lumOff val="60000"/>
                      </a:schemeClr>
                    </a:solidFill>
                  </a:rPr>
                  <a:t> ტემპერატურა</a:t>
                </a:r>
                <a:r>
                  <a:rPr lang="ka-GE" sz="2000" i="1" u="sng" dirty="0" smtClean="0">
                    <a:solidFill>
                      <a:schemeClr val="bg2">
                        <a:lumMod val="40000"/>
                        <a:lumOff val="60000"/>
                      </a:schemeClr>
                    </a:solidFill>
                  </a:rPr>
                  <a:t/>
                </a:r>
                <a:br>
                  <a:rPr lang="ka-GE" sz="2000" i="1" u="sng" dirty="0" smtClean="0">
                    <a:solidFill>
                      <a:schemeClr val="bg2">
                        <a:lumMod val="40000"/>
                        <a:lumOff val="60000"/>
                      </a:schemeClr>
                    </a:solidFill>
                  </a:rPr>
                </a:br>
                <a:r>
                  <a:rPr lang="ka-GE" sz="2200" dirty="0" smtClean="0"/>
                  <a:t>ტემპერატურა ჩამოცდა პროტონისა და ნეიტრონის ბარიერულ ტემპერატურას. ეს ნაწილაკები აღარ არიან სამყაროს მ</a:t>
                </a:r>
                <a:r>
                  <a:rPr lang="ka-GE" sz="2200" dirty="0"/>
                  <a:t>თ</a:t>
                </a:r>
                <a:r>
                  <a:rPr lang="ka-GE" sz="2200" dirty="0" smtClean="0"/>
                  <a:t>ავარი შემადგენლები. მაგრამ მაინც მატერია მცირედით მეტია ანტიმატერიაზე. ანიჰილაციამდე პროტონების და ნეიტრონების რიცხვი ერთნაირი იყო ფოტონებთან მიმართებით:</a:t>
                </a:r>
                <a:br>
                  <a:rPr lang="ka-GE" sz="2200" dirty="0" smtClean="0"/>
                </a:br>
                <a:r>
                  <a:rPr lang="ka-GE" sz="2000" dirty="0" smtClean="0"/>
                  <a:t/>
                </a:r>
                <a:br>
                  <a:rPr lang="ka-GE" sz="2000" dirty="0" smtClean="0"/>
                </a:br>
                <a:r>
                  <a:rPr lang="en-US" sz="2000" b="0" i="1" dirty="0" smtClean="0">
                    <a:latin typeface="Cambria Math" panose="02040503050406030204" pitchFamily="18" charset="0"/>
                    <a:ea typeface="Cambria Math" panose="02040503050406030204" pitchFamily="18" charset="0"/>
                  </a:rPr>
                  <a:t/>
                </a:r>
                <a:br>
                  <a:rPr lang="en-US" sz="2000" b="0" i="1" dirty="0" smtClean="0">
                    <a:latin typeface="Cambria Math" panose="02040503050406030204" pitchFamily="18" charset="0"/>
                    <a:ea typeface="Cambria Math" panose="02040503050406030204" pitchFamily="18" charset="0"/>
                  </a:rPr>
                </a:br>
                <a:r>
                  <a:rPr lang="ka-GE" sz="2000" b="0" i="1" dirty="0" smtClean="0">
                    <a:latin typeface="Cambria Math" panose="02040503050406030204" pitchFamily="18" charset="0"/>
                    <a:ea typeface="Cambria Math" panose="02040503050406030204" pitchFamily="18" charset="0"/>
                  </a:rPr>
                  <a:t/>
                </a:r>
                <a:br>
                  <a:rPr lang="ka-GE" sz="2000" b="0" i="1" dirty="0" smtClean="0">
                    <a:latin typeface="Cambria Math" panose="02040503050406030204" pitchFamily="18" charset="0"/>
                    <a:ea typeface="Cambria Math" panose="02040503050406030204" pitchFamily="18" charset="0"/>
                  </a:rPr>
                </a:br>
                <a:r>
                  <a:rPr lang="en-US" sz="2000" b="0" i="1" dirty="0" smtClean="0">
                    <a:latin typeface="Cambria Math" panose="02040503050406030204" pitchFamily="18" charset="0"/>
                    <a:ea typeface="Cambria Math" panose="02040503050406030204" pitchFamily="18" charset="0"/>
                  </a:rPr>
                  <a:t/>
                </a:r>
                <a:br>
                  <a:rPr lang="en-US" sz="2000" b="0" i="1" dirty="0" smtClean="0">
                    <a:latin typeface="Cambria Math" panose="02040503050406030204" pitchFamily="18" charset="0"/>
                    <a:ea typeface="Cambria Math" panose="02040503050406030204" pitchFamily="18" charset="0"/>
                  </a:rPr>
                </a:br>
                <a:r>
                  <a:rPr lang="en-US" sz="2000" b="0" i="1" dirty="0" smtClean="0">
                    <a:latin typeface="Cambria Math" panose="02040503050406030204" pitchFamily="18" charset="0"/>
                    <a:ea typeface="Cambria Math" panose="02040503050406030204" pitchFamily="18" charset="0"/>
                  </a:rPr>
                  <a:t/>
                </a:r>
                <a:br>
                  <a:rPr lang="en-US" sz="2000" b="0" i="1" dirty="0" smtClean="0">
                    <a:latin typeface="Cambria Math" panose="02040503050406030204" pitchFamily="18" charset="0"/>
                    <a:ea typeface="Cambria Math" panose="02040503050406030204" pitchFamily="18" charset="0"/>
                  </a:rPr>
                </a:br>
                <a:r>
                  <a:rPr lang="en-US" sz="2000" b="0" i="1" dirty="0" smtClean="0">
                    <a:latin typeface="Cambria Math" panose="02040503050406030204" pitchFamily="18" charset="0"/>
                    <a:ea typeface="Cambria Math" panose="02040503050406030204" pitchFamily="18" charset="0"/>
                  </a:rPr>
                  <a:t/>
                </a:r>
                <a:br>
                  <a:rPr lang="en-US" sz="2000" b="0" i="1" dirty="0" smtClean="0">
                    <a:latin typeface="Cambria Math" panose="02040503050406030204" pitchFamily="18" charset="0"/>
                    <a:ea typeface="Cambria Math" panose="02040503050406030204" pitchFamily="18" charset="0"/>
                  </a:rPr>
                </a:br>
                <a:r>
                  <a:rPr lang="ka-GE" sz="2300" b="0" dirty="0" smtClean="0">
                    <a:latin typeface="Cambria Math" panose="02040503050406030204" pitchFamily="18" charset="0"/>
                    <a:ea typeface="Cambria Math" panose="02040503050406030204" pitchFamily="18" charset="0"/>
                  </a:rPr>
                  <a:t>გადარჩენილი პროტონები და ნეიტრონები ჯერ კიდევ თერმულ ეკვილიბრიუმში არიან დანარჩენ სამყაროსთან ნეიტოინო ინტერაქციების შედეგად</a:t>
                </a:r>
                <a:r>
                  <a:rPr lang="ka-GE" sz="2000" b="0" dirty="0" smtClean="0">
                    <a:latin typeface="Cambria Math" panose="02040503050406030204" pitchFamily="18" charset="0"/>
                    <a:ea typeface="Cambria Math" panose="02040503050406030204" pitchFamily="18" charset="0"/>
                  </a:rPr>
                  <a:t>:</a:t>
                </a:r>
                <a:r>
                  <a:rPr lang="en-US" sz="2000" dirty="0">
                    <a:latin typeface="Cambria Math" panose="02040503050406030204" pitchFamily="18" charset="0"/>
                    <a:ea typeface="Cambria Math" panose="02040503050406030204" pitchFamily="18" charset="0"/>
                  </a:rPr>
                  <a:t/>
                </a:r>
                <a:br>
                  <a:rPr lang="en-US" sz="2000" dirty="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r>
                  <a:rPr lang="en-US" sz="2000" dirty="0" smtClean="0">
                    <a:latin typeface="Cambria Math" panose="02040503050406030204" pitchFamily="18" charset="0"/>
                    <a:ea typeface="Cambria Math" panose="02040503050406030204" pitchFamily="18" charset="0"/>
                  </a:rPr>
                  <a:t/>
                </a:r>
                <a:br>
                  <a:rPr lang="en-US" sz="2000" dirty="0" smtClean="0">
                    <a:latin typeface="Cambria Math" panose="02040503050406030204" pitchFamily="18" charset="0"/>
                    <a:ea typeface="Cambria Math" panose="02040503050406030204" pitchFamily="18" charset="0"/>
                  </a:rPr>
                </a:br>
                <a:endParaRPr lang="ka-GE" sz="2000" dirty="0" smtClean="0">
                  <a:latin typeface="Cambria Math" panose="02040503050406030204" pitchFamily="18" charset="0"/>
                  <a:ea typeface="Cambria Math" panose="02040503050406030204" pitchFamily="18" charset="0"/>
                </a:endParaRPr>
              </a:p>
              <a:p>
                <a:r>
                  <a:rPr lang="ka-GE" sz="2300" dirty="0" smtClean="0">
                    <a:latin typeface="Cambria Math" panose="02040503050406030204" pitchFamily="18" charset="0"/>
                    <a:ea typeface="Cambria Math" panose="02040503050406030204" pitchFamily="18" charset="0"/>
                  </a:rPr>
                  <a:t>ეს ინახავს პროტონს და ნეიტრონს თანაბარ რაოდენობაში. </a:t>
                </a:r>
                <a:r>
                  <a:rPr lang="ka-GE" sz="2300" dirty="0" smtClean="0"/>
                  <a:t>              </a:t>
                </a:r>
                <a:r>
                  <a:rPr lang="ka-GE" dirty="0" smtClean="0"/>
                  <a:t>                                                  </a:t>
                </a:r>
                <a:endParaRPr lang="en-GB" i="1" u="sng" dirty="0">
                  <a:solidFill>
                    <a:schemeClr val="bg2">
                      <a:lumMod val="40000"/>
                      <a:lumOff val="60000"/>
                    </a:schemeClr>
                  </a:solidFill>
                </a:endParaRPr>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319375"/>
                <a:ext cx="11944853" cy="6313773"/>
              </a:xfrm>
              <a:blipFill rotWithShape="0">
                <a:blip r:embed="rId2"/>
                <a:stretch>
                  <a:fillRect l="-357" t="-965" b="-1448"/>
                </a:stretch>
              </a:blipFill>
            </p:spPr>
            <p:txBody>
              <a:bodyPr/>
              <a:lstStyle/>
              <a:p>
                <a:r>
                  <a:rPr lang="en-GB">
                    <a:noFill/>
                  </a:rPr>
                  <a:t> </a:t>
                </a:r>
              </a:p>
            </p:txBody>
          </p:sp>
        </mc:Fallback>
      </mc:AlternateContent>
      <p:pic>
        <p:nvPicPr>
          <p:cNvPr id="7" name="Content Placeholder 6"/>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187406" y="4481516"/>
            <a:ext cx="1916732" cy="1544953"/>
          </a:xfr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7406" y="1969568"/>
            <a:ext cx="1916732" cy="1544953"/>
          </a:xfrm>
          <a:prstGeom prst="rect">
            <a:avLst/>
          </a:prstGeom>
        </p:spPr>
      </p:pic>
    </p:spTree>
    <p:extLst>
      <p:ext uri="{BB962C8B-B14F-4D97-AF65-F5344CB8AC3E}">
        <p14:creationId xmlns:p14="http://schemas.microsoft.com/office/powerpoint/2010/main" val="7101213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0"/>
                <a:ext cx="11977141" cy="6715125"/>
              </a:xfrm>
            </p:spPr>
            <p:txBody>
              <a:bodyPr>
                <a:noAutofit/>
              </a:bodyPr>
              <a:lstStyle/>
              <a:p>
                <a14:m>
                  <m:oMath xmlns:m="http://schemas.openxmlformats.org/officeDocument/2006/math">
                    <m:r>
                      <a:rPr lang="ka-GE" sz="2000" b="0" i="1" u="sng" smtClean="0">
                        <a:solidFill>
                          <a:schemeClr val="bg2">
                            <a:lumMod val="40000"/>
                            <a:lumOff val="60000"/>
                          </a:schemeClr>
                        </a:solidFill>
                        <a:latin typeface="Cambria Math" panose="02040503050406030204" pitchFamily="18" charset="0"/>
                      </a:rPr>
                      <m:t>1.09 </m:t>
                    </m:r>
                  </m:oMath>
                </a14:m>
                <a:r>
                  <a:rPr lang="ka-GE" sz="2000" i="1" u="sng" dirty="0" smtClean="0">
                    <a:solidFill>
                      <a:schemeClr val="bg2">
                        <a:lumMod val="40000"/>
                        <a:lumOff val="60000"/>
                      </a:schemeClr>
                    </a:solidFill>
                  </a:rPr>
                  <a:t>წამი. ტემპერატურა </a:t>
                </a:r>
                <a14:m>
                  <m:oMath xmlns:m="http://schemas.openxmlformats.org/officeDocument/2006/math">
                    <m:sSup>
                      <m:sSupPr>
                        <m:ctrlPr>
                          <a:rPr lang="ka-GE" sz="2000" i="1" u="sng" smtClean="0">
                            <a:solidFill>
                              <a:schemeClr val="bg2">
                                <a:lumMod val="40000"/>
                                <a:lumOff val="60000"/>
                              </a:schemeClr>
                            </a:solidFill>
                            <a:latin typeface="Cambria Math" panose="02040503050406030204" pitchFamily="18" charset="0"/>
                          </a:rPr>
                        </m:ctrlPr>
                      </m:sSupPr>
                      <m:e>
                        <m:r>
                          <a:rPr lang="ka-GE" sz="2000" b="0" i="1" u="sng" smtClean="0">
                            <a:solidFill>
                              <a:schemeClr val="bg2">
                                <a:lumMod val="40000"/>
                                <a:lumOff val="60000"/>
                              </a:schemeClr>
                            </a:solidFill>
                            <a:latin typeface="Cambria Math" panose="02040503050406030204" pitchFamily="18" charset="0"/>
                          </a:rPr>
                          <m:t>10</m:t>
                        </m:r>
                      </m:e>
                      <m:sup>
                        <m:r>
                          <a:rPr lang="ka-GE" sz="2000" b="0" i="1" u="sng" smtClean="0">
                            <a:solidFill>
                              <a:schemeClr val="bg2">
                                <a:lumMod val="40000"/>
                                <a:lumOff val="60000"/>
                              </a:schemeClr>
                            </a:solidFill>
                            <a:latin typeface="Cambria Math" panose="02040503050406030204" pitchFamily="18" charset="0"/>
                          </a:rPr>
                          <m:t>10</m:t>
                        </m:r>
                      </m:sup>
                    </m:sSup>
                    <m:r>
                      <a:rPr lang="en-US" sz="2000" b="0" i="1" u="sng" smtClean="0">
                        <a:solidFill>
                          <a:schemeClr val="bg2">
                            <a:lumMod val="40000"/>
                            <a:lumOff val="60000"/>
                          </a:schemeClr>
                        </a:solidFill>
                        <a:latin typeface="Cambria Math" panose="02040503050406030204" pitchFamily="18" charset="0"/>
                      </a:rPr>
                      <m:t>𝐾</m:t>
                    </m:r>
                  </m:oMath>
                </a14:m>
                <a:r>
                  <a:rPr lang="en-US" sz="2000" i="1" u="sng" dirty="0" smtClean="0">
                    <a:solidFill>
                      <a:schemeClr val="bg2">
                        <a:lumMod val="40000"/>
                        <a:lumOff val="60000"/>
                      </a:schemeClr>
                    </a:solidFill>
                  </a:rPr>
                  <a:t>.</a:t>
                </a:r>
                <a:br>
                  <a:rPr lang="en-US" sz="2000" i="1" u="sng" dirty="0" smtClean="0">
                    <a:solidFill>
                      <a:schemeClr val="bg2">
                        <a:lumMod val="40000"/>
                        <a:lumOff val="60000"/>
                      </a:schemeClr>
                    </a:solidFill>
                  </a:rPr>
                </a:br>
                <a:r>
                  <a:rPr lang="ka-GE" sz="2000" dirty="0" smtClean="0"/>
                  <a:t>სიმკვრივე ისეთია, რომ ნეიტრინოებს აღარ შეუძლიათ იმოქმედონ მატერიასთან.  აქედან ისინი სამყაროს „გამოეყოფიან“. არ ქრებიან, მაგრამ არაფერთან ურთიერთქმედებენ.</a:t>
                </a:r>
                <a:br>
                  <a:rPr lang="ka-GE" sz="2000" dirty="0" smtClean="0"/>
                </a:br>
                <a:r>
                  <a:rPr lang="ka-GE" sz="2000" dirty="0" smtClean="0"/>
                  <a:t>როცა ნეიტრინოები გამოეყვნენ მატერიას აღარაფერი რჩება, რომ ნეიტრონები და პროტონები დატოვონ თერმულ ეკვილიბრიუმში. აქედან პროტონებისა და ნეიტრონების რიცხვის ფარდობა იცვლება </a:t>
                </a:r>
                <a:r>
                  <a:rPr lang="en-US" sz="2000" dirty="0" err="1" smtClean="0"/>
                  <a:t>p/n</a:t>
                </a:r>
                <a:r>
                  <a:rPr lang="en-US" sz="2000" dirty="0" smtClean="0"/>
                  <a:t> </a:t>
                </a:r>
                <a:r>
                  <a:rPr lang="ka-GE" sz="2000" dirty="0" smtClean="0"/>
                  <a:t>დან 82/18 ზე. </a:t>
                </a:r>
              </a:p>
              <a:p>
                <a:endParaRPr lang="ka-GE" sz="2000" i="1" u="sng" dirty="0">
                  <a:solidFill>
                    <a:schemeClr val="bg2">
                      <a:lumMod val="40000"/>
                      <a:lumOff val="60000"/>
                    </a:schemeClr>
                  </a:solidFill>
                </a:endParaRPr>
              </a:p>
              <a:p>
                <a:r>
                  <a:rPr lang="ka-GE" sz="2000" i="1" u="sng" dirty="0" smtClean="0">
                    <a:solidFill>
                      <a:schemeClr val="bg2">
                        <a:lumMod val="40000"/>
                        <a:lumOff val="60000"/>
                      </a:schemeClr>
                    </a:solidFill>
                  </a:rPr>
                  <a:t>3.2 წუთი. </a:t>
                </a:r>
                <a:r>
                  <a:rPr lang="ka-GE" sz="2000" i="1" u="sng" dirty="0">
                    <a:solidFill>
                      <a:schemeClr val="bg2">
                        <a:lumMod val="40000"/>
                        <a:lumOff val="60000"/>
                      </a:schemeClr>
                    </a:solidFill>
                  </a:rPr>
                  <a:t/>
                </a:r>
                <a:br>
                  <a:rPr lang="ka-GE" sz="2000" i="1" u="sng" dirty="0">
                    <a:solidFill>
                      <a:schemeClr val="bg2">
                        <a:lumMod val="40000"/>
                        <a:lumOff val="60000"/>
                      </a:schemeClr>
                    </a:solidFill>
                  </a:rPr>
                </a:br>
                <a:r>
                  <a:rPr lang="ka-GE" sz="2000" dirty="0" smtClean="0"/>
                  <a:t>ფოტონის ტემპერატურა ისე დაეცა, რომ შესაძლებელია დეიტერიუმის ფორმირება. აქამდე რომ ფორმირებულიყო დეიტერიუმი, ფოტონი დაშლიდა. </a:t>
                </a:r>
                <a:br>
                  <a:rPr lang="ka-GE" sz="2000" dirty="0" smtClean="0"/>
                </a:br>
                <a:r>
                  <a:rPr lang="ka-GE" sz="2000" dirty="0" smtClean="0"/>
                  <a:t>ატომბირთვის სინთეზის(ნუკლეოსინთეზის) ეპოქააში მივედეით, როცა შემდეგი ბირთვული რეაქციები ხდება:</a:t>
                </a:r>
                <a:r>
                  <a:rPr lang="en-GB" sz="2000" dirty="0" smtClean="0"/>
                  <a:t/>
                </a:r>
                <a:br>
                  <a:rPr lang="en-GB" sz="2000" dirty="0" smtClean="0"/>
                </a:br>
                <a:r>
                  <a:rPr lang="en-GB" sz="2000" dirty="0" smtClean="0"/>
                  <a:t/>
                </a:r>
                <a:br>
                  <a:rPr lang="en-GB" sz="2000" dirty="0" smtClean="0"/>
                </a:br>
                <a:r>
                  <a:rPr lang="en-GB" sz="2000" dirty="0" smtClean="0"/>
                  <a:t/>
                </a:r>
                <a:br>
                  <a:rPr lang="en-GB" sz="2000" dirty="0" smtClean="0"/>
                </a:br>
                <a:r>
                  <a:rPr lang="en-GB" sz="2000" dirty="0" smtClean="0"/>
                  <a:t/>
                </a:r>
                <a:br>
                  <a:rPr lang="en-GB" sz="2000" dirty="0" smtClean="0"/>
                </a:br>
                <a:r>
                  <a:rPr lang="en-GB" sz="2000" dirty="0" smtClean="0"/>
                  <a:t/>
                </a:r>
                <a:br>
                  <a:rPr lang="en-GB" sz="2000" dirty="0" smtClean="0"/>
                </a:br>
                <a:r>
                  <a:rPr lang="en-GB" sz="2000" dirty="0" smtClean="0"/>
                  <a:t/>
                </a:r>
                <a:br>
                  <a:rPr lang="en-GB" sz="2000" dirty="0" smtClean="0"/>
                </a:br>
                <a:r>
                  <a:rPr lang="ka-GE" sz="2100" dirty="0" smtClean="0"/>
                  <a:t>ამ „მომზადების“ საწყისი პროდუქტი არის ჰელიუმ - 4 , მაგრამ დამატებით მცირე რაოდენობით დეიტერიუმი დარჩა და სხვა მძიმე ელემენტები, როგორიცაა ბერილიუმი და ლითიუმი, იქმნება სხვადასხვა რეაქციების სერიებით.</a:t>
                </a:r>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0"/>
                <a:ext cx="11977141" cy="6715125"/>
              </a:xfrm>
              <a:blipFill rotWithShape="0">
                <a:blip r:embed="rId2"/>
                <a:stretch>
                  <a:fillRect l="-204" t="-272"/>
                </a:stretch>
              </a:blipFill>
            </p:spPr>
            <p:txBody>
              <a:bodyPr/>
              <a:lstStyle/>
              <a:p>
                <a:r>
                  <a:rPr lang="en-GB">
                    <a:noFill/>
                  </a:rPr>
                  <a:t> </a:t>
                </a:r>
              </a:p>
            </p:txBody>
          </p:sp>
        </mc:Fallback>
      </mc:AlternateContent>
      <p:pic>
        <p:nvPicPr>
          <p:cNvPr id="9" name="Content Placeholder 8"/>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4579979" y="3822997"/>
            <a:ext cx="2817181" cy="1576976"/>
          </a:xfrm>
        </p:spPr>
      </p:pic>
    </p:spTree>
    <p:extLst>
      <p:ext uri="{BB962C8B-B14F-4D97-AF65-F5344CB8AC3E}">
        <p14:creationId xmlns:p14="http://schemas.microsoft.com/office/powerpoint/2010/main" val="28272420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Content Placeholder 3"/>
              <p:cNvSpPr>
                <a:spLocks noGrp="1"/>
              </p:cNvSpPr>
              <p:nvPr>
                <p:ph sz="half" idx="2"/>
              </p:nvPr>
            </p:nvSpPr>
            <p:spPr>
              <a:xfrm>
                <a:off x="0" y="1105525"/>
                <a:ext cx="12192000" cy="6576934"/>
              </a:xfrm>
            </p:spPr>
            <p:txBody>
              <a:bodyPr>
                <a:normAutofit/>
              </a:bodyPr>
              <a:lstStyle/>
              <a:p>
                <a:r>
                  <a:rPr lang="ka-GE" sz="2400" dirty="0" smtClean="0"/>
                  <a:t>ნუკეოსინთეზის დროს ყველა თავისუფალი ნეიტრონი „შეკრულია“ ბირთვში. როდესაც </a:t>
                </a:r>
                <a:r>
                  <a:rPr lang="ka-GE" sz="2400" dirty="0"/>
                  <a:t>პროტონი და ნეიტრონი</a:t>
                </a:r>
                <a:r>
                  <a:rPr lang="ka-GE" sz="2400" dirty="0" smtClean="0"/>
                  <a:t> </a:t>
                </a:r>
                <a:r>
                  <a:rPr lang="ka-GE" sz="2400" dirty="0"/>
                  <a:t>ახლოს </a:t>
                </a:r>
                <a:r>
                  <a:rPr lang="ka-GE" sz="2400" dirty="0" smtClean="0"/>
                  <a:t>მივლენ, ძლიერი ურთიერთქმედება ასტაბილიზებს ნეიტრონებს და იცავს დაშლისაგან. </a:t>
                </a:r>
                <a:br>
                  <a:rPr lang="ka-GE" sz="2400" dirty="0" smtClean="0"/>
                </a:br>
                <a:r>
                  <a:rPr lang="ka-GE" sz="2400" dirty="0" smtClean="0"/>
                  <a:t/>
                </a:r>
                <a:br>
                  <a:rPr lang="ka-GE" sz="2400" dirty="0" smtClean="0"/>
                </a:br>
                <a:r>
                  <a:rPr lang="ka-GE" sz="2400" dirty="0" smtClean="0"/>
                  <a:t>ნუკლეოსინთეზის დასაწყისში თავისუფალი ნეიტრონების დაშლის შედეგად,  ნეიტრონსა და პროტონს შორის ფარდობა შეიცვალა, როგორც: </a:t>
                </a:r>
                <a:r>
                  <a:rPr lang="en-US" sz="2400" dirty="0" err="1" smtClean="0"/>
                  <a:t>p/n</a:t>
                </a:r>
                <a:r>
                  <a:rPr lang="en-US" sz="2400" dirty="0" smtClean="0"/>
                  <a:t> – 87/13. </a:t>
                </a:r>
                <a:r>
                  <a:rPr lang="ka-GE" sz="2400" dirty="0" smtClean="0"/>
                  <a:t>ყოველი 200 ნაწილაკიდან 26 ნეიტრონი გაერთიანდება 26 პროტონთან და აყალიბებს 13 ჰელიუმის ბირთვს. რჩება 148 პროტონი, ისე რომ წარმოებული ბირთვის მასის ფარდობა იქნება:</a:t>
                </a:r>
                <a:br>
                  <a:rPr lang="ka-GE" sz="2400" dirty="0" smtClean="0"/>
                </a:br>
                <a:r>
                  <a:rPr lang="ka-GE" sz="2400" dirty="0" smtClean="0"/>
                  <a:t>                                                                </a:t>
                </a:r>
                <a14:m>
                  <m:oMath xmlns:m="http://schemas.openxmlformats.org/officeDocument/2006/math">
                    <m:f>
                      <m:fPr>
                        <m:ctrlPr>
                          <a:rPr lang="ka-GE" sz="2400" b="0" i="1" smtClean="0">
                            <a:latin typeface="Cambria Math" panose="02040503050406030204" pitchFamily="18" charset="0"/>
                            <a:ea typeface="Cambria Math" panose="02040503050406030204" pitchFamily="18" charset="0"/>
                          </a:rPr>
                        </m:ctrlPr>
                      </m:fPr>
                      <m:num>
                        <m:r>
                          <a:rPr lang="ka-GE" sz="2400" b="0" i="1" smtClean="0">
                            <a:latin typeface="Cambria Math" panose="02040503050406030204" pitchFamily="18" charset="0"/>
                          </a:rPr>
                          <m:t>13</m:t>
                        </m:r>
                        <m:r>
                          <a:rPr lang="ka-GE" sz="2400" b="0" i="1" smtClean="0">
                            <a:latin typeface="Cambria Math" panose="02040503050406030204" pitchFamily="18" charset="0"/>
                            <a:ea typeface="Cambria Math" panose="02040503050406030204" pitchFamily="18" charset="0"/>
                          </a:rPr>
                          <m:t>×4</m:t>
                        </m:r>
                      </m:num>
                      <m:den>
                        <m:r>
                          <a:rPr lang="ka-GE" sz="2400" b="0" i="1" smtClean="0">
                            <a:latin typeface="Cambria Math" panose="02040503050406030204" pitchFamily="18" charset="0"/>
                            <a:ea typeface="Cambria Math" panose="02040503050406030204" pitchFamily="18" charset="0"/>
                          </a:rPr>
                          <m:t>200</m:t>
                        </m:r>
                      </m:den>
                    </m:f>
                    <m:r>
                      <a:rPr lang="ka-GE" sz="2400" b="0" i="1" smtClean="0">
                        <a:latin typeface="Cambria Math" panose="02040503050406030204" pitchFamily="18" charset="0"/>
                        <a:ea typeface="Cambria Math" panose="02040503050406030204" pitchFamily="18" charset="0"/>
                      </a:rPr>
                      <m:t>=26%</m:t>
                    </m:r>
                  </m:oMath>
                </a14:m>
                <a:r>
                  <a:rPr lang="ka-GE" sz="2400" dirty="0" smtClean="0"/>
                  <a:t/>
                </a:r>
                <a:br>
                  <a:rPr lang="ka-GE" sz="2400" dirty="0" smtClean="0"/>
                </a:br>
                <a:r>
                  <a:rPr lang="ka-GE" sz="2400" dirty="0" smtClean="0"/>
                  <a:t/>
                </a:r>
                <a:br>
                  <a:rPr lang="ka-GE" sz="2400" dirty="0" smtClean="0"/>
                </a:br>
                <a:r>
                  <a:rPr lang="ka-GE" sz="2400" dirty="0" smtClean="0"/>
                  <a:t>ეს ემთხვევა სამყაროში დაკვირვებად ჰელიუმის რაოდენობას. ეს არის ერთ-ერთი მთავარი ექსპერიმენტული დადასტურება დიდი აფეთქების თეორიისა. </a:t>
                </a:r>
              </a:p>
            </p:txBody>
          </p:sp>
        </mc:Choice>
        <mc:Fallback xmlns="">
          <p:sp>
            <p:nvSpPr>
              <p:cNvPr id="4" name="Content Placeholder 3"/>
              <p:cNvSpPr>
                <a:spLocks noGrp="1" noRot="1" noChangeAspect="1" noMove="1" noResize="1" noEditPoints="1" noAdjustHandles="1" noChangeArrowheads="1" noChangeShapeType="1" noTextEdit="1"/>
              </p:cNvSpPr>
              <p:nvPr>
                <p:ph sz="half" idx="2"/>
              </p:nvPr>
            </p:nvSpPr>
            <p:spPr>
              <a:xfrm>
                <a:off x="0" y="1105525"/>
                <a:ext cx="12192000" cy="6576934"/>
              </a:xfrm>
              <a:blipFill rotWithShape="0">
                <a:blip r:embed="rId2"/>
                <a:stretch>
                  <a:fillRect l="-400" t="-649" r="-1150"/>
                </a:stretch>
              </a:blipFill>
            </p:spPr>
            <p:txBody>
              <a:bodyPr/>
              <a:lstStyle/>
              <a:p>
                <a:r>
                  <a:rPr lang="en-GB">
                    <a:noFill/>
                  </a:rPr>
                  <a:t> </a:t>
                </a:r>
              </a:p>
            </p:txBody>
          </p:sp>
        </mc:Fallback>
      </mc:AlternateContent>
    </p:spTree>
    <p:extLst>
      <p:ext uri="{BB962C8B-B14F-4D97-AF65-F5344CB8AC3E}">
        <p14:creationId xmlns:p14="http://schemas.microsoft.com/office/powerpoint/2010/main" val="18603416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0" y="571500"/>
            <a:ext cx="11183938" cy="6286500"/>
          </a:xfrm>
        </p:spPr>
        <p:txBody>
          <a:bodyPr>
            <a:normAutofit/>
          </a:bodyPr>
          <a:lstStyle/>
          <a:p>
            <a:r>
              <a:rPr lang="ka-GE" sz="2400" i="1" u="sng" dirty="0">
                <a:solidFill>
                  <a:schemeClr val="bg2">
                    <a:lumMod val="40000"/>
                    <a:lumOff val="60000"/>
                  </a:schemeClr>
                </a:solidFill>
              </a:rPr>
              <a:t>300 000 წლის შემდეგ</a:t>
            </a:r>
            <a:br>
              <a:rPr lang="ka-GE" sz="2400" i="1" u="sng" dirty="0">
                <a:solidFill>
                  <a:schemeClr val="bg2">
                    <a:lumMod val="40000"/>
                    <a:lumOff val="60000"/>
                  </a:schemeClr>
                </a:solidFill>
              </a:rPr>
            </a:br>
            <a:r>
              <a:rPr lang="ka-GE" sz="2400" dirty="0"/>
              <a:t>სამყარო აგრძელებს გაციებას. აქამდე ფოტონებს საკმარისი ენერგია </a:t>
            </a:r>
            <a:r>
              <a:rPr lang="ka-GE" sz="2400" dirty="0" smtClean="0"/>
              <a:t>ქონდათ </a:t>
            </a:r>
            <a:r>
              <a:rPr lang="ka-GE" sz="2400" dirty="0"/>
              <a:t>წყალბადის ატომების იონიზაციისთვის, რომელიც ყალიბდება პროტონისა და ელექტრონისგან. ახლა ეს ენერგია აღარ </a:t>
            </a:r>
            <a:r>
              <a:rPr lang="ka-GE" sz="2400" dirty="0" smtClean="0"/>
              <a:t>აქვთ ფოტონებს და </a:t>
            </a:r>
            <a:r>
              <a:rPr lang="ka-GE" sz="2400" dirty="0"/>
              <a:t>ელექტრონები</a:t>
            </a:r>
            <a:r>
              <a:rPr lang="en-US" sz="2400" dirty="0"/>
              <a:t> </a:t>
            </a:r>
            <a:r>
              <a:rPr lang="ka-GE" sz="2400" dirty="0"/>
              <a:t>სწრაფად ერთიანდებიან პროტონებთან. როცა ეს ხდება, სამყაროში აღარ არის დიდი რაოდენობით თავისუფალი ელექტრონები. სამყარო </a:t>
            </a:r>
            <a:r>
              <a:rPr lang="ka-GE" sz="2400" dirty="0" smtClean="0"/>
              <a:t>გახდა </a:t>
            </a:r>
            <a:r>
              <a:rPr lang="ka-GE" sz="2400" dirty="0"/>
              <a:t>„გამჭვირვალე“. ამ მოვლენას ეწოდება ელექტრონების რეკომბინაცია. </a:t>
            </a:r>
            <a:br>
              <a:rPr lang="ka-GE" sz="2400" dirty="0"/>
            </a:br>
            <a:endParaRPr lang="ka-GE" sz="2400" dirty="0" smtClean="0"/>
          </a:p>
          <a:p>
            <a:r>
              <a:rPr lang="ka-GE" sz="2400" dirty="0" smtClean="0"/>
              <a:t>ფოტონები </a:t>
            </a:r>
            <a:r>
              <a:rPr lang="ka-GE" sz="2400" dirty="0"/>
              <a:t>არ ქრებიან. მატერიასთან ნაკლებად ურთიერთქმედების გამო,  არსებობას განაგრძობენ და გაფართოების გამო წითლად წანაცვლდებიან. ამ მოვლენას ეწოდება </a:t>
            </a:r>
            <a:r>
              <a:rPr lang="ka-GE" sz="2400" b="1" i="1" u="sng" dirty="0"/>
              <a:t>უკანაფონის </a:t>
            </a:r>
            <a:r>
              <a:rPr lang="ka-GE" sz="2400" b="1" i="1" u="sng" dirty="0" smtClean="0"/>
              <a:t>რადიაცია</a:t>
            </a:r>
          </a:p>
          <a:p>
            <a:endParaRPr lang="ka-GE" sz="2400" b="1" i="1" u="sng" dirty="0">
              <a:solidFill>
                <a:schemeClr val="bg2">
                  <a:lumMod val="40000"/>
                  <a:lumOff val="60000"/>
                </a:schemeClr>
              </a:solidFill>
            </a:endParaRPr>
          </a:p>
          <a:p>
            <a:r>
              <a:rPr lang="ka-GE" sz="2600" b="1" i="1" u="sng" dirty="0" smtClean="0">
                <a:solidFill>
                  <a:schemeClr val="bg2">
                    <a:lumMod val="40000"/>
                    <a:lumOff val="60000"/>
                  </a:schemeClr>
                </a:solidFill>
              </a:rPr>
              <a:t>ანუ, საბოლოოდ, მივიღეთ შედეგი თუ რატომაა სამყაროში ჰელიუმის სიუხვე და კოსმოსური მიკროტალღური უკანაფონის გამოსხივება</a:t>
            </a:r>
            <a:endParaRPr lang="ka-GE" sz="2600" b="1" i="1" u="sng" dirty="0">
              <a:solidFill>
                <a:schemeClr val="bg2">
                  <a:lumMod val="40000"/>
                  <a:lumOff val="60000"/>
                </a:schemeClr>
              </a:solidFill>
            </a:endParaRPr>
          </a:p>
          <a:p>
            <a:endParaRPr lang="en-GB" dirty="0"/>
          </a:p>
        </p:txBody>
      </p:sp>
    </p:spTree>
    <p:extLst>
      <p:ext uri="{BB962C8B-B14F-4D97-AF65-F5344CB8AC3E}">
        <p14:creationId xmlns:p14="http://schemas.microsoft.com/office/powerpoint/2010/main" val="4185033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4824" y="1795743"/>
            <a:ext cx="9404723" cy="1400530"/>
          </a:xfrm>
        </p:spPr>
        <p:txBody>
          <a:bodyPr/>
          <a:lstStyle/>
          <a:p>
            <a:r>
              <a:rPr lang="ka-GE" dirty="0" smtClean="0"/>
              <a:t>მადლობა ყურადღებისთვის!</a:t>
            </a:r>
            <a:endParaRPr lang="en-GB" dirty="0"/>
          </a:p>
        </p:txBody>
      </p:sp>
      <p:sp>
        <p:nvSpPr>
          <p:cNvPr id="3" name="Text Placeholder 2"/>
          <p:cNvSpPr>
            <a:spLocks noGrp="1"/>
          </p:cNvSpPr>
          <p:nvPr>
            <p:ph type="body" idx="1"/>
          </p:nvPr>
        </p:nvSpPr>
        <p:spPr>
          <a:xfrm>
            <a:off x="1103313" y="4171950"/>
            <a:ext cx="9626600" cy="1587184"/>
          </a:xfrm>
        </p:spPr>
        <p:txBody>
          <a:bodyPr/>
          <a:lstStyle/>
          <a:p>
            <a:r>
              <a:rPr lang="ka-GE" dirty="0" smtClean="0">
                <a:solidFill>
                  <a:schemeClr val="tx1"/>
                </a:solidFill>
              </a:rPr>
              <a:t>გამოყენებული ლიტერატურა</a:t>
            </a:r>
          </a:p>
          <a:p>
            <a:r>
              <a:rPr lang="en-GB" dirty="0"/>
              <a:t>Quarks, Leptons and the Big </a:t>
            </a:r>
            <a:r>
              <a:rPr lang="en-GB" dirty="0" smtClean="0"/>
              <a:t>Bang</a:t>
            </a:r>
            <a:r>
              <a:rPr lang="ka-GE" dirty="0" smtClean="0"/>
              <a:t>.</a:t>
            </a:r>
            <a:r>
              <a:rPr lang="en-GB" dirty="0" smtClean="0"/>
              <a:t> </a:t>
            </a:r>
            <a:r>
              <a:rPr lang="en-GB" dirty="0"/>
              <a:t>Second </a:t>
            </a:r>
            <a:r>
              <a:rPr lang="en-GB" dirty="0" smtClean="0"/>
              <a:t>Edition</a:t>
            </a:r>
            <a:r>
              <a:rPr lang="ka-GE" dirty="0" smtClean="0"/>
              <a:t>.</a:t>
            </a:r>
            <a:r>
              <a:rPr lang="en-GB" dirty="0" smtClean="0"/>
              <a:t> </a:t>
            </a:r>
            <a:r>
              <a:rPr lang="en-GB" dirty="0"/>
              <a:t>Jonathan </a:t>
            </a:r>
            <a:r>
              <a:rPr lang="en-GB" dirty="0" err="1" smtClean="0"/>
              <a:t>Allday</a:t>
            </a:r>
            <a:r>
              <a:rPr lang="ka-GE" dirty="0" smtClean="0"/>
              <a:t>.</a:t>
            </a:r>
            <a:r>
              <a:rPr lang="en-GB" dirty="0" smtClean="0"/>
              <a:t> </a:t>
            </a:r>
            <a:r>
              <a:rPr lang="en-GB" dirty="0"/>
              <a:t>The King’s School, Canterbury</a:t>
            </a:r>
            <a:endParaRPr lang="ka-GE" dirty="0">
              <a:solidFill>
                <a:schemeClr val="tx1"/>
              </a:solidFill>
            </a:endParaRPr>
          </a:p>
        </p:txBody>
      </p:sp>
    </p:spTree>
    <p:extLst>
      <p:ext uri="{BB962C8B-B14F-4D97-AF65-F5344CB8AC3E}">
        <p14:creationId xmlns:p14="http://schemas.microsoft.com/office/powerpoint/2010/main" val="138247071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478</TotalTime>
  <Words>750</Words>
  <Application>Microsoft Office PowerPoint</Application>
  <PresentationFormat>Widescreen</PresentationFormat>
  <Paragraphs>107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Cambria Math</vt:lpstr>
      <vt:lpstr>Century Gothic</vt:lpstr>
      <vt:lpstr>Sylfaen</vt:lpstr>
      <vt:lpstr>Wingdings 3</vt:lpstr>
      <vt:lpstr>Ion</vt:lpstr>
      <vt:lpstr>დიდი აფეთქების თეორია</vt:lpstr>
      <vt:lpstr>რა არის დიდი აფეთქების  თეორია</vt:lpstr>
      <vt:lpstr>1) წითელი წანაცვლება</vt:lpstr>
      <vt:lpstr>ჰაბლის კანონი</vt:lpstr>
      <vt:lpstr>2) ჰელიუმი</vt:lpstr>
      <vt:lpstr>3) კოსმოსური უკანაფონის გამოსხივება</vt:lpstr>
      <vt:lpstr>PowerPoint Presentation</vt:lpstr>
      <vt:lpstr>სივრცის გაფართოების და წითელი წანაცვლების მაგალითი</vt:lpstr>
      <vt:lpstr>სამყაროს ასაკის გამოთვლა</vt:lpstr>
      <vt:lpstr>სამყაროს ასაკის გამოთვლა</vt:lpstr>
      <vt:lpstr>ჰელიუმი და უკანაფონის რადიაცია</vt:lpstr>
      <vt:lpstr>ბარიერული ტემპერატურა</vt:lpstr>
      <vt:lpstr>PowerPoint Presentation</vt:lpstr>
      <vt:lpstr>რადიაცია vs მატერია</vt:lpstr>
      <vt:lpstr>სამყაროს ადრეული ისტორია</vt:lpstr>
      <vt:lpstr>PowerPoint Presentation</vt:lpstr>
      <vt:lpstr>PowerPoint Presentation</vt:lpstr>
      <vt:lpstr>PowerPoint Presentation</vt:lpstr>
      <vt:lpstr>PowerPoint Presentation</vt:lpstr>
      <vt:lpstr>მადლობა ყურადღებისთვის!</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რა არის დიდი აფეთქების თეორია</dc:title>
  <dc:creator>Khvtiso Khutsurauli</dc:creator>
  <cp:lastModifiedBy>Khvtiso Khutsurauli</cp:lastModifiedBy>
  <cp:revision>57</cp:revision>
  <dcterms:created xsi:type="dcterms:W3CDTF">2022-05-15T09:39:19Z</dcterms:created>
  <dcterms:modified xsi:type="dcterms:W3CDTF">2022-05-21T08:03:13Z</dcterms:modified>
</cp:coreProperties>
</file>