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73" r:id="rId4"/>
    <p:sldId id="263" r:id="rId5"/>
    <p:sldId id="262" r:id="rId6"/>
    <p:sldId id="267" r:id="rId7"/>
    <p:sldId id="268" r:id="rId8"/>
    <p:sldId id="274" r:id="rId9"/>
    <p:sldId id="275" r:id="rId10"/>
    <p:sldId id="265" r:id="rId11"/>
    <p:sldId id="260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52" d="100"/>
          <a:sy n="52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66F2D-52A2-486D-8581-830521C4C1BE}" type="datetimeFigureOut">
              <a:rPr lang="en-US" smtClean="0"/>
              <a:t>6/13/2023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FA505B-9EDD-4148-A1A0-5AD828750C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200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FA505B-9EDD-4148-A1A0-5AD828750C8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660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FA505B-9EDD-4148-A1A0-5AD828750C8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44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615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363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428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285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150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348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819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850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212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853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23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August 19-23, 2023, Yerevan, Armenia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9E887-B4A9-4EC2-8E82-68CD3AB869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347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3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2.jpeg"/><Relationship Id="rId10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8965" y="2606117"/>
            <a:ext cx="10985862" cy="1641615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B-violation in Standard Model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1867" y="1003545"/>
            <a:ext cx="8423367" cy="1476406"/>
          </a:xfrm>
        </p:spPr>
        <p:txBody>
          <a:bodyPr>
            <a:normAutofit/>
          </a:bodyPr>
          <a:lstStyle/>
          <a:p>
            <a:pPr algn="l"/>
            <a:r>
              <a:rPr lang="en-US" b="1" dirty="0" err="1" smtClean="0"/>
              <a:t>Ivane</a:t>
            </a:r>
            <a:r>
              <a:rPr lang="en-US" b="1" dirty="0" smtClean="0"/>
              <a:t> </a:t>
            </a:r>
            <a:r>
              <a:rPr lang="en-US" b="1" dirty="0" err="1" smtClean="0"/>
              <a:t>Javakhishvili</a:t>
            </a:r>
            <a:r>
              <a:rPr lang="en-US" b="1" dirty="0" smtClean="0"/>
              <a:t> Tbilisi State University</a:t>
            </a:r>
            <a:br>
              <a:rPr lang="en-US" b="1" dirty="0" smtClean="0"/>
            </a:br>
            <a:r>
              <a:rPr lang="en-US" b="1" dirty="0" smtClean="0"/>
              <a:t>Elementary Particle Physics (Master’s)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965" y="689882"/>
            <a:ext cx="1625603" cy="161026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1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196252" y="4430134"/>
            <a:ext cx="4741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Tamar </a:t>
            </a:r>
            <a:r>
              <a:rPr lang="en-US" sz="2400" dirty="0" err="1" smtClean="0"/>
              <a:t>Mamadashvili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6146074" y="4822162"/>
            <a:ext cx="6100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Supervisor: Assoc. Prof. </a:t>
            </a:r>
            <a:r>
              <a:rPr lang="en-US" sz="2400" b="1" dirty="0" err="1" smtClean="0"/>
              <a:t>Merab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Gogberashvili</a:t>
            </a:r>
            <a:endParaRPr lang="en-US" sz="2400" b="1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944983" y="2754602"/>
            <a:ext cx="6466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Elementary Particle Physics</a:t>
            </a:r>
            <a:endParaRPr lang="en-US" sz="28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614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086" y="1500505"/>
            <a:ext cx="10515600" cy="4351338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Antimatter</a:t>
            </a:r>
          </a:p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Baryon asymmetry of the Universe (BAU)</a:t>
            </a:r>
          </a:p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Sakharov conditions</a:t>
            </a:r>
          </a:p>
          <a:p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Sakharov conditions in Standard Model</a:t>
            </a:r>
          </a:p>
          <a:p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B-violation in Standard Model and goals</a:t>
            </a:r>
          </a:p>
          <a:p>
            <a:pPr marL="0" indent="0">
              <a:buNone/>
            </a:pPr>
            <a:endParaRPr lang="en-US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2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36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904" y="442325"/>
            <a:ext cx="2866889" cy="1325563"/>
          </a:xfrm>
        </p:spPr>
        <p:txBody>
          <a:bodyPr/>
          <a:lstStyle/>
          <a:p>
            <a:r>
              <a:rPr lang="en-US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ntimatter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650" y="260984"/>
            <a:ext cx="4363230" cy="2454317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3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90" y="2851201"/>
            <a:ext cx="5836910" cy="33075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511904" y="1572315"/>
                <a:ext cx="3893256" cy="10204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:r>
                  <a:rPr lang="en-US" sz="20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In cosmic rays:</a:t>
                </a:r>
                <a:br>
                  <a:rPr lang="en-US" sz="20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0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̅"/>
                              <m:ctrlPr>
                                <a:rPr lang="en-US" sz="20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ka-GE" sz="20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𝒑</m:t>
                              </m:r>
                            </m:e>
                          </m:acc>
                        </m:num>
                        <m:den>
                          <m:r>
                            <a:rPr lang="ka-GE" sz="20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𝒑</m:t>
                          </m:r>
                        </m:den>
                      </m:f>
                      <m:r>
                        <a:rPr lang="ka-GE" sz="2000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~</m:t>
                      </m:r>
                      <m:sSup>
                        <m:sSupPr>
                          <m:ctrlPr>
                            <a:rPr lang="en-US" sz="20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a-GE" sz="20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ka-GE" sz="20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ka-GE" sz="20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</m:sSup>
                    </m:oMath>
                  </m:oMathPara>
                </a14:m>
                <a:endParaRPr lang="en-US" sz="2000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1904" y="1572315"/>
                <a:ext cx="3893256" cy="1020408"/>
              </a:xfrm>
              <a:prstGeom prst="rect">
                <a:avLst/>
              </a:prstGeom>
              <a:blipFill>
                <a:blip r:embed="rId4"/>
                <a:stretch>
                  <a:fillRect l="-1721" t="-3593" b="-5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7511398" y="3048766"/>
            <a:ext cx="40817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nnihilation processes?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nough antimatter in cosmic rays?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Antiuniverse</a:t>
            </a: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988" y="4254694"/>
            <a:ext cx="3595812" cy="181905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515600" y="193328"/>
            <a:ext cx="190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Anderson &amp; Dirac</a:t>
            </a:r>
            <a:endParaRPr lang="en-US" sz="120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838200" y="2715301"/>
            <a:ext cx="6085114" cy="3541808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281809" y="193328"/>
            <a:ext cx="4566202" cy="2572840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624774" y="4130975"/>
            <a:ext cx="3844415" cy="2027810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534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026" y="756670"/>
            <a:ext cx="10515600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Baryon asymmetry of the Universe (BAU)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>
                <a:solidFill>
                  <a:schemeClr val="accent1">
                    <a:lumMod val="50000"/>
                  </a:schemeClr>
                </a:solidFill>
              </a:rPr>
              <a:t>4</a:t>
            </a:fld>
            <a:endParaRPr lang="en-US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437980" y="4201771"/>
                <a:ext cx="4011590" cy="9581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28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𝜼</m:t>
                      </m:r>
                      <m:r>
                        <a:rPr lang="en-US" sz="28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e>
                            <m:sub>
                              <m:r>
                                <a:rPr lang="ka-GE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𝑩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ka-GE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</m:e>
                            <m:sub>
                              <m:r>
                                <a:rPr lang="ka-GE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𝜸</m:t>
                              </m:r>
                            </m:sub>
                          </m:sSub>
                        </m:den>
                      </m:f>
                      <m:r>
                        <a:rPr lang="en-US" sz="2800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~</m:t>
                      </m:r>
                      <m:sSup>
                        <m:sSupPr>
                          <m:ctrlPr>
                            <a:rPr lang="en-US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𝟏𝟎</m:t>
                          </m:r>
                        </m:sup>
                      </m:sSup>
                    </m:oMath>
                  </m:oMathPara>
                </a14:m>
                <a:endParaRPr lang="en-US" sz="28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7980" y="4201771"/>
                <a:ext cx="4011590" cy="958147"/>
              </a:xfrm>
              <a:prstGeom prst="rect">
                <a:avLst/>
              </a:prstGeom>
              <a:blipFill>
                <a:blip r:embed="rId2"/>
                <a:stretch>
                  <a:fillRect b="-12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551419" y="2342663"/>
                <a:ext cx="6059181" cy="11001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24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𝜼</m:t>
                      </m:r>
                      <m:r>
                        <a:rPr lang="ka-GE" sz="24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4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ka-GE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𝒏</m:t>
                                      </m:r>
                                    </m:e>
                                    <m:sub>
                                      <m:r>
                                        <a:rPr lang="ka-GE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𝒃</m:t>
                                      </m:r>
                                    </m:sub>
                                  </m:sSub>
                                  <m:r>
                                    <a:rPr lang="ka-GE" sz="24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ka-GE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𝒏</m:t>
                                      </m:r>
                                    </m:e>
                                    <m:sub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b="1" i="1">
                                              <a:solidFill>
                                                <a:schemeClr val="tx1"/>
                                              </a:solidFill>
                                              <a:effectLst>
                                                <a:outerShdw blurRad="38100" dist="38100" dir="2700000" algn="tl">
                                                  <a:srgbClr val="000000">
                                                    <a:alpha val="43137"/>
                                                  </a:srgbClr>
                                                </a:outerShdw>
                                              </a:effectLst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ka-GE" sz="2400" b="1" i="1">
                                              <a:solidFill>
                                                <a:schemeClr val="tx1"/>
                                              </a:solidFill>
                                              <a:effectLst>
                                                <a:outerShdw blurRad="38100" dist="38100" dir="2700000" algn="tl">
                                                  <a:srgbClr val="000000">
                                                    <a:alpha val="43137"/>
                                                  </a:srgbClr>
                                                </a:outerShdw>
                                              </a:effectLst>
                                              <a:latin typeface="Cambria Math" panose="02040503050406030204" pitchFamily="18" charset="0"/>
                                            </a:rPr>
                                            <m:t>𝒃</m:t>
                                          </m:r>
                                        </m:e>
                                      </m:acc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ka-GE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𝒏</m:t>
                                      </m:r>
                                    </m:e>
                                    <m:sub>
                                      <m:r>
                                        <a:rPr lang="ka-GE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𝜸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𝑻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𝑲</m:t>
                          </m:r>
                        </m:sub>
                      </m:sSub>
                      <m:r>
                        <a:rPr lang="ka-GE" sz="2400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≈ </m:t>
                      </m:r>
                      <m:sSub>
                        <m:sSubPr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en-US" sz="24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ka-GE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𝒏</m:t>
                                      </m:r>
                                    </m:e>
                                    <m:sub>
                                      <m:r>
                                        <a:rPr lang="ka-GE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𝒃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ka-GE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𝒏</m:t>
                                      </m:r>
                                    </m:e>
                                    <m:sub>
                                      <m:r>
                                        <a:rPr lang="ka-GE" sz="2400" b="1" i="1"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38100" dir="2700000" algn="tl">
                                              <a:srgbClr val="000000">
                                                <a:alpha val="43137"/>
                                              </a:srgb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𝜸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𝑻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n-US" sz="24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𝑲</m:t>
                          </m:r>
                        </m:sub>
                      </m:sSub>
                      <m:r>
                        <a:rPr lang="ka-GE" sz="24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ka-GE" sz="24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ka-GE" sz="24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1419" y="2342663"/>
                <a:ext cx="6059181" cy="1100173"/>
              </a:xfrm>
              <a:prstGeom prst="rect">
                <a:avLst/>
              </a:prstGeom>
              <a:blipFill>
                <a:blip r:embed="rId3"/>
                <a:stretch>
                  <a:fillRect b="-11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7449570" y="4260119"/>
            <a:ext cx="632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a-G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10600" y="4260119"/>
            <a:ext cx="304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WMAP experiment</a:t>
            </a:r>
            <a:endParaRPr lang="en-US" sz="1600" b="1" i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074" y="68396"/>
            <a:ext cx="2434046" cy="24340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821577" y="5564272"/>
                <a:ext cx="69363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The production of matter excess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n-US" sz="2400" b="1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baryogenesis</a:t>
                </a:r>
                <a:endParaRPr lang="en-US" sz="24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1577" y="5564272"/>
                <a:ext cx="6936377" cy="461665"/>
              </a:xfrm>
              <a:prstGeom prst="rect">
                <a:avLst/>
              </a:prstGeom>
              <a:blipFill>
                <a:blip r:embed="rId5"/>
                <a:stretch>
                  <a:fillRect l="-1494" t="-11842" b="-355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75160"/>
            <a:ext cx="2587248" cy="2587248"/>
          </a:xfrm>
          <a:prstGeom prst="rect">
            <a:avLst/>
          </a:prstGeom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047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8659" y="3652277"/>
            <a:ext cx="5356632" cy="1064497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Sakharov</a:t>
            </a:r>
            <a:r>
              <a:rPr lang="en-US" sz="36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conditions</a:t>
            </a:r>
            <a:endParaRPr lang="en-US" sz="36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6205" y="683472"/>
            <a:ext cx="2176373" cy="2956242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5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97094" y="4531774"/>
                <a:ext cx="652780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Baryon number violation</a:t>
                </a:r>
                <a:br>
                  <a:rPr lang="en-US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𝑩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 →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𝑩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≠</m:t>
                    </m:r>
                    <m:r>
                      <a:rPr lang="en-US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</m:oMath>
                </a14:m>
                <a:endParaRPr lang="en-US" b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 and CP violation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Departure from thermal equilibrium (“arrow of time”)</a:t>
                </a:r>
                <a:br>
                  <a:rPr lang="en-US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14:m>
                  <m:oMath xmlns:m="http://schemas.openxmlformats.org/officeDocument/2006/math"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𝜞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(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𝒀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𝑩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→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𝑿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)=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𝜞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(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𝑿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→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𝒀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+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𝑩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094" y="4531774"/>
                <a:ext cx="6527800" cy="1477328"/>
              </a:xfrm>
              <a:prstGeom prst="rect">
                <a:avLst/>
              </a:prstGeom>
              <a:blipFill>
                <a:blip r:embed="rId3"/>
                <a:stretch>
                  <a:fillRect l="-654" t="-2469" b="-41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7535763" y="4566130"/>
            <a:ext cx="48928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Sakharov conditions</a:t>
            </a:r>
          </a:p>
          <a:p>
            <a:r>
              <a:rPr lang="en-US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</a:t>
            </a:r>
            <a:r>
              <a:rPr lang="en-US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Standard </a:t>
            </a:r>
            <a:r>
              <a:rPr lang="en-US" sz="32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63391" y="5610943"/>
            <a:ext cx="2952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Sphaleron</a:t>
            </a: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processes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Weak interactions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Expansion of the universe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578" y="148403"/>
            <a:ext cx="4842586" cy="4440281"/>
          </a:xfrm>
          <a:prstGeom prst="rect">
            <a:avLst/>
          </a:prstGeom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89569" y="548019"/>
            <a:ext cx="2444625" cy="3227148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698370" y="161916"/>
            <a:ext cx="5058201" cy="4369858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70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69" y="319177"/>
            <a:ext cx="6359434" cy="956056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Sakharov conditions in SM</a:t>
            </a:r>
            <a:endParaRPr lang="en-US" sz="36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486" y="1213490"/>
            <a:ext cx="4034246" cy="23806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Electroweak theory:</a:t>
            </a:r>
          </a:p>
          <a:p>
            <a:r>
              <a:rPr lang="en-US" sz="2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Thermal non-</a:t>
            </a:r>
            <a:r>
              <a:rPr lang="en-US" sz="20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equillibrium</a:t>
            </a:r>
            <a:endParaRPr lang="en-US" sz="2000" b="1" dirty="0" smtClean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B-number violation</a:t>
            </a:r>
          </a:p>
          <a:p>
            <a:r>
              <a:rPr lang="en-US" sz="2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and CP violations</a:t>
            </a:r>
            <a:endParaRPr lang="en-US" sz="20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6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666187" y="4080580"/>
                <a:ext cx="5888825" cy="13177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8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2800" b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sSup>
                                <m:sSupPr>
                                  <m:ctrlP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𝒅</m:t>
                                  </m:r>
                                </m:e>
                                <m:sup>
                                  <m:r>
                                    <a:rPr lang="en-US" sz="2800" b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  <m:e>
                              <m:r>
                                <a:rPr lang="en-US" sz="2800" b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sSup>
                                <m:sSupPr>
                                  <m:ctrlP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𝒔</m:t>
                                  </m:r>
                                </m:e>
                                <m:sup>
                                  <m:r>
                                    <a:rPr lang="en-US" sz="2800" b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  <m:e>
                              <m:r>
                                <a:rPr lang="en-US" sz="2800" b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&amp;</m:t>
                              </m:r>
                              <m:sSup>
                                <m:sSupPr>
                                  <m:ctrlP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𝒃</m:t>
                                  </m:r>
                                </m:e>
                                <m:sup>
                                  <m:r>
                                    <a:rPr lang="en-US" sz="2800" b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eqArr>
                        </m:e>
                      </m:d>
                      <m:r>
                        <a:rPr lang="en-US" sz="2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𝑽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𝒖𝒅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𝑽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𝒖𝒔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𝑽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𝒖𝒃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𝑽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𝒄𝒅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𝑽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𝒄𝒔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𝑽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𝒄𝒃</m:t>
                                    </m:r>
                                  </m:sub>
                                </m:sSub>
                              </m:e>
                            </m:mr>
                            <m:mr>
                              <m:e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𝑽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𝒕𝒅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𝑽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𝒕𝒔</m:t>
                                    </m:r>
                                  </m:sub>
                                </m:sSub>
                              </m:e>
                              <m:e>
                                <m:sSub>
                                  <m:sSub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𝑽</m:t>
                                    </m:r>
                                  </m:e>
                                  <m:sub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38100" dir="2700000" algn="tl">
                                            <a:srgbClr val="000000">
                                              <a:alpha val="43137"/>
                                            </a:srgb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𝒕𝒃</m:t>
                                    </m:r>
                                  </m:sub>
                                </m:sSub>
                              </m:e>
                            </m:mr>
                          </m:m>
                        </m:e>
                      </m:d>
                      <m:d>
                        <m:dPr>
                          <m:ctrlPr>
                            <a:rPr lang="en-US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8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𝒅</m:t>
                              </m:r>
                            </m:num>
                            <m:den>
                              <m:eqArr>
                                <m:eqArrPr>
                                  <m:ctrlP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n-US" sz="2800" b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&amp;</m:t>
                                  </m:r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𝒔</m:t>
                                  </m:r>
                                </m:e>
                                <m:e>
                                  <m:r>
                                    <a:rPr lang="en-US" sz="2800" b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&amp;</m:t>
                                  </m:r>
                                  <m:r>
                                    <a:rPr lang="en-US" sz="2800" b="1" i="1"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38100" dir="2700000" algn="tl">
                                          <a:srgbClr val="000000">
                                            <a:alpha val="43137"/>
                                          </a:srgb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𝒃</m:t>
                                  </m:r>
                                </m:e>
                              </m:eqArr>
                            </m:den>
                          </m:f>
                        </m:e>
                      </m:d>
                    </m:oMath>
                  </m:oMathPara>
                </a14:m>
                <a:endParaRPr lang="en-US" b="1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6187" y="4080580"/>
                <a:ext cx="5888825" cy="1317733"/>
              </a:xfrm>
              <a:prstGeom prst="rect">
                <a:avLst/>
              </a:prstGeom>
              <a:blipFill>
                <a:blip r:embed="rId2"/>
                <a:stretch>
                  <a:fillRect b="-13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375459" y="2852219"/>
                <a:ext cx="1478162" cy="3629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𝑪</m:t>
                    </m:r>
                    <m:r>
                      <a:rPr lang="ka-GE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: </m:t>
                    </m:r>
                    <m:sSub>
                      <m:sSub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ka-GE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𝒒</m:t>
                        </m:r>
                      </m:e>
                      <m:sub>
                        <m:r>
                          <a:rPr lang="ka-GE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𝑳</m:t>
                        </m:r>
                      </m:sub>
                    </m:sSub>
                    <m:r>
                      <a:rPr lang="ka-GE" b="1" i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→</m:t>
                    </m:r>
                    <m:acc>
                      <m:accPr>
                        <m:chr m:val="̅"/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ka-GE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𝒒</m:t>
                            </m:r>
                          </m:e>
                          <m:sub>
                            <m:r>
                              <a:rPr lang="ka-GE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𝑳</m:t>
                            </m:r>
                          </m:sub>
                        </m:sSub>
                      </m:e>
                    </m:acc>
                  </m:oMath>
                </a14:m>
                <a:r>
                  <a:rPr lang="en-US" sz="14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Sylfaen" panose="010A0502050306030303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5459" y="2852219"/>
                <a:ext cx="1478162" cy="362984"/>
              </a:xfrm>
              <a:prstGeom prst="rect">
                <a:avLst/>
              </a:prstGeom>
              <a:blipFill>
                <a:blip r:embed="rId3"/>
                <a:stretch>
                  <a:fillRect r="-2479" b="-254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254336" y="3378388"/>
                <a:ext cx="162243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𝑪𝑷</m:t>
                      </m:r>
                      <m:r>
                        <a:rPr lang="en-US" b="1" i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 : </m:t>
                      </m:r>
                      <m:sSub>
                        <m:sSubPr>
                          <m:ctrlP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b>
                          <m: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𝑳</m:t>
                          </m:r>
                        </m:sub>
                      </m:sSub>
                      <m:r>
                        <a:rPr lang="en-US" b="1" i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→</m:t>
                      </m:r>
                      <m:acc>
                        <m:accPr>
                          <m:chr m:val="̅"/>
                          <m:ctrlPr>
                            <a:rPr lang="en-US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𝑹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n-US" b="1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4336" y="3378388"/>
                <a:ext cx="1622431" cy="369332"/>
              </a:xfrm>
              <a:prstGeom prst="rect">
                <a:avLst/>
              </a:prstGeom>
              <a:blipFill>
                <a:blip r:embed="rId4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08" y="3872945"/>
            <a:ext cx="4465321" cy="242952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63388" y="3819068"/>
            <a:ext cx="20378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T.D Lee &amp; C.N. Yang</a:t>
            </a:r>
            <a:endParaRPr lang="en-US" sz="1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" t="16462" r="38784" b="41353"/>
          <a:stretch/>
        </p:blipFill>
        <p:spPr>
          <a:xfrm>
            <a:off x="9326881" y="495651"/>
            <a:ext cx="2669650" cy="17640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17" r="6896" b="5890"/>
          <a:stretch/>
        </p:blipFill>
        <p:spPr>
          <a:xfrm>
            <a:off x="5201194" y="353387"/>
            <a:ext cx="3943114" cy="266542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641385" y="324402"/>
            <a:ext cx="15942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FF00"/>
                </a:solidFill>
              </a:rPr>
              <a:t>Kobayashi &amp; </a:t>
            </a:r>
            <a:r>
              <a:rPr lang="en-US" sz="1200" dirty="0" err="1" smtClean="0">
                <a:solidFill>
                  <a:srgbClr val="FFFF00"/>
                </a:solidFill>
              </a:rPr>
              <a:t>Maskawa</a:t>
            </a:r>
            <a:endParaRPr lang="en-US" sz="12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666187" y="3206656"/>
                <a:ext cx="3370217" cy="380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CKM matrix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chemeClr val="accent1">
                                <a:lumMod val="40000"/>
                                <a:lumOff val="6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accent1">
                                <a:lumMod val="40000"/>
                                <a:lumOff val="6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b="1" i="1">
                            <a:solidFill>
                              <a:schemeClr val="accent1">
                                <a:lumMod val="40000"/>
                                <a:lumOff val="6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𝑪𝑲𝑴</m:t>
                        </m:r>
                      </m:sub>
                    </m:sSub>
                    <m:sSup>
                      <m:sSupPr>
                        <m:ctrlPr>
                          <a:rPr lang="en-US" b="1" i="1">
                            <a:solidFill>
                              <a:schemeClr val="accent1">
                                <a:lumMod val="40000"/>
                                <a:lumOff val="6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chemeClr val="accent1">
                                    <a:lumMod val="40000"/>
                                    <a:lumOff val="6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chemeClr val="accent1">
                                    <a:lumMod val="40000"/>
                                    <a:lumOff val="6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chemeClr val="accent1">
                                    <a:lumMod val="40000"/>
                                    <a:lumOff val="60000"/>
                                  </a:schemeClr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𝑪𝑲𝑴</m:t>
                            </m:r>
                          </m:sub>
                        </m:sSub>
                      </m:e>
                      <m:sup>
                        <m:r>
                          <a:rPr lang="en-US" b="1" i="1">
                            <a:solidFill>
                              <a:schemeClr val="accent1">
                                <a:lumMod val="40000"/>
                                <a:lumOff val="60000"/>
                              </a:schemeClr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b="1" i="1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𝟏</m:t>
                    </m:r>
                  </m:oMath>
                </a14:m>
                <a:r>
                  <a:rPr lang="en-US" b="1" dirty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en-US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</a:t>
                </a:r>
                <a:endParaRPr lang="en-US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6187" y="3206656"/>
                <a:ext cx="3370217" cy="380425"/>
              </a:xfrm>
              <a:prstGeom prst="rect">
                <a:avLst/>
              </a:prstGeom>
              <a:blipFill>
                <a:blip r:embed="rId9"/>
                <a:stretch>
                  <a:fillRect l="-1447" t="-4839" b="-258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651326" y="5560821"/>
                <a:ext cx="4702474" cy="47051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CP violating strength</a:t>
                </a:r>
                <a:r>
                  <a:rPr lang="en-US" sz="2400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r>
                      <a:rPr lang="en-US" sz="2400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𝟐𝟎</m:t>
                        </m:r>
                      </m:sup>
                    </m:sSup>
                    <m:r>
                      <a:rPr lang="en-US" sz="2400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400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</m:oMath>
                </a14:m>
                <a:endParaRPr lang="en-US" sz="2400" b="1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1326" y="5560821"/>
                <a:ext cx="4702474" cy="470513"/>
              </a:xfrm>
              <a:prstGeom prst="rect">
                <a:avLst/>
              </a:prstGeom>
              <a:blipFill>
                <a:blip r:embed="rId10"/>
                <a:stretch>
                  <a:fillRect l="-2073" t="-9091" b="-363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9680360" y="2364377"/>
            <a:ext cx="24166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CP violation in standard</a:t>
            </a:r>
            <a:b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electroweak theory: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48045" y="3747719"/>
            <a:ext cx="4646024" cy="2608631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5077704" y="248395"/>
            <a:ext cx="4157890" cy="2874148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9336050" y="462901"/>
            <a:ext cx="2751768" cy="1901476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8986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89" y="515434"/>
            <a:ext cx="6255252" cy="993412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Sakharov </a:t>
            </a:r>
            <a:r>
              <a:rPr lang="en-US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conditions in 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12" y="1516851"/>
            <a:ext cx="4364162" cy="509451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Baryon number violation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7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371353" y="2095107"/>
                <a:ext cx="2556033" cy="10610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 smtClean="0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ka-GE" sz="24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𝑵</m:t>
                          </m:r>
                        </m:e>
                        <m:sub>
                          <m:r>
                            <a:rPr lang="ka-GE" sz="24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𝑪𝑺</m:t>
                          </m:r>
                        </m:sub>
                      </m:sSub>
                      <m:r>
                        <a:rPr lang="ka-GE" sz="2400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4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sz="24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𝒅</m:t>
                              </m:r>
                            </m:e>
                            <m:sup>
                              <m:r>
                                <a:rPr lang="ka-GE" sz="24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sup>
                          </m:sSup>
                          <m:r>
                            <a:rPr lang="ka-GE" sz="24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𝒙</m:t>
                          </m:r>
                          <m:sSup>
                            <m:sSupPr>
                              <m:ctrlPr>
                                <a:rPr lang="en-US" sz="24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ka-GE" sz="24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𝑲</m:t>
                              </m:r>
                            </m:e>
                            <m:sup>
                              <m:r>
                                <a:rPr lang="ka-GE" sz="2400" b="1" i="1">
                                  <a:solidFill>
                                    <a:schemeClr val="tx1"/>
                                  </a:solidFill>
                                  <a:effectLst>
                                    <a:outerShdw blurRad="38100" dist="38100" dir="2700000" algn="tl">
                                      <a:srgbClr val="000000">
                                        <a:alpha val="43137"/>
                                      </a:srgb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p>
                          </m:sSup>
                        </m:e>
                      </m:nary>
                    </m:oMath>
                  </m:oMathPara>
                </a14:m>
                <a:endParaRPr lang="en-US" sz="2400" b="1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1353" y="2095107"/>
                <a:ext cx="2556033" cy="106106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9292644" y="4706264"/>
                <a:ext cx="1866665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ka-GE" sz="2800" b="1" i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ka-GE" sz="2800" b="1" 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~</m:t>
                      </m:r>
                      <m:sSup>
                        <m:sSupPr>
                          <m:ctrlPr>
                            <a:rPr lang="en-US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a-GE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ka-GE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ka-GE" sz="2800" b="1" i="1">
                              <a:solidFill>
                                <a:schemeClr val="tx1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𝟏𝟕𝟑</m:t>
                          </m:r>
                        </m:sup>
                      </m:sSup>
                    </m:oMath>
                  </m:oMathPara>
                </a14:m>
                <a:endParaRPr lang="en-US" sz="2800" b="1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92644" y="4706264"/>
                <a:ext cx="1866665" cy="532966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387715" y="3198401"/>
                <a:ext cx="5273880" cy="5337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1" i="1" smtClean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𝒘𝒉𝒆𝒓𝒆</m:t>
                    </m:r>
                    <m:r>
                      <a:rPr lang="en-US" b="1" i="1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sSup>
                      <m:sSupPr>
                        <m:ctrlPr>
                          <a:rPr lang="en-US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𝑲</m:t>
                        </m:r>
                      </m:e>
                      <m:sup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𝝁</m:t>
                        </m:r>
                      </m:sup>
                    </m:sSup>
                    <m:r>
                      <a:rPr lang="en-US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𝒈</m:t>
                            </m:r>
                          </m:e>
                          <m:sup>
                            <m:r>
                              <a:rPr lang="en-US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𝟑𝟐</m:t>
                        </m:r>
                        <m:sSup>
                          <m:sSupPr>
                            <m:ctrlPr>
                              <a:rPr lang="en-US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𝝅</m:t>
                            </m:r>
                          </m:e>
                          <m:sup>
                            <m:r>
                              <a:rPr lang="en-US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𝝐</m:t>
                        </m:r>
                      </m:e>
                      <m:sup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𝝁𝝂𝜶𝜷</m:t>
                        </m:r>
                      </m:sup>
                    </m:sSup>
                    <m:sSubSup>
                      <m:sSubSup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d>
                          <m:dPr>
                            <m:endChr m:val=""/>
                            <m:ctrlPr>
                              <a:rPr lang="en-US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𝑭</m:t>
                            </m:r>
                          </m:e>
                        </m:d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𝝂𝜶</m:t>
                        </m:r>
                      </m:sub>
                      <m:sup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bSup>
                    <m:sSubSup>
                      <m:sSubSup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𝜷</m:t>
                        </m:r>
                      </m:sub>
                      <m:sup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bSup>
                    <m:r>
                      <a:rPr lang="en-US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𝒈</m:t>
                        </m:r>
                      </m:num>
                      <m:den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sSub>
                      <m:sSub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𝝐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𝒂𝒃𝒄</m:t>
                        </m:r>
                      </m:sub>
                    </m:sSub>
                    <m:sSubSup>
                      <m:sSubSup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𝝂</m:t>
                        </m:r>
                      </m:sub>
                      <m:sup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bSup>
                    <m:sSubSup>
                      <m:sSubSup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𝜶</m:t>
                        </m:r>
                      </m:sub>
                      <m:sup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𝒃</m:t>
                        </m:r>
                      </m:sup>
                    </m:sSubSup>
                    <m:sSubSup>
                      <m:sSubSupPr>
                        <m:ctrlP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𝜷</m:t>
                        </m:r>
                      </m:sub>
                      <m:sup>
                        <m:r>
                          <a:rPr lang="en-US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𝒄</m:t>
                        </m:r>
                      </m:sup>
                    </m:sSubSup>
                  </m:oMath>
                </a14:m>
                <a:r>
                  <a:rPr lang="en-US" b="1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</a:t>
                </a:r>
                <a:endParaRPr lang="en-US" b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7715" y="3198401"/>
                <a:ext cx="5273880" cy="533736"/>
              </a:xfrm>
              <a:prstGeom prst="rect">
                <a:avLst/>
              </a:prstGeom>
              <a:blipFill>
                <a:blip r:embed="rId4"/>
                <a:stretch>
                  <a:fillRect b="-137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997" y="3886703"/>
            <a:ext cx="5608806" cy="184115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48831" y="5381693"/>
            <a:ext cx="7186749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 of gauge field configurations as a function of </a:t>
            </a:r>
            <a:r>
              <a:rPr lang="en-US" sz="12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Chern</a:t>
            </a:r>
            <a:r>
              <a:rPr lang="en-US" sz="1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-Simons number</a:t>
            </a:r>
            <a:endParaRPr lang="en-US" sz="12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75351" y="4858958"/>
            <a:ext cx="232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Tunneling amplitude: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87715" y="6341199"/>
            <a:ext cx="79589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[1] 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Gerard ‘t </a:t>
            </a:r>
            <a:r>
              <a:rPr lang="en-US" sz="16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Hooft</a:t>
            </a:r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1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6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Symmetry breaking through Bell-</a:t>
            </a:r>
            <a:r>
              <a:rPr lang="en-US" sz="1600" b="1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Jackiw</a:t>
            </a:r>
            <a:r>
              <a:rPr lang="en-US" sz="16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Anomalies </a:t>
            </a:r>
            <a:r>
              <a:rPr lang="en-US" sz="1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(Phys. Rev. 1976)</a:t>
            </a:r>
            <a:endParaRPr lang="en-US" sz="16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99335" y="4867391"/>
            <a:ext cx="8882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accent1">
                    <a:lumMod val="50000"/>
                  </a:schemeClr>
                </a:solidFill>
              </a:rPr>
              <a:t>[1]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711982" y="3768119"/>
            <a:ext cx="5673821" cy="2084041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819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097" y="527474"/>
            <a:ext cx="6152606" cy="814887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Bell-</a:t>
            </a:r>
            <a:r>
              <a:rPr lang="en-US" b="1" dirty="0" err="1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Jackiw</a:t>
            </a:r>
            <a:r>
              <a:rPr lang="en-US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anomaly</a:t>
            </a:r>
            <a:br>
              <a:rPr lang="en-US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19652" y="151453"/>
            <a:ext cx="5944430" cy="1181265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8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021977" y="152707"/>
            <a:ext cx="5665341" cy="1180011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04155" y="1519448"/>
            <a:ext cx="10835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solution of classical 4D Euclidean gauge-field theories is obtained from the vacuum by mapping SU(2) gauge transformations onto a large sphere in Euclidean space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42196" y="1508581"/>
            <a:ext cx="10554911" cy="710098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04155" y="2656067"/>
            <a:ext cx="105549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Taking the new, gauge-rotated vacuum, we obtain a nontrivial solution inside the sphere, characterized by a topological quantum number: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04155" y="2643330"/>
            <a:ext cx="10554911" cy="646332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5326985" y="2218679"/>
            <a:ext cx="379548" cy="406311"/>
          </a:xfrm>
          <a:prstGeom prst="downArrow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4601482" y="3396754"/>
                <a:ext cx="3140155" cy="72885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effectLst/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b="1" i="1" smtClean="0"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  <m:t>𝒈</m:t>
                              </m:r>
                            </m:e>
                            <m:sup>
                              <m: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  <m:t>𝟑𝟐</m:t>
                          </m:r>
                          <m:sSup>
                            <m:sSupPr>
                              <m:ctrlP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𝝅</m:t>
                              </m:r>
                            </m:e>
                            <m:sup>
                              <m: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p>
                            <m:sSupPr>
                              <m:ctrlP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𝑮</m:t>
                                  </m:r>
                                </m:e>
                                <m:sub>
                                  <m: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𝝁</m:t>
                                  </m:r>
                                  <m:r>
                                    <a:rPr lang="el-GR" b="1" i="1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𝝂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sup>
                          </m:sSup>
                        </m:e>
                      </m:nary>
                      <m:acc>
                        <m:accPr>
                          <m:chr m:val="̃"/>
                          <m:ctrlP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en-US" b="1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</a:rPr>
                                    <m:t>𝑮</m:t>
                                  </m:r>
                                </m:e>
                                <m:sub>
                                  <m:r>
                                    <a:rPr lang="en-US" b="1" i="1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𝝁</m:t>
                                  </m:r>
                                  <m:r>
                                    <a:rPr lang="el-GR" b="1" i="1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𝝂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b="1" i="1">
                                  <a:effectLst/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sup>
                          </m:sSup>
                        </m:e>
                      </m:acc>
                      <m:sSup>
                        <m:sSupPr>
                          <m:ctrlP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  <m:t>𝒅</m:t>
                          </m:r>
                        </m:e>
                        <m:sup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</m:sSup>
                      <m:r>
                        <a:rPr lang="en-US" b="1" i="1" smtClean="0">
                          <a:effectLst/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en-US" b="1" i="1" smtClean="0">
                          <a:effectLst/>
                          <a:latin typeface="Cambria Math" panose="02040503050406030204" pitchFamily="18" charset="0"/>
                        </a:rPr>
                        <m:t>  (</m:t>
                      </m:r>
                      <m:r>
                        <a:rPr lang="en-US" b="1" i="1" smtClean="0">
                          <a:effectLst/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b="1" i="1" smtClean="0">
                          <a:effectLst/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b="1" dirty="0">
                  <a:effectLst/>
                </a:endParaRP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1482" y="3396754"/>
                <a:ext cx="3140155" cy="72885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604155" y="4109929"/>
            <a:ext cx="2582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Lagrangian</a:t>
            </a:r>
            <a:r>
              <a:rPr lang="en-US" dirty="0" smtClean="0"/>
              <a:t> is: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4527938" y="4113039"/>
                <a:ext cx="3213700" cy="3987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  <m:t>𝓛</m:t>
                        </m:r>
                      </m:e>
                      <m:sup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  <m:t>𝒀𝑴</m:t>
                        </m:r>
                      </m:sup>
                    </m:sSup>
                    <m:r>
                      <a:rPr lang="en-US" b="1" i="1" smtClean="0">
                        <a:effectLst/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  <m:sSup>
                      <m:sSupPr>
                        <m:ctrlPr>
                          <a:rPr lang="en-US" b="1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effectLst/>
                                <a:latin typeface="Cambria Math" panose="02040503050406030204" pitchFamily="18" charset="0"/>
                              </a:rPr>
                              <m:t>𝑮</m:t>
                            </m:r>
                          </m:e>
                          <m:sub>
                            <m:r>
                              <a:rPr lang="en-US" b="1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𝝁</m:t>
                            </m:r>
                            <m:r>
                              <a:rPr lang="el-GR" b="1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𝝂</m:t>
                            </m:r>
                          </m:sub>
                        </m:sSub>
                      </m:e>
                      <m:sup>
                        <m:r>
                          <a:rPr lang="en-US" b="1" i="1">
                            <a:effectLst/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p>
                    <m:sSup>
                      <m:sSupPr>
                        <m:ctrlPr>
                          <a:rPr lang="en-US" b="1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effectLst/>
                                <a:latin typeface="Cambria Math" panose="02040503050406030204" pitchFamily="18" charset="0"/>
                              </a:rPr>
                              <m:t>𝑮</m:t>
                            </m:r>
                          </m:e>
                          <m:sub>
                            <m:r>
                              <a:rPr lang="en-US" b="1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𝝁</m:t>
                            </m:r>
                            <m:r>
                              <a:rPr lang="el-GR" b="1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𝝂</m:t>
                            </m:r>
                          </m:sub>
                        </m:sSub>
                      </m:e>
                      <m:sup>
                        <m:r>
                          <a:rPr lang="en-US" b="1" i="1">
                            <a:effectLst/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p>
                  </m:oMath>
                </a14:m>
                <a:r>
                  <a:rPr lang="en-US" b="1" dirty="0" smtClean="0">
                    <a:effectLst/>
                  </a:rPr>
                  <a:t>, a=1,2,3  (2)</a:t>
                </a:r>
                <a:endParaRPr lang="en-US" b="1" dirty="0">
                  <a:effectLst/>
                </a:endParaRP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938" y="4113039"/>
                <a:ext cx="3213700" cy="398764"/>
              </a:xfrm>
              <a:prstGeom prst="rect">
                <a:avLst/>
              </a:prstGeom>
              <a:blipFill>
                <a:blip r:embed="rId4"/>
                <a:stretch>
                  <a:fillRect l="-2657" t="-3077" r="-3605" b="-2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2209800" y="4601301"/>
                <a:ext cx="3532762" cy="4086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effectLst/>
                                <a:latin typeface="Cambria Math" panose="02040503050406030204" pitchFamily="18" charset="0"/>
                              </a:rPr>
                              <m:t>𝑮</m:t>
                            </m:r>
                          </m:e>
                          <m:sub>
                            <m:r>
                              <a:rPr lang="en-US" b="1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𝝁</m:t>
                            </m:r>
                            <m:r>
                              <a:rPr lang="el-GR" b="1" i="1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𝝂</m:t>
                            </m:r>
                          </m:sub>
                        </m:sSub>
                      </m:e>
                      <m:sup>
                        <m:r>
                          <a:rPr lang="en-US" b="1" i="1">
                            <a:effectLst/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p>
                  </m:oMath>
                </a14:m>
                <a:r>
                  <a:rPr lang="en-US" b="1" dirty="0" smtClean="0">
                    <a:effectLst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𝝏</m:t>
                        </m:r>
                      </m:e>
                      <m:sub>
                        <m: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sub>
                    </m:sSub>
                    <m:sSubSup>
                      <m:sSubSupPr>
                        <m:ctrlP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l-GR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𝝂</m:t>
                        </m:r>
                      </m:sub>
                      <m:sup>
                        <m: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bSup>
                    <m:r>
                      <a:rPr lang="en-US" b="1" i="1" dirty="0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𝝏</m:t>
                        </m:r>
                      </m:e>
                      <m:sub>
                        <m:r>
                          <a:rPr lang="el-GR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𝝂</m:t>
                        </m:r>
                      </m:sub>
                    </m:sSub>
                    <m:sSubSup>
                      <m:sSubSupPr>
                        <m:ctrlPr>
                          <a:rPr lang="en-US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l-GR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sub>
                      <m:sup>
                        <m:r>
                          <a:rPr lang="en-US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bSup>
                    <m:r>
                      <a:rPr lang="en-US" b="1" i="1" dirty="0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US" b="1" i="1" dirty="0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𝒈</m:t>
                    </m:r>
                    <m:sSub>
                      <m:sSubPr>
                        <m:ctrlP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𝝐</m:t>
                        </m:r>
                      </m:e>
                      <m:sub>
                        <m: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𝒂𝒃𝒄</m:t>
                        </m:r>
                      </m:sub>
                    </m:sSub>
                    <m:sSubSup>
                      <m:sSubSupPr>
                        <m:ctrlPr>
                          <a:rPr lang="en-US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l-GR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sub>
                      <m:sup>
                        <m: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𝒃</m:t>
                        </m:r>
                      </m:sup>
                    </m:sSubSup>
                    <m:sSubSup>
                      <m:sSubSupPr>
                        <m:ctrlPr>
                          <a:rPr lang="en-US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 dirty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l-GR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𝝂</m:t>
                        </m:r>
                      </m:sub>
                      <m:sup>
                        <m:r>
                          <a:rPr lang="en-US" b="1" i="1" dirty="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𝒄</m:t>
                        </m:r>
                      </m:sup>
                    </m:sSubSup>
                  </m:oMath>
                </a14:m>
                <a:r>
                  <a:rPr lang="en-US" b="1" dirty="0" smtClean="0">
                    <a:effectLst/>
                  </a:rPr>
                  <a:t>,</a:t>
                </a:r>
                <a:endParaRPr lang="en-US" b="1" dirty="0">
                  <a:effectLst/>
                </a:endParaRPr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9800" y="4601301"/>
                <a:ext cx="3532762" cy="408638"/>
              </a:xfrm>
              <a:prstGeom prst="rect">
                <a:avLst/>
              </a:prstGeom>
              <a:blipFill>
                <a:blip r:embed="rId5"/>
                <a:stretch>
                  <a:fillRect t="-4478" r="-518" b="-1791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Rectangle 18"/>
              <p:cNvSpPr/>
              <p:nvPr/>
            </p:nvSpPr>
            <p:spPr>
              <a:xfrm>
                <a:off x="6529735" y="4551055"/>
                <a:ext cx="2423805" cy="4910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p>
                          <m:sSupPr>
                            <m:ctrlPr>
                              <a:rPr lang="en-US" b="1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b="1" i="1"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effectLst/>
                                    <a:latin typeface="Cambria Math" panose="02040503050406030204" pitchFamily="18" charset="0"/>
                                  </a:rPr>
                                  <m:t>𝑮</m:t>
                                </m:r>
                              </m:e>
                              <m:sub>
                                <m:r>
                                  <a:rPr lang="en-US" b="1" i="1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𝝁</m:t>
                                </m:r>
                                <m:r>
                                  <a:rPr lang="el-GR" b="1" i="1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𝝂</m:t>
                                </m:r>
                              </m:sub>
                            </m:sSub>
                          </m:e>
                          <m:sup>
                            <m:r>
                              <a:rPr lang="en-US" b="1" i="1">
                                <a:effectLst/>
                                <a:latin typeface="Cambria Math" panose="02040503050406030204" pitchFamily="18" charset="0"/>
                              </a:rPr>
                              <m:t>𝒂</m:t>
                            </m:r>
                          </m:sup>
                        </m:sSup>
                      </m:e>
                    </m:acc>
                    <m:r>
                      <a:rPr lang="en-US" b="1" i="1" smtClean="0">
                        <a:effectLst/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sSub>
                      <m:sSubPr>
                        <m:ctrlP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𝝐</m:t>
                        </m:r>
                      </m:e>
                      <m:sub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  <m:r>
                          <a:rPr lang="el-GR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𝝂𝜶𝜷</m:t>
                        </m:r>
                      </m:sub>
                    </m:sSub>
                    <m:sSubSup>
                      <m:sSubSupPr>
                        <m:ctrlP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𝑮</m:t>
                        </m:r>
                      </m:e>
                      <m:sub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𝜶𝜷</m:t>
                        </m:r>
                      </m:sub>
                      <m:sup>
                        <m:r>
                          <a:rPr lang="en-US" b="1" i="1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bSup>
                  </m:oMath>
                </a14:m>
                <a:r>
                  <a:rPr lang="en-US" b="1" dirty="0" smtClean="0">
                    <a:effectLst/>
                  </a:rPr>
                  <a:t>  (3)</a:t>
                </a:r>
                <a:endParaRPr lang="en-US" b="1" dirty="0">
                  <a:effectLst/>
                </a:endParaRPr>
              </a:p>
            </p:txBody>
          </p:sp>
        </mc:Choice>
        <mc:Fallback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9735" y="4551055"/>
                <a:ext cx="2423805" cy="491096"/>
              </a:xfrm>
              <a:prstGeom prst="rect">
                <a:avLst/>
              </a:prstGeom>
              <a:blipFill>
                <a:blip r:embed="rId6"/>
                <a:stretch>
                  <a:fillRect r="-1256" b="-87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505097" y="5342990"/>
            <a:ext cx="4385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solution with n=1 in Euclidean space is: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/>
              <p:cNvSpPr txBox="1"/>
              <p:nvPr/>
            </p:nvSpPr>
            <p:spPr>
              <a:xfrm>
                <a:off x="5022373" y="5168966"/>
                <a:ext cx="3313151" cy="59426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b="1" i="1" dirty="0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1" i="1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l-GR" b="1" i="1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𝝁</m:t>
                          </m:r>
                        </m:sub>
                        <m:sup>
                          <m:r>
                            <a:rPr lang="en-US" b="1" i="1" dirty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𝒂</m:t>
                          </m:r>
                        </m:sup>
                      </m:sSubSup>
                      <m:sSup>
                        <m:sSupPr>
                          <m:ctrlPr>
                            <a:rPr lang="en-US" b="1" i="1" dirty="0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b="1" i="1" dirty="0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 dirty="0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𝒙</m:t>
                              </m:r>
                            </m:e>
                          </m:d>
                        </m:e>
                        <m:sup>
                          <m:r>
                            <a:rPr lang="en-US" b="1" i="1" dirty="0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𝒄</m:t>
                          </m:r>
                          <m:r>
                            <a:rPr lang="en-US" b="1" i="1" dirty="0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en-US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1" i="1" dirty="0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dirty="0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US" b="1" i="1" dirty="0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</m:t>
                          </m:r>
                        </m:den>
                      </m:f>
                      <m:f>
                        <m:fPr>
                          <m:ctrlPr>
                            <a:rPr lang="en-US" b="1" i="1" dirty="0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1" i="1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b="1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η</m:t>
                              </m:r>
                            </m:e>
                            <m:sub>
                              <m: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b="1" i="1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  <m:r>
                                <a:rPr lang="el-GR" b="1" i="1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𝝂</m:t>
                              </m:r>
                            </m:sub>
                          </m:sSub>
                          <m:sSup>
                            <m:sSupPr>
                              <m:ctrlP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𝒙</m:t>
                                  </m:r>
                                  <m: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b="1" i="1" smtClean="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 i="1" smtClean="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𝒙</m:t>
                                      </m:r>
                                    </m:e>
                                    <m:sub>
                                      <m:r>
                                        <a:rPr lang="en-US" b="1" i="1" smtClean="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𝟎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m:rPr>
                                  <m:sty m:val="p"/>
                                </m:rPr>
                                <a:rPr lang="el-GR" b="1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ν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US" b="1" i="1" dirty="0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1" i="1" dirty="0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1" i="1" dirty="0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𝒙</m:t>
                                  </m:r>
                                  <m:r>
                                    <a:rPr lang="en-US" b="1" i="1" dirty="0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US" b="1" i="1" dirty="0" smtClean="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b="1" i="1" dirty="0" smtClean="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𝒙</m:t>
                                      </m:r>
                                    </m:e>
                                    <m:sub>
                                      <m:r>
                                        <a:rPr lang="en-US" b="1" i="1" dirty="0" smtClean="0">
                                          <a:effectLst/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𝟎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en-US" b="1" i="1" dirty="0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b="1" i="1" dirty="0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b="1" i="1" dirty="0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l-GR" b="1" i="1" dirty="0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λ</m:t>
                              </m:r>
                            </m:e>
                            <m:sup>
                              <m:r>
                                <a:rPr lang="en-US" b="1" i="1" dirty="0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en-US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(</m:t>
                      </m:r>
                      <m:r>
                        <a:rPr lang="en-US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en-US" b="1" i="1" dirty="0" smtClean="0">
                          <a:effectLst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effectLst/>
                </a:endParaRPr>
              </a:p>
            </p:txBody>
          </p:sp>
        </mc:Choice>
        <mc:Fallback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2373" y="5168966"/>
                <a:ext cx="3313151" cy="5942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3084785" y="6061362"/>
            <a:ext cx="3875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solution has: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/>
              <p:cNvSpPr txBox="1"/>
              <p:nvPr/>
            </p:nvSpPr>
            <p:spPr>
              <a:xfrm>
                <a:off x="5115796" y="5898907"/>
                <a:ext cx="3219728" cy="72885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 smtClean="0">
                          <a:effectLst/>
                          <a:latin typeface="Cambria Math" panose="02040503050406030204" pitchFamily="18" charset="0"/>
                        </a:rPr>
                        <m:t>𝑺</m:t>
                      </m:r>
                      <m:r>
                        <a:rPr lang="en-US" b="1" i="1" smtClean="0">
                          <a:effectLst/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  <m:t>𝓛</m:t>
                          </m:r>
                          <m:d>
                            <m:dPr>
                              <m:begChr m:val="{"/>
                              <m:endChr m:val="}"/>
                              <m:ctrlP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𝑨</m:t>
                                  </m:r>
                                </m:e>
                                <m:sup>
                                  <m: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𝒄</m:t>
                                  </m:r>
                                  <m: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p>
                              </m:sSup>
                            </m:e>
                          </m:d>
                          <m:sSup>
                            <m:sSupPr>
                              <m:ctrlP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  <m:t>𝒅</m:t>
                              </m:r>
                            </m:e>
                            <m:sup>
                              <m: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  <m:t>𝟒</m:t>
                              </m:r>
                            </m:sup>
                          </m:sSup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</a:rPr>
                            <m:t>=−</m:t>
                          </m:r>
                          <m:f>
                            <m:fPr>
                              <m:ctrlP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1" i="1" smtClean="0">
                                  <a:effectLst/>
                                  <a:latin typeface="Cambria Math" panose="02040503050406030204" pitchFamily="18" charset="0"/>
                                </a:rPr>
                                <m:t>𝟖</m:t>
                              </m:r>
                              <m:sSup>
                                <m:sSupPr>
                                  <m:ctrlP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𝝅</m:t>
                                  </m:r>
                                </m:e>
                                <m:sup>
                                  <m: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𝒈</m:t>
                                  </m:r>
                                </m:e>
                                <m:sup>
                                  <m:r>
                                    <a:rPr lang="en-US" b="1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den>
                          </m:f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(</m:t>
                          </m:r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𝟓</m:t>
                          </m:r>
                          <m:r>
                            <a:rPr lang="en-US" b="1" i="1" smtClean="0">
                              <a:effectLst/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b="1" dirty="0">
                  <a:effectLst/>
                </a:endParaRPr>
              </a:p>
            </p:txBody>
          </p:sp>
        </mc:Choice>
        <mc:Fallback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796" y="5898907"/>
                <a:ext cx="3219728" cy="72885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8990971" y="4866286"/>
            <a:ext cx="30422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These solutions are relevant for describing a tunneling mechanism in real space-time, from one vacuum state to a gauge-rotated vacuu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990971" y="4882125"/>
            <a:ext cx="3042268" cy="1461489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Curved Connector 27"/>
          <p:cNvCxnSpPr>
            <a:stCxn id="24" idx="3"/>
          </p:cNvCxnSpPr>
          <p:nvPr/>
        </p:nvCxnSpPr>
        <p:spPr>
          <a:xfrm flipV="1">
            <a:off x="8335524" y="5699314"/>
            <a:ext cx="618016" cy="564020"/>
          </a:xfrm>
          <a:prstGeom prst="curvedConnector3">
            <a:avLst>
              <a:gd name="adj1" fmla="val 50000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6493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553" y="185739"/>
            <a:ext cx="5704562" cy="113506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130" y="472282"/>
            <a:ext cx="6141202" cy="5619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smtClean="0"/>
              <a:t>Now in addition N massless fermion doublets coupled to the gauge field:</a:t>
            </a:r>
            <a:endParaRPr lang="en-US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9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35553" y="185739"/>
            <a:ext cx="5665341" cy="1180011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1808708" y="928642"/>
                <a:ext cx="3318152" cy="78431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>
                              <a:latin typeface="Cambria Math" panose="02040503050406030204" pitchFamily="18" charset="0"/>
                            </a:rPr>
                            <m:t>𝓛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𝒇𝒆𝒓𝒎𝒊𝒐𝒏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=−</m:t>
                      </m:r>
                      <m:nary>
                        <m:naryPr>
                          <m:chr m:val="∑"/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1" i="1" smtClean="0">
                              <a:latin typeface="Cambria Math" panose="02040503050406030204" pitchFamily="18" charset="0"/>
                            </a:rPr>
                            <m:t>𝒕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𝑵</m:t>
                          </m:r>
                        </m:sup>
                        <m:e>
                          <m:acc>
                            <m:accPr>
                              <m:chr m:val="̅"/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p>
                                <m:sSupPr>
                                  <m:ctrlPr>
                                    <a:rPr lang="en-US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</a:rPr>
                                    <m:t>𝜓</m:t>
                                  </m:r>
                                </m:e>
                                <m:sup>
                                  <m:r>
                                    <a:rPr lang="en-US" b="1" i="1" smtClean="0">
                                      <a:latin typeface="Cambria Math" panose="02040503050406030204" pitchFamily="18" charset="0"/>
                                    </a:rPr>
                                    <m:t>𝒕</m:t>
                                  </m:r>
                                </m:sup>
                              </m:sSup>
                            </m:e>
                          </m:acc>
                        </m:e>
                      </m:nary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b="1" i="1" smtClean="0">
                              <a:latin typeface="Cambria Math" panose="02040503050406030204" pitchFamily="18" charset="0"/>
                            </a:rPr>
                            <m:t>γ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𝝁</m:t>
                          </m:r>
                        </m:sub>
                      </m:sSub>
                      <m:sSub>
                        <m:sSub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𝑫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𝝁</m:t>
                          </m:r>
                        </m:sub>
                      </m:sSub>
                      <m:sSup>
                        <m:sSupPr>
                          <m:ctrlP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𝜓</m:t>
                          </m:r>
                        </m:e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𝒕</m:t>
                          </m:r>
                        </m:sup>
                      </m:sSup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(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8708" y="928642"/>
                <a:ext cx="3318152" cy="78431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153225" y="1820662"/>
                <a:ext cx="2605906" cy="67576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𝑫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sub>
                    </m:sSub>
                    <m:sSubSup>
                      <m:sSubSupPr>
                        <m:ctrlP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</m:t>
                        </m:r>
                      </m:sub>
                      <m:sup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sup>
                    </m:sSubSup>
                    <m:r>
                      <m:rPr>
                        <m:nor/>
                      </m:rPr>
                      <a:rPr lang="ka-GE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b="1" dirty="0"/>
                      <m:t>=</m:t>
                    </m:r>
                    <m:r>
                      <m:rPr>
                        <m:nor/>
                      </m:rPr>
                      <a:rPr lang="ka-GE" b="1" i="0" dirty="0" smtClean="0"/>
                      <m:t> </m:t>
                    </m:r>
                    <m:sSub>
                      <m:sSubPr>
                        <m:ctrlPr>
                          <a:rPr lang="en-US" b="1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𝝏</m:t>
                        </m:r>
                      </m:e>
                      <m:sub>
                        <m:r>
                          <a:rPr lang="en-US" b="1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sub>
                    </m:sSub>
                    <m:sSubSup>
                      <m:sSubSupPr>
                        <m:ctrlP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𝜓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</m:t>
                        </m:r>
                      </m:sub>
                      <m:sup>
                        <m:r>
                          <a:rPr lang="en-US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sup>
                    </m:sSubSup>
                    <m:r>
                      <a:rPr lang="en-US" b="1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den>
                    </m:f>
                    <m:r>
                      <a:rPr lang="en-US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𝒊</m:t>
                    </m:r>
                    <m:sSubSup>
                      <m:sSubSupPr>
                        <m:ctrlP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𝝉</m:t>
                        </m:r>
                      </m:e>
                      <m:sub>
                        <m: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𝒊𝒋</m:t>
                        </m:r>
                      </m:sub>
                      <m:sup>
                        <m: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bSup>
                    <m:sSubSup>
                      <m:sSubSupPr>
                        <m:ctrlP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sub>
                      <m:sup>
                        <m: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p>
                    </m:sSubSup>
                    <m:sSup>
                      <m:sSupPr>
                        <m:ctrlPr>
                          <a:rPr lang="ka-GE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𝜓</m:t>
                        </m:r>
                      </m:e>
                      <m:sup>
                        <m:r>
                          <a:rPr lang="en-US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sup>
                    </m:sSup>
                  </m:oMath>
                </a14:m>
                <a:r>
                  <a:rPr lang="en-US" b="1" dirty="0" smtClean="0"/>
                  <a:t>,</a:t>
                </a:r>
                <a:endParaRPr lang="en-US" b="1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3225" y="1820662"/>
                <a:ext cx="2605906" cy="675762"/>
              </a:xfrm>
              <a:prstGeom prst="rect">
                <a:avLst/>
              </a:prstGeom>
              <a:blipFill>
                <a:blip r:embed="rId4"/>
                <a:stretch>
                  <a:fillRect l="-3037" t="-1802" r="-46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4886835" y="1838877"/>
                <a:ext cx="38608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𝑖𝑛𝑑𝑒𝑥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b="0" i="0" smtClean="0">
                          <a:latin typeface="Cambria Math" panose="02040503050406030204" pitchFamily="18" charset="0"/>
                        </a:rPr>
                        <m:t>color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"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𝑓𝑙𝑎𝑣𝑜𝑟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"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6835" y="1838877"/>
                <a:ext cx="3860800" cy="369332"/>
              </a:xfrm>
              <a:prstGeom prst="rect">
                <a:avLst/>
              </a:prstGeom>
              <a:blipFill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456373" y="2496424"/>
                <a:ext cx="1569148" cy="30873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𝑠𝑡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𝑖</m:t>
                      </m:r>
                      <m:acc>
                        <m:accPr>
                          <m:chr m:val="̅"/>
                          <m:ctrlPr>
                            <a:rPr lang="en-US" b="0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ka-GE" b="0" i="1" smtClean="0"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𝜓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p>
                          </m:sSup>
                        </m:e>
                      </m:acc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b="1" i="1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𝜓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373" y="2496424"/>
                <a:ext cx="1569148" cy="308739"/>
              </a:xfrm>
              <a:prstGeom prst="rect">
                <a:avLst/>
              </a:prstGeom>
              <a:blipFill>
                <a:blip r:embed="rId6"/>
                <a:stretch>
                  <a:fillRect l="-4280" b="-26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2025521" y="2411443"/>
                <a:ext cx="1965153" cy="40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𝐽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𝜇</m:t>
                          </m:r>
                        </m:sub>
                        <m:sup>
                          <m:r>
                            <a:rPr lang="ka-GE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𝑠𝑡</m:t>
                          </m:r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𝑖</m:t>
                      </m:r>
                      <m:acc>
                        <m:accPr>
                          <m:chr m:val="̅"/>
                          <m:ctrlPr>
                            <a:rPr lang="en-US" i="1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sSup>
                            <m:sSupPr>
                              <m:ctrlPr>
                                <a:rPr lang="ka-GE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𝜓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sup>
                          </m:sSup>
                        </m:e>
                      </m:acc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b="1" i="1">
                                  <a:latin typeface="Cambria Math" panose="02040503050406030204" pitchFamily="18" charset="0"/>
                                </a:rPr>
                                <m:t>γ</m:t>
                              </m:r>
                            </m:e>
                            <m:sub>
                              <m:r>
                                <a:rPr lang="en-US" b="1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sub>
                          </m:sSub>
                          <m:sSub>
                            <m:sSubPr>
                              <m:ctrlPr>
                                <a:rPr lang="ka-GE" b="0" i="1" smtClean="0"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ka-GE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sub>
                          </m:sSub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𝜓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5521" y="2411443"/>
                <a:ext cx="1965153" cy="401264"/>
              </a:xfrm>
              <a:prstGeom prst="rect">
                <a:avLst/>
              </a:prstGeom>
              <a:blipFill>
                <a:blip r:embed="rId7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4290647" y="2366498"/>
                <a:ext cx="7543800" cy="6780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- Vector currents and the traceless part of the axial vector current are all conserved without anomalies. BUT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𝐽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𝜇</m:t>
                        </m:r>
                      </m:sub>
                      <m:sup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bSup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subSup"/>
                        <m:supHide m:val="on"/>
                        <m:ctrl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9"/>
                          </m:rP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sub>
                      <m:sup/>
                      <m:e>
                        <m:sSubSup>
                          <m:sSubSupPr>
                            <m:ctrlP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𝐽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𝜇</m:t>
                            </m:r>
                          </m:sub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𝑡𝑡</m:t>
                            </m:r>
                          </m:sup>
                        </m:sSubSup>
                      </m:e>
                    </m:nary>
                  </m:oMath>
                </a14:m>
                <a:r>
                  <a:rPr lang="en-US" dirty="0" smtClean="0"/>
                  <a:t> has an anomaly:</a:t>
                </a:r>
                <a:endParaRPr lang="en-US" dirty="0"/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0647" y="2366498"/>
                <a:ext cx="7543800" cy="678071"/>
              </a:xfrm>
              <a:prstGeom prst="rect">
                <a:avLst/>
              </a:prstGeom>
              <a:blipFill>
                <a:blip r:embed="rId8"/>
                <a:stretch>
                  <a:fillRect l="-728" t="-23423" b="-981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6643261" y="3152647"/>
                <a:ext cx="2948436" cy="5337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b="1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𝝏</m:t>
                        </m:r>
                      </m:e>
                      <m:sub>
                        <m:r>
                          <a:rPr lang="en-US" b="1" i="1" dirty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sub>
                    </m:sSub>
                    <m:sSubSup>
                      <m:sSubSupPr>
                        <m:ctrlPr>
                          <a:rPr lang="en-US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𝑱</m:t>
                        </m:r>
                      </m:e>
                      <m:sub>
                        <m:r>
                          <a:rPr lang="en-US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𝝁</m:t>
                        </m:r>
                      </m:sub>
                      <m:sup>
                        <m:r>
                          <a:rPr lang="en-US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𝟓</m:t>
                        </m:r>
                      </m:sup>
                    </m:sSubSup>
                    <m:r>
                      <a:rPr lang="en-US" b="1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𝒊𝑵</m:t>
                        </m:r>
                        <m:sSup>
                          <m:sSupPr>
                            <m:ctrlPr>
                              <a:rPr lang="en-US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𝒈</m:t>
                            </m:r>
                          </m:e>
                          <m:sup>
                            <m:r>
                              <a:rPr lang="en-US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𝟏𝟔</m:t>
                        </m:r>
                        <m:sSup>
                          <m:sSupPr>
                            <m:ctrlPr>
                              <a:rPr lang="en-US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𝝅</m:t>
                            </m:r>
                          </m:e>
                          <m:sup>
                            <m:r>
                              <a:rPr lang="en-US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en-US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𝑮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𝝁</m:t>
                            </m:r>
                            <m:r>
                              <a:rPr lang="el-GR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𝝂</m:t>
                            </m:r>
                          </m:sub>
                        </m:sSub>
                      </m:e>
                      <m:sup>
                        <m:r>
                          <a:rPr lang="en-US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𝒂</m:t>
                        </m:r>
                      </m:sup>
                    </m:sSup>
                    <m:acc>
                      <m:accPr>
                        <m:chr m:val="̃"/>
                        <m:ctrlPr>
                          <a:rPr lang="en-US" b="1" i="1" dirty="0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sSup>
                          <m:sSupPr>
                            <m:ctrlPr>
                              <a:rPr lang="en-US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b="1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𝑮</m:t>
                                </m:r>
                              </m:e>
                              <m:sub>
                                <m:r>
                                  <a:rPr lang="en-US" b="1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𝝁</m:t>
                                </m:r>
                                <m:r>
                                  <a:rPr lang="el-GR" b="1" i="1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𝝂</m:t>
                                </m:r>
                              </m:sub>
                            </m:sSub>
                          </m:e>
                          <m:sup>
                            <m:r>
                              <a:rPr lang="en-US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𝒂</m:t>
                            </m:r>
                          </m:sup>
                        </m:sSup>
                      </m:e>
                    </m:acc>
                  </m:oMath>
                </a14:m>
                <a:r>
                  <a:rPr lang="en-US" b="1" dirty="0" smtClean="0">
                    <a:solidFill>
                      <a:srgbClr val="C00000"/>
                    </a:solidFill>
                  </a:rPr>
                  <a:t>  (7)</a:t>
                </a:r>
                <a:endParaRPr lang="en-US" b="1" dirty="0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43261" y="3152647"/>
                <a:ext cx="2948436" cy="533736"/>
              </a:xfrm>
              <a:prstGeom prst="rect">
                <a:avLst/>
              </a:prstGeom>
              <a:blipFill>
                <a:blip r:embed="rId9"/>
                <a:stretch>
                  <a:fillRect r="-828" b="-68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6526659" y="3073857"/>
            <a:ext cx="3092126" cy="777174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TextBox 18"/>
              <p:cNvSpPr txBox="1"/>
              <p:nvPr/>
            </p:nvSpPr>
            <p:spPr>
              <a:xfrm>
                <a:off x="3329939" y="3929821"/>
                <a:ext cx="6224954" cy="8107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Let us now compare (7) with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𝒈</m:t>
                            </m:r>
                          </m:e>
                          <m:sup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𝟑𝟐</m:t>
                        </m:r>
                        <m:sSup>
                          <m:sSupPr>
                            <m:ctrlPr>
                              <a:rPr lang="en-US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𝝅</m:t>
                            </m:r>
                          </m:e>
                          <m:sup>
                            <m:r>
                              <a:rPr lang="en-US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den>
                    </m:f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lang="en-US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latin typeface="Cambria Math" panose="02040503050406030204" pitchFamily="18" charset="0"/>
                                  </a:rPr>
                                  <m:t>𝑮</m:t>
                                </m:r>
                              </m:e>
                              <m:sub>
                                <m:r>
                                  <a:rPr lang="en-US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𝝁</m:t>
                                </m:r>
                                <m:r>
                                  <a:rPr lang="el-GR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𝝂</m:t>
                                </m:r>
                              </m:sub>
                            </m:sSub>
                          </m:e>
                          <m:sup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sup>
                        </m:sSup>
                      </m:e>
                    </m:nary>
                    <m:acc>
                      <m:accPr>
                        <m:chr m:val="̃"/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p>
                          <m:sSupPr>
                            <m:ctrlPr>
                              <a:rPr lang="en-US" b="1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>
                                    <a:latin typeface="Cambria Math" panose="02040503050406030204" pitchFamily="18" charset="0"/>
                                  </a:rPr>
                                  <m:t>𝑮</m:t>
                                </m:r>
                              </m:e>
                              <m:sub>
                                <m:r>
                                  <a:rPr lang="en-US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𝝁</m:t>
                                </m:r>
                                <m:r>
                                  <a:rPr lang="el-GR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𝝂</m:t>
                                </m:r>
                              </m:sub>
                            </m:sSub>
                          </m:e>
                          <m:sup>
                            <m:r>
                              <a:rPr lang="en-US" b="1" i="1">
                                <a:latin typeface="Cambria Math" panose="02040503050406030204" pitchFamily="18" charset="0"/>
                              </a:rPr>
                              <m:t>𝒂</m:t>
                            </m:r>
                          </m:sup>
                        </m:sSup>
                      </m:e>
                    </m:acc>
                    <m:sSup>
                      <m:sSup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𝒅</m:t>
                        </m:r>
                      </m:e>
                      <m:sup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𝟒</m:t>
                        </m:r>
                      </m:sup>
                    </m:sSup>
                    <m:r>
                      <a:rPr lang="en-US" b="1" i="1">
                        <a:latin typeface="Cambria Math" panose="02040503050406030204" pitchFamily="18" charset="0"/>
                      </a:rPr>
                      <m:t>𝒙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  (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b="1" dirty="0"/>
              </a:p>
              <a:p>
                <a:r>
                  <a:rPr lang="en-US" dirty="0" smtClean="0"/>
                  <a:t> </a:t>
                </a:r>
                <a:endParaRPr lang="en-US" dirty="0"/>
              </a:p>
            </p:txBody>
          </p:sp>
        </mc:Choice>
        <mc:Fallback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9939" y="3929821"/>
                <a:ext cx="6224954" cy="810735"/>
              </a:xfrm>
              <a:prstGeom prst="rect">
                <a:avLst/>
              </a:prstGeom>
              <a:blipFill>
                <a:blip r:embed="rId10"/>
                <a:stretch>
                  <a:fillRect l="-7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756917" y="4550078"/>
                <a:ext cx="11157272" cy="3724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n=1 configuration in </a:t>
                </a:r>
                <a:r>
                  <a:rPr lang="en-US" dirty="0" err="1" smtClean="0"/>
                  <a:t>Minkowski</a:t>
                </a:r>
                <a:r>
                  <a:rPr lang="en-US" dirty="0" smtClean="0"/>
                  <a:t> space would be</a:t>
                </a:r>
                <a:r>
                  <a:rPr lang="ka-GE" dirty="0" smtClean="0"/>
                  <a:t> </a:t>
                </a:r>
                <a:r>
                  <a:rPr lang="en-US" dirty="0" smtClean="0"/>
                  <a:t>associated with a violation of axial charge conservation: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𝑄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dirty="0" smtClean="0"/>
                  <a:t> </a:t>
                </a:r>
                <a:endParaRPr lang="en-US" dirty="0"/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917" y="4550078"/>
                <a:ext cx="11157272" cy="372410"/>
              </a:xfrm>
              <a:prstGeom prst="rect">
                <a:avLst/>
              </a:prstGeom>
              <a:blipFill>
                <a:blip r:embed="rId11"/>
                <a:stretch>
                  <a:fillRect l="-437" t="-8197" b="-24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456373" y="4979424"/>
                <a:ext cx="1137807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Application: Weinberg-Salam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𝑆𝑈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⨂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𝑈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 smtClean="0"/>
                  <a:t>model: </a:t>
                </a:r>
                <a:r>
                  <a:rPr lang="en-US" dirty="0"/>
                  <a:t>Baryon and lepton currents have </a:t>
                </a:r>
                <a:r>
                  <a:rPr lang="en-US" dirty="0" smtClean="0"/>
                  <a:t>anomalies. One Euclidean-gauge soliton gives:</a:t>
                </a:r>
                <a:endParaRPr lang="en-US" dirty="0"/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373" y="4979424"/>
                <a:ext cx="11378074" cy="646331"/>
              </a:xfrm>
              <a:prstGeom prst="rect">
                <a:avLst/>
              </a:prstGeom>
              <a:blipFill>
                <a:blip r:embed="rId12"/>
                <a:stretch>
                  <a:fillRect l="-482" t="-5660" b="-141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3" name="Rectangle 22"/>
              <p:cNvSpPr/>
              <p:nvPr/>
            </p:nvSpPr>
            <p:spPr>
              <a:xfrm>
                <a:off x="5130123" y="5304670"/>
                <a:ext cx="2410860" cy="9242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=∆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dirty="0" smtClean="0"/>
                  <a:t>,</a:t>
                </a:r>
                <a:br>
                  <a:rPr lang="en-US" dirty="0" smtClean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𝑢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+∆</m:t>
                      </m:r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</m:t>
                      </m:r>
                    </m:oMath>
                  </m:oMathPara>
                </a14:m>
                <a:r>
                  <a:rPr lang="en-US" b="0" dirty="0" smtClean="0">
                    <a:ea typeface="Cambria Math" panose="02040503050406030204" pitchFamily="18" charset="0"/>
                  </a:rPr>
                  <a:t/>
                </a:r>
                <a:br>
                  <a:rPr lang="en-US" b="0" dirty="0" smtClean="0">
                    <a:ea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</m:t>
                    </m:r>
                  </m:oMath>
                </a14:m>
                <a:r>
                  <a:rPr lang="en-US" dirty="0" smtClean="0"/>
                  <a:t>,</a:t>
                </a:r>
                <a:endParaRPr lang="en-US" dirty="0"/>
              </a:p>
            </p:txBody>
          </p:sp>
        </mc:Choice>
        <mc:Fallback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0123" y="5304670"/>
                <a:ext cx="2410860" cy="924227"/>
              </a:xfrm>
              <a:prstGeom prst="rect">
                <a:avLst/>
              </a:prstGeom>
              <a:blipFill>
                <a:blip r:embed="rId13"/>
                <a:stretch>
                  <a:fillRect t="-3289" b="-98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862680" y="6171041"/>
            <a:ext cx="9909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u="sng" dirty="0" smtClean="0"/>
              <a:t>Thus, because of the </a:t>
            </a:r>
            <a:r>
              <a:rPr lang="en-US" sz="1600" i="1" u="sng" dirty="0" err="1" smtClean="0"/>
              <a:t>Cabibbo</a:t>
            </a:r>
            <a:r>
              <a:rPr lang="en-US" sz="1600" i="1" u="sng" dirty="0" smtClean="0"/>
              <a:t> rotation, a proton and a neutron may annihilate to form two antileptons, one of electron and one of muon type.</a:t>
            </a:r>
            <a:endParaRPr lang="en-US" sz="1600" i="1" u="sng" dirty="0"/>
          </a:p>
        </p:txBody>
      </p:sp>
    </p:spTree>
    <p:extLst>
      <p:ext uri="{BB962C8B-B14F-4D97-AF65-F5344CB8AC3E}">
        <p14:creationId xmlns:p14="http://schemas.microsoft.com/office/powerpoint/2010/main" val="3751263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130" y="268507"/>
            <a:ext cx="5262154" cy="1325563"/>
          </a:xfrm>
        </p:spPr>
        <p:txBody>
          <a:bodyPr/>
          <a:lstStyle/>
          <a:p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Conclusion: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01386" y="1897732"/>
                <a:ext cx="11708674" cy="2628107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The “baryon per photon” ratio </a:t>
                </a:r>
                <a14:m>
                  <m:oMath xmlns:m="http://schemas.openxmlformats.org/officeDocument/2006/math">
                    <m:f>
                      <m:fPr>
                        <m:type m:val="skw"/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𝑩</m:t>
                            </m:r>
                          </m:sub>
                        </m:sSub>
                      </m:num>
                      <m:den>
                        <m:r>
                          <a:rPr lang="en-US" sz="24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𝒔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𝟐𝟔</m:t>
                        </m:r>
                      </m:sup>
                    </m:sSup>
                  </m:oMath>
                </a14:m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[1] is 16 orders of magnitude too small to account </a:t>
                </a:r>
                <a:r>
                  <a:rPr lang="en-US" sz="2400" b="1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fo</a:t>
                </a:r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a </a:t>
                </a:r>
                <a:r>
                  <a:rPr lang="en-US" sz="2400" b="1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siginifacnt</a:t>
                </a:r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fraction of the asymmetry observed today,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(</m:t>
                        </m:r>
                        <m:f>
                          <m:fPr>
                            <m:type m:val="skw"/>
                            <m:ctrlPr>
                              <a:rPr lang="en-US" sz="24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𝒏</m:t>
                                </m:r>
                              </m:e>
                              <m:sub>
                                <m:r>
                                  <a:rPr lang="en-US" sz="2400" b="1" i="1"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38100" dir="2700000" algn="tl">
                                        <a:srgbClr val="000000">
                                          <a:alpha val="43137"/>
                                        </a:srgb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𝑩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b="1" i="1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𝒔</m:t>
                            </m:r>
                          </m:den>
                        </m:f>
                        <m:r>
                          <a:rPr lang="en-US" sz="24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𝒐𝒃𝒔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.</m:t>
                        </m:r>
                      </m:sub>
                    </m:sSub>
                    <m:r>
                      <a:rPr lang="en-US" sz="2400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sup>
                    </m:sSup>
                  </m:oMath>
                </a14:m>
                <a:endParaRPr lang="en-US" sz="2400" b="1" dirty="0" smtClean="0"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Baryon number violation within SM predict </a:t>
                </a:r>
                <a:r>
                  <a:rPr lang="en-US" sz="2400" b="1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sphalerons</a:t>
                </a:r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amplitude of order </a:t>
                </a:r>
                <a14:m>
                  <m:oMath xmlns:m="http://schemas.openxmlformats.org/officeDocument/2006/math">
                    <m:r>
                      <a:rPr lang="ka-GE" sz="2400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𝑨</m:t>
                    </m:r>
                    <m:r>
                      <a:rPr lang="ka-GE" sz="2400" b="1" i="1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~</m:t>
                    </m:r>
                    <m:sSup>
                      <m:sSupPr>
                        <m:ctrlPr>
                          <a:rPr lang="en-US" sz="24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sz="24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ka-GE" sz="24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ka-GE" sz="2400" b="1" i="1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𝟏𝟕𝟑</m:t>
                        </m:r>
                      </m:sup>
                    </m:sSup>
                  </m:oMath>
                </a14:m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, definitely </a:t>
                </a:r>
                <a:r>
                  <a:rPr lang="en-US" sz="2400" b="1" dirty="0" err="1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ot</a:t>
                </a:r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enough to produce the Universe</a:t>
                </a:r>
              </a:p>
              <a:p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Observed BAU can be explained by the possible violation of the CPT-theorem in the strong gravitational fields at early stages of the Universe expansion</a:t>
                </a:r>
                <a:b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: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en-US" sz="2400" b="1" dirty="0" smtClean="0">
                    <a:solidFill>
                      <a:schemeClr val="accent1">
                        <a:lumMod val="40000"/>
                        <a:lumOff val="6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:endParaRPr lang="en-US" sz="2400" b="1" dirty="0" smtClean="0"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en-US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1386" y="1897732"/>
                <a:ext cx="11708674" cy="2628107"/>
              </a:xfrm>
              <a:blipFill>
                <a:blip r:embed="rId2"/>
                <a:stretch>
                  <a:fillRect l="-625" t="-23898" r="-8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fld>
            <a:endParaRPr lang="en-US" dirty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33354" y="6386146"/>
            <a:ext cx="84767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[1] </a:t>
            </a:r>
            <a:r>
              <a:rPr lang="en-US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P. </a:t>
            </a:r>
            <a:r>
              <a:rPr lang="en-US" sz="14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Huet</a:t>
            </a:r>
            <a:r>
              <a:rPr lang="en-US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E. Sather,</a:t>
            </a:r>
            <a:r>
              <a:rPr lang="en-US" sz="1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Electroweak </a:t>
            </a:r>
            <a:r>
              <a:rPr lang="en-US" sz="1400" b="1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Baryogenesis</a:t>
            </a:r>
            <a:r>
              <a:rPr lang="en-US" sz="1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the Standard Model CP Violation</a:t>
            </a:r>
            <a:r>
              <a:rPr lang="en-US" sz="1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14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arXiv</a:t>
            </a:r>
            <a:r>
              <a:rPr lang="en-US" sz="1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1994)</a:t>
            </a:r>
            <a:endParaRPr lang="en-US" sz="14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1939" y="1324023"/>
            <a:ext cx="75372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Baryogenesis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is very unlike to be achieved within SM:</a:t>
            </a:r>
          </a:p>
          <a:p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6130" y="3706045"/>
            <a:ext cx="44021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Goals:</a:t>
            </a:r>
            <a:endParaRPr lang="en-US" sz="44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1386" y="4404281"/>
            <a:ext cx="110881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 the Baryon number violation value in Standard Model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 gravitational effects, 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i.e. see B-violation in curvilinear spaces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b="14086"/>
          <a:stretch/>
        </p:blipFill>
        <p:spPr>
          <a:xfrm>
            <a:off x="8225245" y="3872324"/>
            <a:ext cx="3513909" cy="8261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311165" y="4698467"/>
            <a:ext cx="353894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 of gauge field configurations as a function of </a:t>
            </a:r>
            <a:r>
              <a:rPr lang="en-US" sz="800" b="1" dirty="0" err="1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Chern</a:t>
            </a:r>
            <a:r>
              <a:rPr lang="en-US" sz="8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-Simons number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225245" y="3872324"/>
            <a:ext cx="3513909" cy="1041587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4598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437" y="885969"/>
            <a:ext cx="2621972" cy="797070"/>
          </a:xfrm>
        </p:spPr>
        <p:txBody>
          <a:bodyPr/>
          <a:lstStyle/>
          <a:p>
            <a:r>
              <a:rPr 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ture</a:t>
            </a:r>
            <a:r>
              <a:rPr lang="en-US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437" y="1681450"/>
            <a:ext cx="11852563" cy="435133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n-US" sz="24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[1]. </a:t>
            </a:r>
            <a:r>
              <a:rPr lang="en-US" sz="2400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Andro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Barnaveli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Merab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Gogberashvili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b="1" i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BARYON AND TIME ASYMMETRIES OF THE UNIVERSE 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400" b="1" dirty="0" err="1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arXiv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1995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b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[2]. 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James M. Cline.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BARYOGENESIS 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400" b="1" dirty="0" err="1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arXiv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2006)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[3]. 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Eric Sather.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mystery of the matter asymmetry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(SLAC Beam Line 26N1, 1996)</a:t>
            </a:r>
            <a:b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[4]. 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L. Canetti, M. </a:t>
            </a:r>
            <a:r>
              <a:rPr lang="en-US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Drewes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M. </a:t>
            </a:r>
            <a:r>
              <a:rPr lang="en-US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Shaposhnikov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Matter and Antimatter in the Universe 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4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arXiv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2012)</a:t>
            </a:r>
            <a:b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[5]. 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C.S. Wu, E. Ambler, R.W. Hayward, D. D. </a:t>
            </a:r>
            <a:r>
              <a:rPr lang="en-US" sz="2400" b="1" dirty="0" err="1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Hoppess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R. P. Hudson.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i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Experimental Test of Parity Conservation in Beta Decay 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400" b="1" dirty="0" err="1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PhysRev</a:t>
            </a: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1957)</a:t>
            </a:r>
            <a:b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[6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]. </a:t>
            </a:r>
            <a:r>
              <a:rPr lang="en-US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Aliaksei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Kachanovich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Electroweak </a:t>
            </a:r>
            <a:r>
              <a:rPr lang="en-US" sz="2400" b="1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baryogenesis</a:t>
            </a:r>
            <a:r>
              <a:rPr lang="en-US" sz="2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(KIT, 2019)</a:t>
            </a:r>
            <a:b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[7]. 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Patrick </a:t>
            </a:r>
            <a:r>
              <a:rPr lang="en-US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Huet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Electroweak </a:t>
            </a:r>
            <a:r>
              <a:rPr lang="en-US" sz="2400" b="1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Baryogenesis</a:t>
            </a:r>
            <a:r>
              <a:rPr lang="en-US" sz="2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the Standard Model 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400" b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arXiv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1994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b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[8]. 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G. ‘t </a:t>
            </a:r>
            <a:r>
              <a:rPr lang="en-US" sz="2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Hooft</a:t>
            </a:r>
            <a:r>
              <a:rPr 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Symmetry Breaking through Bell-</a:t>
            </a:r>
            <a:r>
              <a:rPr lang="en-US" sz="2400" b="1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Jackiw</a:t>
            </a:r>
            <a:r>
              <a:rPr lang="en-US" sz="2400" b="1" i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Anomalies </a:t>
            </a:r>
            <a:r>
              <a:rPr lang="en-US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(Phys. Rev., 1976) </a:t>
            </a:r>
            <a:endParaRPr lang="en-US" sz="2400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11</a:t>
            </a:fld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749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698" y="2780600"/>
            <a:ext cx="7785847" cy="1325563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 </a:t>
            </a:r>
            <a:br>
              <a:rPr lang="en-US" sz="6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en-US" sz="6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0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 attention!</a:t>
            </a:r>
            <a:endParaRPr lang="en-US" sz="60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9E887-B4A9-4EC2-8E82-68CD3AB869A5}" type="slidenum">
              <a:rPr lang="en-US" smtClean="0"/>
              <a:t>12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06/14/2023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275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3105</TotalTime>
  <Words>1836</Words>
  <Application>Microsoft Office PowerPoint</Application>
  <PresentationFormat>Widescreen</PresentationFormat>
  <Paragraphs>119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Sylfaen</vt:lpstr>
      <vt:lpstr>Times New Roman</vt:lpstr>
      <vt:lpstr>Office Theme</vt:lpstr>
      <vt:lpstr>B-violation in Standard Model</vt:lpstr>
      <vt:lpstr>PowerPoint Presentation</vt:lpstr>
      <vt:lpstr>Antimatter</vt:lpstr>
      <vt:lpstr>Baryon asymmetry of the Universe (BAU)</vt:lpstr>
      <vt:lpstr>Sakharov conditions</vt:lpstr>
      <vt:lpstr>Sakharov conditions in SM</vt:lpstr>
      <vt:lpstr>Sakharov conditions in SM</vt:lpstr>
      <vt:lpstr>The Bell-Jackiw anomaly </vt:lpstr>
      <vt:lpstr>PowerPoint Presentation</vt:lpstr>
      <vt:lpstr>Conclusion:</vt:lpstr>
      <vt:lpstr>Literature:</vt:lpstr>
      <vt:lpstr>Thank you  for your attention!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Possible CPT violation and  the Baryon Asymmetry of the Universe</dc:title>
  <dc:creator>PC</dc:creator>
  <cp:lastModifiedBy> </cp:lastModifiedBy>
  <cp:revision>155</cp:revision>
  <dcterms:created xsi:type="dcterms:W3CDTF">2023-04-25T20:20:24Z</dcterms:created>
  <dcterms:modified xsi:type="dcterms:W3CDTF">2023-06-14T05:38:12Z</dcterms:modified>
</cp:coreProperties>
</file>