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64" r:id="rId2"/>
    <p:sldId id="265" r:id="rId3"/>
    <p:sldId id="271" r:id="rId4"/>
    <p:sldId id="268" r:id="rId5"/>
    <p:sldId id="269" r:id="rId6"/>
    <p:sldId id="272" r:id="rId7"/>
    <p:sldId id="273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4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792" y="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acho lomidze" userId="f4ea3f01951b745a" providerId="LiveId" clId="{A074D4E8-F040-4170-BD31-2B249CAE826B}"/>
    <pc:docChg chg="custSel modSld">
      <pc:chgData name="bacho lomidze" userId="f4ea3f01951b745a" providerId="LiveId" clId="{A074D4E8-F040-4170-BD31-2B249CAE826B}" dt="2026-06-08T00:06:25.734" v="74" actId="20577"/>
      <pc:docMkLst>
        <pc:docMk/>
      </pc:docMkLst>
      <pc:sldChg chg="modSp mod">
        <pc:chgData name="bacho lomidze" userId="f4ea3f01951b745a" providerId="LiveId" clId="{A074D4E8-F040-4170-BD31-2B249CAE826B}" dt="2026-06-08T00:06:25.734" v="74" actId="20577"/>
        <pc:sldMkLst>
          <pc:docMk/>
          <pc:sldMk cId="3653858827" sldId="264"/>
        </pc:sldMkLst>
        <pc:spChg chg="mod">
          <ac:chgData name="bacho lomidze" userId="f4ea3f01951b745a" providerId="LiveId" clId="{A074D4E8-F040-4170-BD31-2B249CAE826B}" dt="2026-06-08T00:05:50.285" v="58" actId="1076"/>
          <ac:spMkLst>
            <pc:docMk/>
            <pc:sldMk cId="3653858827" sldId="264"/>
            <ac:spMk id="2" creationId="{00000000-0000-0000-0000-000000000000}"/>
          </ac:spMkLst>
        </pc:spChg>
        <pc:spChg chg="mod">
          <ac:chgData name="bacho lomidze" userId="f4ea3f01951b745a" providerId="LiveId" clId="{A074D4E8-F040-4170-BD31-2B249CAE826B}" dt="2026-06-08T00:06:25.734" v="74" actId="20577"/>
          <ac:spMkLst>
            <pc:docMk/>
            <pc:sldMk cId="3653858827" sldId="264"/>
            <ac:spMk id="30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58B97A-5F5A-4A29-9C0C-5F2E870C2382}" type="datetimeFigureOut">
              <a:rPr lang="en-US" smtClean="0"/>
              <a:t>6/8/2026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802F27-3AB3-4E96-9260-CC574A3CE7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21995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49364F-3CF3-E60C-497E-03B9528058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F0AD1FC-1F8A-17DD-0FD1-1D99605AE7F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ED57A2F-3792-2E40-0C52-F8A5D47A518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B9D3C5-FA01-5577-09B9-3F1438A0464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1053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EFBD1B-E521-9A95-0456-63666A1A2A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99B7E7A-F107-F5BD-E8EE-44238F07CFF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40032CD-B09D-D77B-F450-D4749089162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06B5D5E-380A-E89D-8F5D-7B8232A5C10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07523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019DD4-7846-3732-33B7-BF0561EFC3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B929141-35CA-ADA5-777E-E2D7393947F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707B40A-5FE4-1500-7D8E-999FDC2E30E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ED026E8-82A0-6159-FCE9-989A846F132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04701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3A6CB5-2E27-D447-B170-B64F7ECC3D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1D14121-FDE7-1C02-2D9E-49CEE11F37E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B185F64-C031-F96F-C2DD-821D766C876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9BC633B-0A9B-7C45-93F1-2F2CFE166AE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49505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C23ABB-9403-D3AA-2462-DB47F54945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A614340-A77F-769B-7C7B-C71528843A3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B731362-2E8F-F6DB-1C0A-72455B950E9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B9F5AA9-CA9D-F995-3763-1032443AADC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98956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EC011B-8CE2-04C6-0AA0-3B96C19295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9BBA0B9-A267-53E8-C30D-15F98B2A9A1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F333415-0A99-25D3-F31B-66707F6B092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363AE3E-1BCA-B38E-1089-C84B9C517FE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88811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g"/><Relationship Id="rId5" Type="http://schemas.openxmlformats.org/officeDocument/2006/relationships/image" Target="../media/image6.png"/><Relationship Id="rId4" Type="http://schemas.openxmlformats.org/officeDocument/2006/relationships/image" Target="../media/image5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71019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0" name="Text 28"/>
          <p:cNvSpPr/>
          <p:nvPr/>
        </p:nvSpPr>
        <p:spPr>
          <a:xfrm>
            <a:off x="2390116" y="315984"/>
            <a:ext cx="7577750" cy="71573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2400" b="1" dirty="0" err="1">
                <a:solidFill>
                  <a:srgbClr val="F3F7FB"/>
                </a:solidFill>
                <a:latin typeface="Sylfaen" pitchFamily="34" charset="0"/>
                <a:ea typeface="Sylfaen" pitchFamily="34" charset="-122"/>
                <a:cs typeface="Sylfaen" pitchFamily="34" charset="-120"/>
              </a:rPr>
              <a:t>რა</a:t>
            </a:r>
            <a:r>
              <a:rPr lang="en-US" sz="1600" b="1" dirty="0">
                <a:solidFill>
                  <a:srgbClr val="F3F7FB"/>
                </a:solidFill>
                <a:latin typeface="Sylfaen" pitchFamily="34" charset="0"/>
                <a:ea typeface="Sylfaen" pitchFamily="34" charset="-122"/>
                <a:cs typeface="Sylfaen" pitchFamily="34" charset="-120"/>
              </a:rPr>
              <a:t> </a:t>
            </a:r>
            <a:r>
              <a:rPr lang="en-US" sz="2400" b="1" dirty="0" err="1">
                <a:solidFill>
                  <a:srgbClr val="F3F7FB"/>
                </a:solidFill>
                <a:latin typeface="Sylfaen" pitchFamily="34" charset="0"/>
                <a:ea typeface="Sylfaen" pitchFamily="34" charset="-122"/>
                <a:cs typeface="Sylfaen" pitchFamily="34" charset="-120"/>
              </a:rPr>
              <a:t>არის</a:t>
            </a:r>
            <a:r>
              <a:rPr lang="ka-GE" sz="2400" b="1" dirty="0">
                <a:solidFill>
                  <a:srgbClr val="F3F7FB"/>
                </a:solidFill>
                <a:latin typeface="Sylfaen" pitchFamily="34" charset="0"/>
                <a:ea typeface="Sylfaen" pitchFamily="34" charset="-122"/>
                <a:cs typeface="Sylfaen" pitchFamily="34" charset="-120"/>
              </a:rPr>
              <a:t> ჩაკეტილი დროისმაგვარი მარყუჟები (</a:t>
            </a:r>
            <a:r>
              <a:rPr lang="en-US" sz="2400" b="1" dirty="0">
                <a:solidFill>
                  <a:srgbClr val="F3F7FB"/>
                </a:solidFill>
                <a:latin typeface="Sylfaen" pitchFamily="34" charset="0"/>
                <a:ea typeface="Sylfaen" pitchFamily="34" charset="-122"/>
                <a:cs typeface="Sylfaen" pitchFamily="34" charset="-120"/>
              </a:rPr>
              <a:t>CTC)</a:t>
            </a:r>
            <a:r>
              <a:rPr lang="ka-GE" sz="2800" b="1" dirty="0">
                <a:solidFill>
                  <a:srgbClr val="F3F7FB"/>
                </a:solidFill>
                <a:latin typeface="Sylfaen" pitchFamily="34" charset="0"/>
                <a:ea typeface="Sylfaen" pitchFamily="34" charset="-122"/>
                <a:cs typeface="Sylfaen" pitchFamily="34" charset="-120"/>
              </a:rPr>
              <a:t>?</a:t>
            </a:r>
            <a:endParaRPr lang="en-US" sz="1600" dirty="0"/>
          </a:p>
        </p:txBody>
      </p:sp>
      <p:sp>
        <p:nvSpPr>
          <p:cNvPr id="31" name="Text 29"/>
          <p:cNvSpPr/>
          <p:nvPr/>
        </p:nvSpPr>
        <p:spPr>
          <a:xfrm>
            <a:off x="7099300" y="1549400"/>
            <a:ext cx="4635500" cy="18034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dirty="0" err="1">
                <a:solidFill>
                  <a:srgbClr val="DBE7F2"/>
                </a:solidFill>
                <a:latin typeface="Sylfaen" pitchFamily="34" charset="0"/>
                <a:ea typeface="Sylfaen" pitchFamily="34" charset="-122"/>
                <a:cs typeface="Sylfaen" pitchFamily="34" charset="-120"/>
              </a:rPr>
              <a:t>ჩაკეტილი</a:t>
            </a:r>
            <a:r>
              <a:rPr lang="en-US" dirty="0">
                <a:solidFill>
                  <a:srgbClr val="DBE7F2"/>
                </a:solidFill>
                <a:latin typeface="Sylfaen" pitchFamily="34" charset="0"/>
                <a:ea typeface="Sylfaen" pitchFamily="34" charset="-122"/>
                <a:cs typeface="Sylfaen" pitchFamily="34" charset="-120"/>
              </a:rPr>
              <a:t> დროისმაგვარი მარყუჟი არის სივრცე-დროის ისეთ ტრაექტორია, სადაც ობიექტი მუდმივად მიდის საკუთარი მომავლისკენ მაგრამ სივრცე-დროის გეომეტრიის გამო ზუსტად იქ ბრუნდება, საიდანაც დაიწყო</a:t>
            </a:r>
            <a:endParaRPr lang="en-US" dirty="0"/>
          </a:p>
        </p:txBody>
      </p:sp>
      <p:sp>
        <p:nvSpPr>
          <p:cNvPr id="32" name="Text 30"/>
          <p:cNvSpPr/>
          <p:nvPr/>
        </p:nvSpPr>
        <p:spPr>
          <a:xfrm>
            <a:off x="7099300" y="3854449"/>
            <a:ext cx="4635500" cy="38049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fontScale="85000" lnSpcReduction="10000"/>
          </a:bodyPr>
          <a:lstStyle/>
          <a:p>
            <a:pPr marL="0" indent="0" algn="l">
              <a:buNone/>
            </a:pPr>
            <a:r>
              <a:rPr lang="en-US" sz="1700" dirty="0">
                <a:solidFill>
                  <a:srgbClr val="C8D6E4"/>
                </a:solidFill>
                <a:latin typeface="Sylfaen" pitchFamily="34" charset="0"/>
                <a:ea typeface="Sylfaen" pitchFamily="34" charset="-122"/>
                <a:cs typeface="Sylfaen" pitchFamily="34" charset="-120"/>
              </a:rPr>
              <a:t>ლოკალურად</a:t>
            </a:r>
            <a:r>
              <a:rPr lang="en-US" sz="1400" dirty="0">
                <a:solidFill>
                  <a:srgbClr val="C8D6E4"/>
                </a:solidFill>
                <a:latin typeface="Sylfaen" pitchFamily="34" charset="0"/>
                <a:ea typeface="Sylfaen" pitchFamily="34" charset="-122"/>
                <a:cs typeface="Sylfaen" pitchFamily="34" charset="-120"/>
              </a:rPr>
              <a:t> — </a:t>
            </a:r>
            <a:r>
              <a:rPr lang="en-US" sz="1700" dirty="0">
                <a:solidFill>
                  <a:srgbClr val="C8D6E4"/>
                </a:solidFill>
                <a:latin typeface="Sylfaen" pitchFamily="34" charset="0"/>
                <a:ea typeface="Sylfaen" pitchFamily="34" charset="-122"/>
                <a:cs typeface="Sylfaen" pitchFamily="34" charset="-120"/>
              </a:rPr>
              <a:t>ჩვეულებრივი</a:t>
            </a:r>
            <a:r>
              <a:rPr lang="en-US" sz="1400" dirty="0">
                <a:solidFill>
                  <a:srgbClr val="C8D6E4"/>
                </a:solidFill>
                <a:latin typeface="Sylfaen" pitchFamily="34" charset="0"/>
                <a:ea typeface="Sylfaen" pitchFamily="34" charset="-122"/>
                <a:cs typeface="Sylfaen" pitchFamily="34" charset="-120"/>
              </a:rPr>
              <a:t> </a:t>
            </a:r>
            <a:r>
              <a:rPr lang="en-US" sz="1700" dirty="0">
                <a:solidFill>
                  <a:srgbClr val="C8D6E4"/>
                </a:solidFill>
                <a:latin typeface="Sylfaen" pitchFamily="34" charset="0"/>
                <a:ea typeface="Sylfaen" pitchFamily="34" charset="-122"/>
                <a:cs typeface="Sylfaen" pitchFamily="34" charset="-120"/>
              </a:rPr>
              <a:t>მოძრაობა</a:t>
            </a:r>
            <a:r>
              <a:rPr lang="en-US" sz="1400" dirty="0">
                <a:solidFill>
                  <a:srgbClr val="C8D6E4"/>
                </a:solidFill>
                <a:latin typeface="Sylfaen" pitchFamily="34" charset="0"/>
                <a:ea typeface="Sylfaen" pitchFamily="34" charset="-122"/>
                <a:cs typeface="Sylfaen" pitchFamily="34" charset="-120"/>
              </a:rPr>
              <a:t> </a:t>
            </a:r>
            <a:r>
              <a:rPr lang="en-US" sz="1900" dirty="0">
                <a:solidFill>
                  <a:srgbClr val="C8D6E4"/>
                </a:solidFill>
                <a:latin typeface="Sylfaen" pitchFamily="34" charset="0"/>
                <a:ea typeface="Sylfaen" pitchFamily="34" charset="-122"/>
                <a:cs typeface="Sylfaen" pitchFamily="34" charset="-120"/>
              </a:rPr>
              <a:t>მომავალში</a:t>
            </a:r>
            <a:endParaRPr lang="en-US" sz="1400" dirty="0"/>
          </a:p>
        </p:txBody>
      </p:sp>
      <p:sp>
        <p:nvSpPr>
          <p:cNvPr id="33" name="Text 31"/>
          <p:cNvSpPr/>
          <p:nvPr/>
        </p:nvSpPr>
        <p:spPr>
          <a:xfrm>
            <a:off x="7099300" y="4614935"/>
            <a:ext cx="4635500" cy="2540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600" dirty="0">
                <a:solidFill>
                  <a:srgbClr val="C8D6E4"/>
                </a:solidFill>
                <a:latin typeface="Sylfaen" pitchFamily="34" charset="0"/>
                <a:ea typeface="Sylfaen" pitchFamily="34" charset="-122"/>
                <a:cs typeface="Sylfaen" pitchFamily="34" charset="-120"/>
              </a:rPr>
              <a:t>გლობალურად</a:t>
            </a:r>
            <a:r>
              <a:rPr lang="en-US" sz="1375" dirty="0">
                <a:solidFill>
                  <a:srgbClr val="C8D6E4"/>
                </a:solidFill>
                <a:latin typeface="Sylfaen" pitchFamily="34" charset="0"/>
                <a:ea typeface="Sylfaen" pitchFamily="34" charset="-122"/>
                <a:cs typeface="Sylfaen" pitchFamily="34" charset="-120"/>
              </a:rPr>
              <a:t> — </a:t>
            </a:r>
            <a:r>
              <a:rPr lang="en-US" sz="1600" dirty="0">
                <a:solidFill>
                  <a:srgbClr val="C8D6E4"/>
                </a:solidFill>
                <a:latin typeface="Sylfaen" pitchFamily="34" charset="0"/>
                <a:ea typeface="Sylfaen" pitchFamily="34" charset="-122"/>
                <a:cs typeface="Sylfaen" pitchFamily="34" charset="-120"/>
              </a:rPr>
              <a:t>გზა</a:t>
            </a:r>
            <a:r>
              <a:rPr lang="en-US" sz="1375" dirty="0">
                <a:solidFill>
                  <a:srgbClr val="C8D6E4"/>
                </a:solidFill>
                <a:latin typeface="Sylfaen" pitchFamily="34" charset="0"/>
                <a:ea typeface="Sylfaen" pitchFamily="34" charset="-122"/>
                <a:cs typeface="Sylfaen" pitchFamily="34" charset="-120"/>
              </a:rPr>
              <a:t> </a:t>
            </a:r>
            <a:r>
              <a:rPr lang="en-US" sz="1600" dirty="0">
                <a:solidFill>
                  <a:srgbClr val="C8D6E4"/>
                </a:solidFill>
                <a:latin typeface="Sylfaen" pitchFamily="34" charset="0"/>
                <a:ea typeface="Sylfaen" pitchFamily="34" charset="-122"/>
                <a:cs typeface="Sylfaen" pitchFamily="34" charset="-120"/>
              </a:rPr>
              <a:t>მარყუჟად</a:t>
            </a:r>
            <a:r>
              <a:rPr lang="en-US" sz="1375" dirty="0">
                <a:solidFill>
                  <a:srgbClr val="C8D6E4"/>
                </a:solidFill>
                <a:latin typeface="Sylfaen" pitchFamily="34" charset="0"/>
                <a:ea typeface="Sylfaen" pitchFamily="34" charset="-122"/>
                <a:cs typeface="Sylfaen" pitchFamily="34" charset="-120"/>
              </a:rPr>
              <a:t> </a:t>
            </a:r>
            <a:r>
              <a:rPr lang="en-US" sz="1600" dirty="0">
                <a:solidFill>
                  <a:srgbClr val="C8D6E4"/>
                </a:solidFill>
                <a:latin typeface="Sylfaen" pitchFamily="34" charset="0"/>
                <a:ea typeface="Sylfaen" pitchFamily="34" charset="-122"/>
                <a:cs typeface="Sylfaen" pitchFamily="34" charset="-120"/>
              </a:rPr>
              <a:t>იკეტება</a:t>
            </a:r>
            <a:endParaRPr lang="en-US" sz="1375" dirty="0"/>
          </a:p>
        </p:txBody>
      </p:sp>
      <p:sp>
        <p:nvSpPr>
          <p:cNvPr id="34" name="Text 32"/>
          <p:cNvSpPr/>
          <p:nvPr/>
        </p:nvSpPr>
        <p:spPr>
          <a:xfrm>
            <a:off x="7162622" y="5370584"/>
            <a:ext cx="4635500" cy="2540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buNone/>
            </a:pPr>
            <a:r>
              <a:rPr lang="en-US" sz="1600" dirty="0">
                <a:solidFill>
                  <a:srgbClr val="C8D6E4"/>
                </a:solidFill>
                <a:latin typeface="Sylfaen" pitchFamily="34" charset="0"/>
                <a:ea typeface="Sylfaen" pitchFamily="34" charset="-122"/>
                <a:cs typeface="Sylfaen" pitchFamily="34" charset="-120"/>
              </a:rPr>
              <a:t>სინათლეზე</a:t>
            </a:r>
            <a:r>
              <a:rPr lang="en-US" sz="1375" dirty="0">
                <a:solidFill>
                  <a:srgbClr val="C8D6E4"/>
                </a:solidFill>
                <a:latin typeface="Sylfaen" pitchFamily="34" charset="0"/>
                <a:ea typeface="Sylfaen" pitchFamily="34" charset="-122"/>
                <a:cs typeface="Sylfaen" pitchFamily="34" charset="-120"/>
              </a:rPr>
              <a:t> </a:t>
            </a:r>
            <a:r>
              <a:rPr lang="en-US" sz="1600" dirty="0">
                <a:solidFill>
                  <a:srgbClr val="C8D6E4"/>
                </a:solidFill>
                <a:latin typeface="Sylfaen" pitchFamily="34" charset="0"/>
                <a:ea typeface="Sylfaen" pitchFamily="34" charset="-122"/>
                <a:cs typeface="Sylfaen" pitchFamily="34" charset="-120"/>
              </a:rPr>
              <a:t>სწრაფი</a:t>
            </a:r>
            <a:r>
              <a:rPr lang="en-US" sz="1375" dirty="0">
                <a:solidFill>
                  <a:srgbClr val="C8D6E4"/>
                </a:solidFill>
                <a:latin typeface="Sylfaen" pitchFamily="34" charset="0"/>
                <a:ea typeface="Sylfaen" pitchFamily="34" charset="-122"/>
                <a:cs typeface="Sylfaen" pitchFamily="34" charset="-120"/>
              </a:rPr>
              <a:t> </a:t>
            </a:r>
            <a:r>
              <a:rPr lang="en-US" sz="1600" dirty="0">
                <a:solidFill>
                  <a:srgbClr val="C8D6E4"/>
                </a:solidFill>
                <a:latin typeface="Sylfaen" pitchFamily="34" charset="0"/>
                <a:ea typeface="Sylfaen" pitchFamily="34" charset="-122"/>
                <a:cs typeface="Sylfaen" pitchFamily="34" charset="-120"/>
              </a:rPr>
              <a:t>მოძრაობა</a:t>
            </a:r>
            <a:r>
              <a:rPr lang="en-US" sz="1375" dirty="0">
                <a:solidFill>
                  <a:srgbClr val="C8D6E4"/>
                </a:solidFill>
                <a:latin typeface="Sylfaen" pitchFamily="34" charset="0"/>
                <a:ea typeface="Sylfaen" pitchFamily="34" charset="-122"/>
                <a:cs typeface="Sylfaen" pitchFamily="34" charset="-120"/>
              </a:rPr>
              <a:t> </a:t>
            </a:r>
            <a:r>
              <a:rPr lang="en-US" sz="1600" dirty="0">
                <a:solidFill>
                  <a:srgbClr val="C8D6E4"/>
                </a:solidFill>
                <a:latin typeface="Sylfaen" pitchFamily="34" charset="0"/>
                <a:ea typeface="Sylfaen" pitchFamily="34" charset="-122"/>
                <a:cs typeface="Sylfaen" pitchFamily="34" charset="-120"/>
              </a:rPr>
              <a:t>არ</a:t>
            </a:r>
            <a:r>
              <a:rPr lang="en-US" sz="1375" dirty="0">
                <a:solidFill>
                  <a:srgbClr val="C8D6E4"/>
                </a:solidFill>
                <a:latin typeface="Sylfaen" pitchFamily="34" charset="0"/>
                <a:ea typeface="Sylfaen" pitchFamily="34" charset="-122"/>
                <a:cs typeface="Sylfaen" pitchFamily="34" charset="-120"/>
              </a:rPr>
              <a:t> </a:t>
            </a:r>
            <a:r>
              <a:rPr lang="en-US" sz="1600" dirty="0">
                <a:solidFill>
                  <a:srgbClr val="C8D6E4"/>
                </a:solidFill>
                <a:latin typeface="Sylfaen" pitchFamily="34" charset="0"/>
                <a:ea typeface="Sylfaen" pitchFamily="34" charset="-122"/>
                <a:cs typeface="Sylfaen" pitchFamily="34" charset="-120"/>
              </a:rPr>
              <a:t>არის</a:t>
            </a:r>
            <a:r>
              <a:rPr lang="en-US" sz="1375" dirty="0">
                <a:solidFill>
                  <a:srgbClr val="C8D6E4"/>
                </a:solidFill>
                <a:latin typeface="Sylfaen" pitchFamily="34" charset="0"/>
                <a:ea typeface="Sylfaen" pitchFamily="34" charset="-122"/>
                <a:cs typeface="Sylfaen" pitchFamily="34" charset="-120"/>
              </a:rPr>
              <a:t> </a:t>
            </a:r>
            <a:r>
              <a:rPr lang="en-US" sz="1600" dirty="0">
                <a:solidFill>
                  <a:srgbClr val="C8D6E4"/>
                </a:solidFill>
                <a:latin typeface="Sylfaen" pitchFamily="34" charset="0"/>
                <a:ea typeface="Sylfaen" pitchFamily="34" charset="-122"/>
                <a:cs typeface="Sylfaen" pitchFamily="34" charset="-120"/>
              </a:rPr>
              <a:t>საჭირო</a:t>
            </a:r>
            <a:endParaRPr lang="en-US" sz="1375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3624B8D-7AB7-7428-3F9D-CF889AA66D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864" y="1568762"/>
            <a:ext cx="5036136" cy="47880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53858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778B3F-858B-E58F-6558-C949F00294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>
            <a:extLst>
              <a:ext uri="{FF2B5EF4-FFF2-40B4-BE49-F238E27FC236}">
                <a16:creationId xmlns:a16="http://schemas.microsoft.com/office/drawing/2014/main" id="{56738340-3B39-E665-BAA1-D24F1C01F914}"/>
              </a:ext>
            </a:extLst>
          </p:cNvPr>
          <p:cNvSpPr/>
          <p:nvPr/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rgbClr val="071019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CD4D731-312D-E932-E1C2-CE60B9A77070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8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314" y="459657"/>
            <a:ext cx="11877371" cy="59386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8F9FFEA-7ACB-D2E5-60B3-C93E026C01AC}"/>
              </a:ext>
            </a:extLst>
          </p:cNvPr>
          <p:cNvSpPr txBox="1"/>
          <p:nvPr/>
        </p:nvSpPr>
        <p:spPr>
          <a:xfrm>
            <a:off x="5638800" y="1351508"/>
            <a:ext cx="5991224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sz="24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GR-</a:t>
            </a:r>
            <a:r>
              <a:rPr lang="en-US" sz="2400" b="1" spc="50" dirty="0" err="1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ში</a:t>
            </a:r>
            <a:r>
              <a:rPr lang="en-US" sz="24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en-US" sz="2400" b="1" spc="50" dirty="0" err="1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გრავიტაცია</a:t>
            </a:r>
            <a:r>
              <a:rPr lang="en-US" sz="24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= </a:t>
            </a:r>
            <a:r>
              <a:rPr lang="en-US" sz="2400" b="1" spc="50" dirty="0" err="1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სივრცე-დროის</a:t>
            </a:r>
            <a:r>
              <a:rPr lang="en-US" sz="24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en-US" sz="2400" b="1" spc="50" dirty="0" err="1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გეომეტრია</a:t>
            </a:r>
            <a:endParaRPr lang="en-US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endParaRPr lang="en-US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r>
              <a:rPr lang="en-US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 </a:t>
            </a:r>
            <a:r>
              <a:rPr lang="en-US" b="1" spc="50" dirty="0" err="1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მომავალი</a:t>
            </a:r>
            <a:r>
              <a:rPr lang="en-US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en-US" b="1" spc="50" dirty="0" err="1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და</a:t>
            </a:r>
            <a:r>
              <a:rPr lang="en-US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en-US" b="1" spc="50" dirty="0" err="1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წარსული</a:t>
            </a:r>
            <a:r>
              <a:rPr lang="en-US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en-US" b="1" spc="50" dirty="0" err="1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წინასწარ</a:t>
            </a:r>
            <a:r>
              <a:rPr lang="en-US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en-US" b="1" spc="50" dirty="0" err="1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მოცემული</a:t>
            </a:r>
            <a:r>
              <a:rPr lang="en-US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en-US" b="1" spc="50" dirty="0" err="1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აბსოლუტური</a:t>
            </a:r>
            <a:r>
              <a:rPr lang="en-US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en-US" b="1" spc="50" dirty="0" err="1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მიმართულებები</a:t>
            </a:r>
            <a:r>
              <a:rPr lang="en-US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en-US" b="1" spc="50" dirty="0" err="1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აღარ</a:t>
            </a:r>
            <a:r>
              <a:rPr lang="en-US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en-US" b="1" spc="50" dirty="0" err="1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არის</a:t>
            </a:r>
            <a:r>
              <a:rPr lang="en-US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.</a:t>
            </a:r>
          </a:p>
          <a:p>
            <a:endParaRPr lang="en-US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r>
              <a:rPr lang="en-US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 </a:t>
            </a:r>
            <a:r>
              <a:rPr lang="en-US" b="1" spc="50" dirty="0" err="1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აინშტაინის</a:t>
            </a:r>
            <a:r>
              <a:rPr lang="en-US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en-US" b="1" spc="50" dirty="0" err="1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განტოლებები</a:t>
            </a:r>
            <a:r>
              <a:rPr lang="en-US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en-US" b="1" spc="50" dirty="0" err="1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ლოკალურად</a:t>
            </a:r>
            <a:r>
              <a:rPr lang="en-US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en-US" b="1" spc="50" dirty="0" err="1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აღწერს</a:t>
            </a:r>
            <a:r>
              <a:rPr lang="en-US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, </a:t>
            </a:r>
            <a:r>
              <a:rPr lang="en-US" b="1" spc="50" dirty="0" err="1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როგორ</a:t>
            </a:r>
            <a:r>
              <a:rPr lang="en-US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en-US" b="1" spc="50" dirty="0" err="1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ამრუდებს</a:t>
            </a:r>
            <a:r>
              <a:rPr lang="en-US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en-US" b="1" spc="50" dirty="0" err="1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მატერია</a:t>
            </a:r>
            <a:r>
              <a:rPr lang="en-US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en-US" b="1" spc="50" dirty="0" err="1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და</a:t>
            </a:r>
            <a:r>
              <a:rPr lang="en-US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en-US" b="1" spc="50" dirty="0" err="1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ენერგია</a:t>
            </a:r>
            <a:r>
              <a:rPr lang="en-US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en-US" b="1" spc="50" dirty="0" err="1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სივრცე-დროს</a:t>
            </a:r>
            <a:r>
              <a:rPr lang="en-US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.</a:t>
            </a:r>
          </a:p>
          <a:p>
            <a:endParaRPr lang="en-US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r>
              <a:rPr lang="en-US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 </a:t>
            </a:r>
            <a:r>
              <a:rPr lang="en-US" b="1" spc="50" dirty="0" err="1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მაგრამ</a:t>
            </a:r>
            <a:r>
              <a:rPr lang="en-US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en-US" b="1" spc="50" dirty="0" err="1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გლობალური</a:t>
            </a:r>
            <a:r>
              <a:rPr lang="en-US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en-US" b="1" spc="50" dirty="0" err="1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სტრუქტურა</a:t>
            </a:r>
            <a:r>
              <a:rPr lang="en-US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en-US" b="1" spc="50" dirty="0" err="1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შეიძლება</a:t>
            </a:r>
            <a:r>
              <a:rPr lang="en-US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en-US" b="1" spc="50" dirty="0" err="1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უცნაური</a:t>
            </a:r>
            <a:r>
              <a:rPr lang="en-US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en-US" b="1" spc="50" dirty="0" err="1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იყოს</a:t>
            </a:r>
            <a:r>
              <a:rPr lang="en-US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— </a:t>
            </a:r>
            <a:r>
              <a:rPr lang="en-US" b="1" spc="50" dirty="0" err="1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და</a:t>
            </a:r>
            <a:r>
              <a:rPr lang="en-US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en-US" b="1" spc="50" dirty="0" err="1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ზოგიერთ</a:t>
            </a:r>
            <a:r>
              <a:rPr lang="en-US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en-US" b="1" spc="50" dirty="0" err="1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ამონახსნში</a:t>
            </a:r>
            <a:r>
              <a:rPr lang="en-US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en-US" b="1" spc="50" dirty="0" err="1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მომავლისკენ</a:t>
            </a:r>
            <a:r>
              <a:rPr lang="en-US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en-US" b="1" spc="50" dirty="0" err="1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მიმავალი</a:t>
            </a:r>
            <a:r>
              <a:rPr lang="en-US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en-US" b="1" spc="50" dirty="0" err="1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გზა</a:t>
            </a:r>
            <a:r>
              <a:rPr lang="en-US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en-US" b="1" spc="50" dirty="0" err="1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წარსულთან</a:t>
            </a:r>
            <a:r>
              <a:rPr lang="en-US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en-US" b="1" spc="50" dirty="0" err="1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ბრუნდება</a:t>
            </a:r>
            <a:r>
              <a:rPr lang="en-US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.</a:t>
            </a:r>
          </a:p>
          <a:p>
            <a:endParaRPr lang="en-US" dirty="0">
              <a:solidFill>
                <a:schemeClr val="bg1"/>
              </a:solidFill>
            </a:endParaRPr>
          </a:p>
          <a:p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A2166C6B-947B-2B30-F9BA-276A78BDD10D}"/>
                  </a:ext>
                </a:extLst>
              </p:cNvPr>
              <p:cNvSpPr txBox="1"/>
              <p:nvPr/>
            </p:nvSpPr>
            <p:spPr>
              <a:xfrm>
                <a:off x="561976" y="4810125"/>
                <a:ext cx="2428874" cy="399084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DE" sz="240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DE" sz="240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𝐺</m:t>
                          </m:r>
                        </m:e>
                        <m:sub>
                          <m:r>
                            <a:rPr lang="de-DE" sz="240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𝜇𝜈</m:t>
                          </m:r>
                        </m:sub>
                      </m:sSub>
                      <m:r>
                        <a:rPr lang="de-DE" sz="240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=8</m:t>
                      </m:r>
                      <m:r>
                        <a:rPr lang="de-DE" sz="240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𝜋</m:t>
                      </m:r>
                      <m:r>
                        <a:rPr lang="de-DE" sz="240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𝐺</m:t>
                      </m:r>
                      <m:sSub>
                        <m:sSubPr>
                          <m:ctrlPr>
                            <a:rPr lang="de-DE" sz="240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DE" sz="240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  <m:sub>
                          <m:r>
                            <a:rPr lang="de-DE" sz="240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𝜇𝜈</m:t>
                          </m:r>
                        </m:sub>
                      </m:sSub>
                    </m:oMath>
                  </m:oMathPara>
                </a14:m>
                <a:endParaRPr lang="en-US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A2166C6B-947B-2B30-F9BA-276A78BDD10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1976" y="4810125"/>
                <a:ext cx="2428874" cy="399084"/>
              </a:xfrm>
              <a:prstGeom prst="rect">
                <a:avLst/>
              </a:prstGeom>
              <a:blipFill>
                <a:blip r:embed="rId4"/>
                <a:stretch>
                  <a:fillRect b="-1818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27085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09364D-E2BB-CC6F-5D22-645C75A4EC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>
            <a:extLst>
              <a:ext uri="{FF2B5EF4-FFF2-40B4-BE49-F238E27FC236}">
                <a16:creationId xmlns:a16="http://schemas.microsoft.com/office/drawing/2014/main" id="{A8532197-7B34-EAA6-0EDE-3FF8DF7152A9}"/>
              </a:ext>
            </a:extLst>
          </p:cNvPr>
          <p:cNvSpPr/>
          <p:nvPr/>
        </p:nvSpPr>
        <p:spPr>
          <a:xfrm>
            <a:off x="305" y="0"/>
            <a:ext cx="12191695" cy="6858000"/>
          </a:xfrm>
          <a:prstGeom prst="rect">
            <a:avLst/>
          </a:prstGeom>
          <a:gradFill rotWithShape="1">
            <a:gsLst>
              <a:gs pos="0">
                <a:srgbClr val="071019"/>
              </a:gs>
              <a:gs pos="62000">
                <a:srgbClr val="081826"/>
              </a:gs>
              <a:gs pos="100000">
                <a:srgbClr val="0B2A3F"/>
              </a:gs>
            </a:gsLst>
            <a:lin ang="5400000" scaled="1"/>
          </a:gra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n-US" dirty="0"/>
          </a:p>
        </p:txBody>
      </p:sp>
      <p:sp>
        <p:nvSpPr>
          <p:cNvPr id="102" name="card 1"/>
          <p:cNvSpPr/>
          <p:nvPr/>
        </p:nvSpPr>
        <p:spPr>
          <a:xfrm>
            <a:off x="812800" y="1143000"/>
            <a:ext cx="4978400" cy="2336800"/>
          </a:xfrm>
          <a:prstGeom prst="roundRect">
            <a:avLst/>
          </a:prstGeom>
          <a:solidFill>
            <a:srgbClr val="0B1622">
              <a:alpha val="90000"/>
            </a:srgbClr>
          </a:solidFill>
          <a:ln w="13970">
            <a:solidFill>
              <a:srgbClr val="2C5F7A">
                <a:alpha val="76000"/>
              </a:srgbClr>
            </a:solidFill>
          </a:ln>
          <a:effectLst>
            <a:outerShdw blurRad="50800" dist="19050" dir="5400000" algn="ctr" rotWithShape="0">
              <a:srgbClr val="000000">
                <a:alpha val="3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03" name="image frame 1"/>
          <p:cNvSpPr/>
          <p:nvPr/>
        </p:nvSpPr>
        <p:spPr>
          <a:xfrm>
            <a:off x="1828800" y="1320800"/>
            <a:ext cx="2946400" cy="1346200"/>
          </a:xfrm>
          <a:prstGeom prst="roundRect">
            <a:avLst/>
          </a:prstGeom>
          <a:solidFill>
            <a:srgbClr val="02070D">
              <a:alpha val="93000"/>
            </a:srgbClr>
          </a:solidFill>
          <a:ln w="10795">
            <a:solidFill>
              <a:srgbClr val="234B63">
                <a:alpha val="82000"/>
              </a:srgbClr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104" name="card 2"/>
          <p:cNvSpPr/>
          <p:nvPr/>
        </p:nvSpPr>
        <p:spPr>
          <a:xfrm>
            <a:off x="6400800" y="1143000"/>
            <a:ext cx="4978400" cy="2336800"/>
          </a:xfrm>
          <a:prstGeom prst="roundRect">
            <a:avLst/>
          </a:prstGeom>
          <a:solidFill>
            <a:srgbClr val="0B1622">
              <a:alpha val="90000"/>
            </a:srgbClr>
          </a:solidFill>
          <a:ln w="13970">
            <a:solidFill>
              <a:srgbClr val="2C5F7A">
                <a:alpha val="76000"/>
              </a:srgbClr>
            </a:solidFill>
          </a:ln>
          <a:effectLst>
            <a:outerShdw blurRad="50800" dist="19050" dir="5400000" algn="ctr" rotWithShape="0">
              <a:srgbClr val="000000">
                <a:alpha val="3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05" name="image frame 2"/>
          <p:cNvSpPr/>
          <p:nvPr/>
        </p:nvSpPr>
        <p:spPr>
          <a:xfrm>
            <a:off x="7416800" y="1320800"/>
            <a:ext cx="2946400" cy="1346200"/>
          </a:xfrm>
          <a:prstGeom prst="roundRect">
            <a:avLst/>
          </a:prstGeom>
          <a:solidFill>
            <a:srgbClr val="02070D">
              <a:alpha val="93000"/>
            </a:srgbClr>
          </a:solidFill>
          <a:ln w="10795">
            <a:solidFill>
              <a:srgbClr val="234B63">
                <a:alpha val="82000"/>
              </a:srgbClr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106" name="card 3"/>
          <p:cNvSpPr/>
          <p:nvPr/>
        </p:nvSpPr>
        <p:spPr>
          <a:xfrm>
            <a:off x="812800" y="3733800"/>
            <a:ext cx="4978400" cy="2336800"/>
          </a:xfrm>
          <a:prstGeom prst="roundRect">
            <a:avLst/>
          </a:prstGeom>
          <a:solidFill>
            <a:srgbClr val="0B1622">
              <a:alpha val="90000"/>
            </a:srgbClr>
          </a:solidFill>
          <a:ln w="13970">
            <a:solidFill>
              <a:srgbClr val="2C5F7A">
                <a:alpha val="76000"/>
              </a:srgbClr>
            </a:solidFill>
          </a:ln>
          <a:effectLst>
            <a:outerShdw blurRad="50800" dist="19050" dir="5400000" algn="ctr" rotWithShape="0">
              <a:srgbClr val="000000">
                <a:alpha val="3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07" name="image frame 3"/>
          <p:cNvSpPr/>
          <p:nvPr/>
        </p:nvSpPr>
        <p:spPr>
          <a:xfrm>
            <a:off x="1828800" y="3911600"/>
            <a:ext cx="2946400" cy="1346200"/>
          </a:xfrm>
          <a:prstGeom prst="roundRect">
            <a:avLst/>
          </a:prstGeom>
          <a:solidFill>
            <a:srgbClr val="02070D">
              <a:alpha val="93000"/>
            </a:srgbClr>
          </a:solidFill>
          <a:ln w="10795">
            <a:solidFill>
              <a:srgbClr val="234B63">
                <a:alpha val="82000"/>
              </a:srgbClr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108" name="card 4"/>
          <p:cNvSpPr/>
          <p:nvPr/>
        </p:nvSpPr>
        <p:spPr>
          <a:xfrm>
            <a:off x="6400800" y="3733800"/>
            <a:ext cx="4978400" cy="2336800"/>
          </a:xfrm>
          <a:prstGeom prst="roundRect">
            <a:avLst/>
          </a:prstGeom>
          <a:solidFill>
            <a:srgbClr val="0B1622">
              <a:alpha val="90000"/>
            </a:srgbClr>
          </a:solidFill>
          <a:ln w="13970">
            <a:solidFill>
              <a:srgbClr val="2C5F7A">
                <a:alpha val="76000"/>
              </a:srgbClr>
            </a:solidFill>
          </a:ln>
          <a:effectLst>
            <a:outerShdw blurRad="50800" dist="19050" dir="5400000" algn="ctr" rotWithShape="0">
              <a:srgbClr val="000000">
                <a:alpha val="3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09" name="image frame 4"/>
          <p:cNvSpPr/>
          <p:nvPr/>
        </p:nvSpPr>
        <p:spPr>
          <a:xfrm>
            <a:off x="7416800" y="3911600"/>
            <a:ext cx="2946400" cy="1346200"/>
          </a:xfrm>
          <a:prstGeom prst="roundRect">
            <a:avLst/>
          </a:prstGeom>
          <a:solidFill>
            <a:srgbClr val="02070D">
              <a:alpha val="93000"/>
            </a:srgbClr>
          </a:solidFill>
          <a:ln w="10795">
            <a:solidFill>
              <a:srgbClr val="234B63">
                <a:alpha val="82000"/>
              </a:srgbClr>
            </a:solidFill>
          </a:ln>
        </p:spPr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78A13E5-9C47-A5B6-A5B3-A73429BF15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500" b="20500"/>
          <a:stretch>
            <a:fillRect/>
          </a:stretch>
        </p:blipFill>
        <p:spPr>
          <a:xfrm>
            <a:off x="1892300" y="1384300"/>
            <a:ext cx="2819400" cy="1219200"/>
          </a:xfrm>
          <a:prstGeom prst="rect">
            <a:avLst/>
          </a:prstGeom>
        </p:spPr>
      </p:pic>
      <p:sp>
        <p:nvSpPr>
          <p:cNvPr id="110" name="image dark overlay 1"/>
          <p:cNvSpPr/>
          <p:nvPr/>
        </p:nvSpPr>
        <p:spPr>
          <a:xfrm>
            <a:off x="1866900" y="1384300"/>
            <a:ext cx="2819400" cy="1219200"/>
          </a:xfrm>
          <a:prstGeom prst="rect">
            <a:avLst/>
          </a:prstGeom>
          <a:solidFill>
            <a:srgbClr val="06111C">
              <a:alpha val="18000"/>
            </a:srgbClr>
          </a:solidFill>
          <a:ln>
            <a:noFill/>
          </a:ln>
        </p:spPr>
        <p:txBody>
          <a:bodyPr/>
          <a:lstStyle/>
          <a:p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9E55203-2B19-8089-FF30-8E80A8BA00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000" b="30000"/>
          <a:stretch>
            <a:fillRect/>
          </a:stretch>
        </p:blipFill>
        <p:spPr>
          <a:xfrm>
            <a:off x="7480300" y="1384300"/>
            <a:ext cx="2819400" cy="1219200"/>
          </a:xfrm>
          <a:prstGeom prst="rect">
            <a:avLst/>
          </a:prstGeom>
        </p:spPr>
      </p:pic>
      <p:sp>
        <p:nvSpPr>
          <p:cNvPr id="111" name="image dark overlay 2"/>
          <p:cNvSpPr/>
          <p:nvPr/>
        </p:nvSpPr>
        <p:spPr>
          <a:xfrm>
            <a:off x="7480300" y="1384300"/>
            <a:ext cx="2819400" cy="1219200"/>
          </a:xfrm>
          <a:prstGeom prst="rect">
            <a:avLst/>
          </a:prstGeom>
          <a:solidFill>
            <a:srgbClr val="06111C">
              <a:alpha val="18000"/>
            </a:srgbClr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F73A518C-E38A-D3D8-A978-C2A24995284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500" b="22500"/>
          <a:stretch>
            <a:fillRect/>
          </a:stretch>
        </p:blipFill>
        <p:spPr>
          <a:xfrm>
            <a:off x="1892300" y="3975100"/>
            <a:ext cx="2819400" cy="1219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2" name="image dark overlay 3"/>
          <p:cNvSpPr/>
          <p:nvPr/>
        </p:nvSpPr>
        <p:spPr>
          <a:xfrm>
            <a:off x="1892300" y="3975100"/>
            <a:ext cx="2819400" cy="1219200"/>
          </a:xfrm>
          <a:prstGeom prst="rect">
            <a:avLst/>
          </a:prstGeom>
          <a:solidFill>
            <a:srgbClr val="06111C">
              <a:alpha val="18000"/>
            </a:srgbClr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5F69857-3752-23D1-CDD5-637FFD93F53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000" b="17000"/>
          <a:stretch>
            <a:fillRect/>
          </a:stretch>
        </p:blipFill>
        <p:spPr>
          <a:xfrm>
            <a:off x="7480300" y="3975100"/>
            <a:ext cx="2819400" cy="1219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3" name="image dark overlay 4"/>
          <p:cNvSpPr/>
          <p:nvPr/>
        </p:nvSpPr>
        <p:spPr>
          <a:xfrm>
            <a:off x="7480300" y="3975100"/>
            <a:ext cx="2819400" cy="1219200"/>
          </a:xfrm>
          <a:prstGeom prst="rect">
            <a:avLst/>
          </a:prstGeom>
          <a:solidFill>
            <a:srgbClr val="06111C">
              <a:alpha val="18000"/>
            </a:srgbClr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114" name="slide title"/>
          <p:cNvSpPr txBox="1"/>
          <p:nvPr/>
        </p:nvSpPr>
        <p:spPr>
          <a:xfrm>
            <a:off x="0" y="342900"/>
            <a:ext cx="12192000" cy="5842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/>
          <a:lstStyle/>
          <a:p>
            <a:pPr algn="ctr"/>
            <a:r>
              <a:rPr lang="ka-GE" sz="3600" b="1" dirty="0">
                <a:solidFill>
                  <a:srgbClr val="F8FBFF"/>
                </a:solidFill>
                <a:latin typeface="Sylfaen"/>
                <a:cs typeface="Sylfaen"/>
              </a:rPr>
              <a:t>სად ჩნდება CTC-ები?</a:t>
            </a:r>
            <a:endParaRPr lang="ka-GE" sz="3600" dirty="0">
              <a:latin typeface="Sylfaen"/>
              <a:cs typeface="Sylfaen"/>
            </a:endParaRPr>
          </a:p>
        </p:txBody>
      </p:sp>
      <p:sp>
        <p:nvSpPr>
          <p:cNvPr id="115" name="card title 1"/>
          <p:cNvSpPr txBox="1"/>
          <p:nvPr/>
        </p:nvSpPr>
        <p:spPr>
          <a:xfrm>
            <a:off x="1219200" y="2717800"/>
            <a:ext cx="4165600" cy="3175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/>
          <a:lstStyle/>
          <a:p>
            <a:pPr algn="l"/>
            <a:r>
              <a:rPr lang="ka-GE" sz="1900" b="1" dirty="0">
                <a:solidFill>
                  <a:srgbClr val="F7FBFF"/>
                </a:solidFill>
                <a:latin typeface="Sylfaen"/>
                <a:cs typeface="Sylfaen"/>
              </a:rPr>
              <a:t>Gödel-ის სამყარო</a:t>
            </a:r>
            <a:endParaRPr lang="ka-GE" sz="1900" dirty="0">
              <a:latin typeface="Sylfaen"/>
              <a:cs typeface="Sylfaen"/>
            </a:endParaRPr>
          </a:p>
        </p:txBody>
      </p:sp>
      <p:sp>
        <p:nvSpPr>
          <p:cNvPr id="116" name="card body 1"/>
          <p:cNvSpPr txBox="1"/>
          <p:nvPr/>
        </p:nvSpPr>
        <p:spPr>
          <a:xfrm>
            <a:off x="1219200" y="3060700"/>
            <a:ext cx="4165600" cy="3302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/>
          <a:lstStyle/>
          <a:p>
            <a:pPr algn="l"/>
            <a:r>
              <a:rPr lang="ka-GE" sz="1400" dirty="0">
                <a:solidFill>
                  <a:srgbClr val="BBD0DE"/>
                </a:solidFill>
                <a:latin typeface="Sylfaen"/>
                <a:cs typeface="Sylfaen"/>
              </a:rPr>
              <a:t>მბრუნავი კოსმოლოგია</a:t>
            </a:r>
            <a:endParaRPr lang="ka-GE" sz="1400" dirty="0">
              <a:latin typeface="Sylfaen"/>
              <a:cs typeface="Sylfaen"/>
            </a:endParaRPr>
          </a:p>
        </p:txBody>
      </p:sp>
      <p:sp>
        <p:nvSpPr>
          <p:cNvPr id="117" name="card title 2"/>
          <p:cNvSpPr txBox="1"/>
          <p:nvPr/>
        </p:nvSpPr>
        <p:spPr>
          <a:xfrm>
            <a:off x="6807200" y="2717800"/>
            <a:ext cx="4165600" cy="3175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/>
          <a:lstStyle/>
          <a:p>
            <a:pPr algn="l"/>
            <a:r>
              <a:rPr lang="ka-GE" sz="1900" b="1" dirty="0">
                <a:solidFill>
                  <a:srgbClr val="F7FBFF"/>
                </a:solidFill>
                <a:latin typeface="Sylfaen"/>
                <a:cs typeface="Sylfaen"/>
              </a:rPr>
              <a:t>Tipler-ის ცილინდრი</a:t>
            </a:r>
            <a:endParaRPr lang="ka-GE" sz="1900" dirty="0">
              <a:latin typeface="Sylfaen"/>
              <a:cs typeface="Sylfaen"/>
            </a:endParaRPr>
          </a:p>
        </p:txBody>
      </p:sp>
      <p:sp>
        <p:nvSpPr>
          <p:cNvPr id="118" name="card body 2"/>
          <p:cNvSpPr txBox="1"/>
          <p:nvPr/>
        </p:nvSpPr>
        <p:spPr>
          <a:xfrm>
            <a:off x="6807200" y="3060700"/>
            <a:ext cx="4165600" cy="3302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/>
          <a:lstStyle/>
          <a:p>
            <a:pPr algn="l"/>
            <a:r>
              <a:rPr lang="ka-GE" sz="1400" dirty="0">
                <a:solidFill>
                  <a:srgbClr val="BBD0DE"/>
                </a:solidFill>
                <a:latin typeface="Sylfaen"/>
                <a:cs typeface="Sylfaen"/>
              </a:rPr>
              <a:t>სწრაფი ბრუნვა → frame dragging</a:t>
            </a:r>
            <a:endParaRPr lang="ka-GE" sz="1400" dirty="0">
              <a:latin typeface="Sylfaen"/>
              <a:cs typeface="Sylfaen"/>
            </a:endParaRPr>
          </a:p>
        </p:txBody>
      </p:sp>
      <p:sp>
        <p:nvSpPr>
          <p:cNvPr id="119" name="card title 3"/>
          <p:cNvSpPr txBox="1"/>
          <p:nvPr/>
        </p:nvSpPr>
        <p:spPr>
          <a:xfrm>
            <a:off x="1219200" y="5308600"/>
            <a:ext cx="4165600" cy="3175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/>
          <a:lstStyle/>
          <a:p>
            <a:pPr algn="l"/>
            <a:r>
              <a:rPr lang="ka-GE" sz="1900" b="1" dirty="0">
                <a:solidFill>
                  <a:srgbClr val="F7FBFF"/>
                </a:solidFill>
                <a:latin typeface="Sylfaen"/>
                <a:cs typeface="Sylfaen"/>
              </a:rPr>
              <a:t>Wormhole მოდელები</a:t>
            </a:r>
            <a:endParaRPr lang="ka-GE" sz="1900" dirty="0">
              <a:latin typeface="Sylfaen"/>
              <a:cs typeface="Sylfaen"/>
            </a:endParaRPr>
          </a:p>
        </p:txBody>
      </p:sp>
      <p:sp>
        <p:nvSpPr>
          <p:cNvPr id="120" name="card body 3"/>
          <p:cNvSpPr txBox="1"/>
          <p:nvPr/>
        </p:nvSpPr>
        <p:spPr>
          <a:xfrm>
            <a:off x="1219200" y="5651500"/>
            <a:ext cx="4165600" cy="3302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/>
          <a:lstStyle/>
          <a:p>
            <a:pPr algn="l"/>
            <a:r>
              <a:rPr lang="ka-GE" sz="1400" dirty="0">
                <a:solidFill>
                  <a:srgbClr val="BBD0DE"/>
                </a:solidFill>
                <a:latin typeface="Sylfaen"/>
                <a:cs typeface="Sylfaen"/>
              </a:rPr>
              <a:t>space shortcut + time shift</a:t>
            </a:r>
            <a:endParaRPr lang="ka-GE" sz="1400" dirty="0">
              <a:latin typeface="Sylfaen"/>
              <a:cs typeface="Sylfaen"/>
            </a:endParaRPr>
          </a:p>
        </p:txBody>
      </p:sp>
      <p:sp>
        <p:nvSpPr>
          <p:cNvPr id="121" name="card title 4"/>
          <p:cNvSpPr txBox="1"/>
          <p:nvPr/>
        </p:nvSpPr>
        <p:spPr>
          <a:xfrm>
            <a:off x="6807200" y="5308600"/>
            <a:ext cx="4165600" cy="3175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/>
          <a:lstStyle/>
          <a:p>
            <a:pPr algn="l"/>
            <a:r>
              <a:rPr lang="ka-GE" sz="1900" b="1" dirty="0">
                <a:solidFill>
                  <a:srgbClr val="F7FBFF"/>
                </a:solidFill>
                <a:latin typeface="Sylfaen"/>
                <a:cs typeface="Sylfaen"/>
              </a:rPr>
              <a:t>Kerr-ის შავი ხვრელი</a:t>
            </a:r>
            <a:endParaRPr lang="ka-GE" sz="1900" dirty="0">
              <a:latin typeface="Sylfaen"/>
              <a:cs typeface="Sylfaen"/>
            </a:endParaRPr>
          </a:p>
        </p:txBody>
      </p:sp>
      <p:sp>
        <p:nvSpPr>
          <p:cNvPr id="122" name="card body 4"/>
          <p:cNvSpPr txBox="1"/>
          <p:nvPr/>
        </p:nvSpPr>
        <p:spPr>
          <a:xfrm>
            <a:off x="6807200" y="5651500"/>
            <a:ext cx="4165600" cy="3302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/>
          <a:lstStyle/>
          <a:p>
            <a:pPr algn="l"/>
            <a:r>
              <a:rPr lang="ka-GE" sz="1400" dirty="0">
                <a:solidFill>
                  <a:schemeClr val="bg1"/>
                </a:solidFill>
                <a:latin typeface="Sylfaen"/>
                <a:cs typeface="Sylfaen"/>
              </a:rPr>
              <a:t>რგოლისებრი სინგულარობა</a:t>
            </a:r>
          </a:p>
        </p:txBody>
      </p:sp>
    </p:spTree>
    <p:extLst>
      <p:ext uri="{BB962C8B-B14F-4D97-AF65-F5344CB8AC3E}">
        <p14:creationId xmlns:p14="http://schemas.microsoft.com/office/powerpoint/2010/main" val="94618543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2EABF6-739B-70FC-7027-982B3CACC0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>
            <a:extLst>
              <a:ext uri="{FF2B5EF4-FFF2-40B4-BE49-F238E27FC236}">
                <a16:creationId xmlns:a16="http://schemas.microsoft.com/office/drawing/2014/main" id="{244CBD91-FFB8-611F-3569-8CBC24569401}"/>
              </a:ext>
            </a:extLst>
          </p:cNvPr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71019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883D4B6-17C7-D8DB-EFC6-B9AE52638A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8644" y="2628900"/>
            <a:ext cx="7514405" cy="4229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9F7C7AA-ABCD-CA92-D1E7-D6C5E71E043D}"/>
              </a:ext>
            </a:extLst>
          </p:cNvPr>
          <p:cNvSpPr txBox="1"/>
          <p:nvPr/>
        </p:nvSpPr>
        <p:spPr>
          <a:xfrm>
            <a:off x="400050" y="1285875"/>
            <a:ext cx="513153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>
                <a:solidFill>
                  <a:schemeClr val="bg1"/>
                </a:solidFill>
              </a:rPr>
              <a:t>ბაბუის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პარადოქსი</a:t>
            </a:r>
            <a:endParaRPr lang="ka-GE" b="1" dirty="0">
              <a:solidFill>
                <a:schemeClr val="bg1"/>
              </a:solidFill>
            </a:endParaRPr>
          </a:p>
          <a:p>
            <a:br>
              <a:rPr lang="en-US" dirty="0">
                <a:solidFill>
                  <a:schemeClr val="bg1"/>
                </a:solidFill>
              </a:rPr>
            </a:br>
            <a:r>
              <a:rPr lang="en-US" dirty="0" err="1">
                <a:solidFill>
                  <a:schemeClr val="bg1"/>
                </a:solidFill>
              </a:rPr>
              <a:t>წარსულის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შეცვლა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საკუთარ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არსებობას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აუქმებს</a:t>
            </a:r>
            <a:r>
              <a:rPr lang="en-US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D1018B1-6FBA-7978-5613-961E491FF8B6}"/>
              </a:ext>
            </a:extLst>
          </p:cNvPr>
          <p:cNvSpPr txBox="1"/>
          <p:nvPr/>
        </p:nvSpPr>
        <p:spPr>
          <a:xfrm>
            <a:off x="5952830" y="1285875"/>
            <a:ext cx="581761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>
                <a:solidFill>
                  <a:schemeClr val="bg1"/>
                </a:solidFill>
              </a:rPr>
              <a:t>ბუტსტრაპის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პარადოქსი</a:t>
            </a:r>
            <a:endParaRPr lang="ka-GE" b="1" dirty="0">
              <a:solidFill>
                <a:schemeClr val="bg1"/>
              </a:solidFill>
            </a:endParaRPr>
          </a:p>
          <a:p>
            <a:br>
              <a:rPr lang="en-US" dirty="0">
                <a:solidFill>
                  <a:schemeClr val="bg1"/>
                </a:solidFill>
              </a:rPr>
            </a:br>
            <a:r>
              <a:rPr lang="en-US" dirty="0" err="1">
                <a:solidFill>
                  <a:schemeClr val="bg1"/>
                </a:solidFill>
              </a:rPr>
              <a:t>ინფორმაცია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არსებობს</a:t>
            </a:r>
            <a:r>
              <a:rPr lang="en-US" dirty="0">
                <a:solidFill>
                  <a:schemeClr val="bg1"/>
                </a:solidFill>
              </a:rPr>
              <a:t>, </a:t>
            </a:r>
            <a:r>
              <a:rPr lang="en-US" dirty="0" err="1">
                <a:solidFill>
                  <a:schemeClr val="bg1"/>
                </a:solidFill>
              </a:rPr>
              <a:t>მაგრამ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საწყისი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წყარო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არ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აქვს</a:t>
            </a:r>
            <a:r>
              <a:rPr lang="en-US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45A4B69-5445-185E-73B5-0826A5A58D0F}"/>
              </a:ext>
            </a:extLst>
          </p:cNvPr>
          <p:cNvSpPr txBox="1"/>
          <p:nvPr/>
        </p:nvSpPr>
        <p:spPr>
          <a:xfrm>
            <a:off x="3644762" y="381328"/>
            <a:ext cx="46161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err="1">
                <a:solidFill>
                  <a:schemeClr val="bg1"/>
                </a:solidFill>
              </a:rPr>
              <a:t>რა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პარადოქსებს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ქმნის</a:t>
            </a:r>
            <a:r>
              <a:rPr lang="en-US" sz="2800" dirty="0">
                <a:solidFill>
                  <a:schemeClr val="bg1"/>
                </a:solidFill>
              </a:rPr>
              <a:t> CTC?</a:t>
            </a:r>
          </a:p>
        </p:txBody>
      </p:sp>
    </p:spTree>
    <p:extLst>
      <p:ext uri="{BB962C8B-B14F-4D97-AF65-F5344CB8AC3E}">
        <p14:creationId xmlns:p14="http://schemas.microsoft.com/office/powerpoint/2010/main" val="394852389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7DB494-84EC-6FAC-960B-99892F7CD4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>
            <a:extLst>
              <a:ext uri="{FF2B5EF4-FFF2-40B4-BE49-F238E27FC236}">
                <a16:creationId xmlns:a16="http://schemas.microsoft.com/office/drawing/2014/main" id="{05AF762A-29EB-28F6-46B5-0B4C7B480753}"/>
              </a:ext>
            </a:extLst>
          </p:cNvPr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71019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24F653C-63B4-88C4-C136-AA42861352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5222" y="3297883"/>
            <a:ext cx="5568105" cy="31337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1218412-4A9B-A143-742D-78EC4B433CDA}"/>
              </a:ext>
            </a:extLst>
          </p:cNvPr>
          <p:cNvSpPr txBox="1"/>
          <p:nvPr/>
        </p:nvSpPr>
        <p:spPr>
          <a:xfrm>
            <a:off x="3766983" y="426393"/>
            <a:ext cx="46577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>
                <a:solidFill>
                  <a:schemeClr val="bg1"/>
                </a:solidFill>
              </a:rPr>
              <a:t>პარადოქსების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გადაჭრის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გზები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2A6520F-37A6-366A-08D0-8A113D669A28}"/>
              </a:ext>
            </a:extLst>
          </p:cNvPr>
          <p:cNvSpPr txBox="1"/>
          <p:nvPr/>
        </p:nvSpPr>
        <p:spPr>
          <a:xfrm>
            <a:off x="171451" y="1615901"/>
            <a:ext cx="5705474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</a:rPr>
              <a:t>Novikov-</a:t>
            </a:r>
            <a:r>
              <a:rPr lang="en-US" sz="2000" b="1" dirty="0" err="1">
                <a:solidFill>
                  <a:schemeClr val="bg1"/>
                </a:solidFill>
              </a:rPr>
              <a:t>ის</a:t>
            </a:r>
            <a:r>
              <a:rPr lang="ka-GE" sz="2000" b="1" dirty="0">
                <a:solidFill>
                  <a:schemeClr val="bg1"/>
                </a:solidFill>
              </a:rPr>
              <a:t> პრინციპი</a:t>
            </a:r>
          </a:p>
          <a:p>
            <a:br>
              <a:rPr lang="en-US" dirty="0">
                <a:solidFill>
                  <a:schemeClr val="bg1"/>
                </a:solidFill>
              </a:rPr>
            </a:br>
            <a:r>
              <a:rPr lang="en-US" sz="1600" dirty="0" err="1">
                <a:solidFill>
                  <a:schemeClr val="bg1"/>
                </a:solidFill>
              </a:rPr>
              <a:t>წარსულში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დაბრუნება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შესაძლებელია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მხოლოდ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ისე</a:t>
            </a:r>
            <a:r>
              <a:rPr lang="en-US" sz="1600" dirty="0">
                <a:solidFill>
                  <a:schemeClr val="bg1"/>
                </a:solidFill>
              </a:rPr>
              <a:t>, </a:t>
            </a:r>
            <a:r>
              <a:rPr lang="en-US" sz="1600" dirty="0" err="1">
                <a:solidFill>
                  <a:schemeClr val="bg1"/>
                </a:solidFill>
              </a:rPr>
              <a:t>რომ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ისტორია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საკუთარ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თავს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არ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ეწინააღმდეგებოდეს</a:t>
            </a:r>
            <a:r>
              <a:rPr lang="en-US" sz="1600" dirty="0">
                <a:solidFill>
                  <a:schemeClr val="bg1"/>
                </a:solidFill>
              </a:rPr>
              <a:t>.</a:t>
            </a:r>
            <a:br>
              <a:rPr lang="en-US" sz="1600" dirty="0">
                <a:solidFill>
                  <a:schemeClr val="bg1"/>
                </a:solidFill>
              </a:rPr>
            </a:br>
            <a:r>
              <a:rPr lang="en-US" sz="1600" dirty="0" err="1">
                <a:solidFill>
                  <a:schemeClr val="bg1"/>
                </a:solidFill>
              </a:rPr>
              <a:t>რაც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მოხდა</a:t>
            </a:r>
            <a:r>
              <a:rPr lang="en-US" sz="1600" dirty="0">
                <a:solidFill>
                  <a:schemeClr val="bg1"/>
                </a:solidFill>
              </a:rPr>
              <a:t>, </a:t>
            </a:r>
            <a:r>
              <a:rPr lang="en-US" sz="1600" dirty="0" err="1">
                <a:solidFill>
                  <a:schemeClr val="bg1"/>
                </a:solidFill>
              </a:rPr>
              <a:t>უკვე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მოხდა</a:t>
            </a:r>
            <a:r>
              <a:rPr lang="en-US" sz="1600" dirty="0">
                <a:solidFill>
                  <a:schemeClr val="bg1"/>
                </a:solidFill>
              </a:rPr>
              <a:t> — </a:t>
            </a:r>
            <a:r>
              <a:rPr lang="en-US" sz="1600" dirty="0" err="1">
                <a:solidFill>
                  <a:schemeClr val="bg1"/>
                </a:solidFill>
              </a:rPr>
              <a:t>წარსული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არ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იცვლება</a:t>
            </a:r>
            <a:r>
              <a:rPr lang="en-US" sz="1600" dirty="0">
                <a:solidFill>
                  <a:schemeClr val="bg1"/>
                </a:solidFill>
              </a:rPr>
              <a:t>.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FD4E02C-0CCD-32D1-61A0-B3C4241AC7E0}"/>
              </a:ext>
            </a:extLst>
          </p:cNvPr>
          <p:cNvSpPr txBox="1"/>
          <p:nvPr/>
        </p:nvSpPr>
        <p:spPr>
          <a:xfrm>
            <a:off x="6062510" y="1615901"/>
            <a:ext cx="59436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</a:rPr>
              <a:t>Deutsch-</a:t>
            </a:r>
            <a:r>
              <a:rPr lang="en-US" sz="2000" b="1" dirty="0" err="1">
                <a:solidFill>
                  <a:schemeClr val="bg1"/>
                </a:solidFill>
              </a:rPr>
              <a:t>ის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კვანტური</a:t>
            </a:r>
            <a:r>
              <a:rPr lang="en-US" sz="2000" b="1" dirty="0">
                <a:solidFill>
                  <a:schemeClr val="bg1"/>
                </a:solidFill>
              </a:rPr>
              <a:t> CTC </a:t>
            </a:r>
            <a:r>
              <a:rPr lang="en-US" sz="2000" b="1" dirty="0" err="1">
                <a:solidFill>
                  <a:schemeClr val="bg1"/>
                </a:solidFill>
              </a:rPr>
              <a:t>მოდელი</a:t>
            </a:r>
            <a:endParaRPr lang="ka-GE" sz="2000" b="1" dirty="0">
              <a:solidFill>
                <a:schemeClr val="bg1"/>
              </a:solidFill>
            </a:endParaRPr>
          </a:p>
          <a:p>
            <a:br>
              <a:rPr lang="en-US" dirty="0">
                <a:solidFill>
                  <a:schemeClr val="bg1"/>
                </a:solidFill>
              </a:rPr>
            </a:br>
            <a:r>
              <a:rPr lang="ka-GE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კვანტური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სისტემა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საკუთარ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წარსულთან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ურთიერთქმედებს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და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უნდა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მივიდეს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ისეთ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მდგომარეობამდე</a:t>
            </a:r>
            <a:r>
              <a:rPr lang="en-US" sz="1600" dirty="0">
                <a:solidFill>
                  <a:schemeClr val="bg1"/>
                </a:solidFill>
              </a:rPr>
              <a:t>, </a:t>
            </a:r>
            <a:r>
              <a:rPr lang="en-US" sz="1600" dirty="0" err="1">
                <a:solidFill>
                  <a:schemeClr val="bg1"/>
                </a:solidFill>
              </a:rPr>
              <a:t>რომელიც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მარყუჟის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შემდეგ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ისევ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თავსებადია</a:t>
            </a:r>
            <a:r>
              <a:rPr lang="en-US" sz="1600" dirty="0">
                <a:solidFill>
                  <a:schemeClr val="bg1"/>
                </a:solidFill>
              </a:rPr>
              <a:t>.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6042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ED382D-FF83-0D7E-0121-2A7BD3AF1A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>
            <a:extLst>
              <a:ext uri="{FF2B5EF4-FFF2-40B4-BE49-F238E27FC236}">
                <a16:creationId xmlns:a16="http://schemas.microsoft.com/office/drawing/2014/main" id="{6C0D65FD-59D9-757E-0AC9-DE6BB34B0983}"/>
              </a:ext>
            </a:extLst>
          </p:cNvPr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71019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/>
          <a:lstStyle/>
          <a:p>
            <a:pPr algn="ctr"/>
            <a:endParaRPr lang="ka-GE" sz="2400" b="1" dirty="0">
              <a:solidFill>
                <a:schemeClr val="bg1"/>
              </a:solidFill>
            </a:endParaRPr>
          </a:p>
          <a:p>
            <a:pPr algn="ctr"/>
            <a:r>
              <a:rPr lang="en-US" sz="2400" b="1" dirty="0" err="1">
                <a:solidFill>
                  <a:schemeClr val="bg1"/>
                </a:solidFill>
              </a:rPr>
              <a:t>ქრონოლოგიის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err="1">
                <a:solidFill>
                  <a:schemeClr val="bg1"/>
                </a:solidFill>
              </a:rPr>
              <a:t>დაცვის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err="1">
                <a:solidFill>
                  <a:schemeClr val="bg1"/>
                </a:solidFill>
              </a:rPr>
              <a:t>ჰიპოთეზა</a:t>
            </a:r>
            <a:endParaRPr lang="ka-GE" sz="2400" b="1" dirty="0">
              <a:solidFill>
                <a:schemeClr val="bg1"/>
              </a:solidFill>
            </a:endParaRPr>
          </a:p>
          <a:p>
            <a:pPr algn="ctr"/>
            <a:endParaRPr lang="ka-GE" sz="2400" b="1" dirty="0">
              <a:solidFill>
                <a:schemeClr val="bg1"/>
              </a:solidFill>
            </a:endParaRPr>
          </a:p>
          <a:p>
            <a:pPr algn="ctr"/>
            <a:endParaRPr lang="en-US" sz="2400" dirty="0">
              <a:solidFill>
                <a:schemeClr val="bg1"/>
              </a:solidFill>
            </a:endParaRPr>
          </a:p>
          <a:p>
            <a:r>
              <a:rPr lang="en-US" sz="2000" dirty="0" err="1">
                <a:solidFill>
                  <a:schemeClr val="bg1"/>
                </a:solidFill>
              </a:rPr>
              <a:t>თუ</a:t>
            </a:r>
            <a:r>
              <a:rPr lang="en-US" sz="2000" dirty="0">
                <a:solidFill>
                  <a:schemeClr val="bg1"/>
                </a:solidFill>
              </a:rPr>
              <a:t> CTC-</a:t>
            </a:r>
            <a:r>
              <a:rPr lang="en-US" sz="2000" dirty="0" err="1">
                <a:solidFill>
                  <a:schemeClr val="bg1"/>
                </a:solidFill>
              </a:rPr>
              <a:t>ები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პარადოქსებს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ქმნის</a:t>
            </a:r>
            <a:r>
              <a:rPr lang="en-US" sz="2000" dirty="0">
                <a:solidFill>
                  <a:schemeClr val="bg1"/>
                </a:solidFill>
              </a:rPr>
              <a:t>, </a:t>
            </a:r>
            <a:r>
              <a:rPr lang="en-US" sz="2000" dirty="0" err="1">
                <a:solidFill>
                  <a:schemeClr val="bg1"/>
                </a:solidFill>
              </a:rPr>
              <a:t>შეიძლება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პრობლემა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საერთოდ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სხვაგან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იყოს</a:t>
            </a:r>
            <a:r>
              <a:rPr lang="en-US" sz="2000" dirty="0">
                <a:solidFill>
                  <a:schemeClr val="bg1"/>
                </a:solidFill>
              </a:rPr>
              <a:t>:</a:t>
            </a:r>
            <a:r>
              <a:rPr lang="ka-GE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შესაძლოა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ბუნება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მათ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წარმოქმნას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არ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უშვებს</a:t>
            </a:r>
            <a:r>
              <a:rPr lang="en-US" sz="2000" dirty="0">
                <a:solidFill>
                  <a:schemeClr val="bg1"/>
                </a:solidFill>
              </a:rPr>
              <a:t>.</a:t>
            </a:r>
            <a:endParaRPr lang="ka-GE" sz="2000" dirty="0">
              <a:solidFill>
                <a:schemeClr val="bg1"/>
              </a:solidFill>
            </a:endParaRPr>
          </a:p>
          <a:p>
            <a:endParaRPr lang="en-US" sz="2000" dirty="0">
              <a:solidFill>
                <a:schemeClr val="bg1"/>
              </a:solidFill>
            </a:endParaRPr>
          </a:p>
          <a:p>
            <a:r>
              <a:rPr lang="en-US" sz="2000" dirty="0">
                <a:solidFill>
                  <a:schemeClr val="bg1"/>
                </a:solidFill>
              </a:rPr>
              <a:t>Hawking-</a:t>
            </a:r>
            <a:r>
              <a:rPr lang="en-US" sz="2000" dirty="0" err="1">
                <a:solidFill>
                  <a:schemeClr val="bg1"/>
                </a:solidFill>
              </a:rPr>
              <a:t>ის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იდეით</a:t>
            </a:r>
            <a:r>
              <a:rPr lang="en-US" sz="2000" dirty="0">
                <a:solidFill>
                  <a:schemeClr val="bg1"/>
                </a:solidFill>
              </a:rPr>
              <a:t>, </a:t>
            </a:r>
            <a:r>
              <a:rPr lang="en-US" sz="2000" dirty="0" err="1">
                <a:solidFill>
                  <a:schemeClr val="bg1"/>
                </a:solidFill>
              </a:rPr>
              <a:t>როცა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სივრცე-დრო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დროის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მარყუჟის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შექმნას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უახლოვდება</a:t>
            </a:r>
            <a:r>
              <a:rPr lang="en-US" sz="2000" dirty="0">
                <a:solidFill>
                  <a:schemeClr val="bg1"/>
                </a:solidFill>
              </a:rPr>
              <a:t>, </a:t>
            </a:r>
            <a:r>
              <a:rPr lang="en-US" sz="2000" dirty="0" err="1">
                <a:solidFill>
                  <a:schemeClr val="bg1"/>
                </a:solidFill>
              </a:rPr>
              <a:t>კვანტური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ეფექტები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შეიძლება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იმდენად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გაძლიერდეს</a:t>
            </a:r>
            <a:r>
              <a:rPr lang="en-US" sz="2000" dirty="0">
                <a:solidFill>
                  <a:schemeClr val="bg1"/>
                </a:solidFill>
              </a:rPr>
              <a:t>, </a:t>
            </a:r>
            <a:r>
              <a:rPr lang="en-US" sz="2000" dirty="0" err="1">
                <a:solidFill>
                  <a:schemeClr val="bg1"/>
                </a:solidFill>
              </a:rPr>
              <a:t>რომ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ეს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პროცესი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დაანგრიოს</a:t>
            </a:r>
            <a:r>
              <a:rPr lang="en-US" sz="2000" dirty="0">
                <a:solidFill>
                  <a:schemeClr val="bg1"/>
                </a:solidFill>
              </a:rPr>
              <a:t>.</a:t>
            </a:r>
            <a:endParaRPr lang="ka-GE" sz="2000" dirty="0">
              <a:solidFill>
                <a:schemeClr val="bg1"/>
              </a:solidFill>
            </a:endParaRPr>
          </a:p>
          <a:p>
            <a:endParaRPr lang="en-US" sz="2000" dirty="0">
              <a:solidFill>
                <a:schemeClr val="bg1"/>
              </a:solidFill>
            </a:endParaRPr>
          </a:p>
          <a:p>
            <a:r>
              <a:rPr lang="en-US" sz="2000" b="1" dirty="0" err="1">
                <a:solidFill>
                  <a:schemeClr val="bg1"/>
                </a:solidFill>
              </a:rPr>
              <a:t>დასკვნა</a:t>
            </a:r>
            <a:r>
              <a:rPr lang="en-US" sz="2000" b="1" dirty="0">
                <a:solidFill>
                  <a:schemeClr val="bg1"/>
                </a:solidFill>
              </a:rPr>
              <a:t>:</a:t>
            </a:r>
            <a:r>
              <a:rPr lang="ka-GE" sz="2000" b="1" dirty="0">
                <a:solidFill>
                  <a:schemeClr val="bg1"/>
                </a:solidFill>
              </a:rPr>
              <a:t> </a:t>
            </a:r>
            <a:r>
              <a:rPr lang="en-US" sz="2000" dirty="0">
                <a:solidFill>
                  <a:schemeClr val="bg1"/>
                </a:solidFill>
              </a:rPr>
              <a:t>CTC-</a:t>
            </a:r>
            <a:r>
              <a:rPr lang="en-US" sz="2000" dirty="0" err="1">
                <a:solidFill>
                  <a:schemeClr val="bg1"/>
                </a:solidFill>
              </a:rPr>
              <a:t>ები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გვაჩვენებს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კლასიკური</a:t>
            </a:r>
            <a:r>
              <a:rPr lang="en-US" sz="2000" dirty="0">
                <a:solidFill>
                  <a:schemeClr val="bg1"/>
                </a:solidFill>
              </a:rPr>
              <a:t> GR-</a:t>
            </a:r>
            <a:r>
              <a:rPr lang="en-US" sz="2000" dirty="0" err="1">
                <a:solidFill>
                  <a:schemeClr val="bg1"/>
                </a:solidFill>
              </a:rPr>
              <a:t>ის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საზღვრებს</a:t>
            </a:r>
            <a:r>
              <a:rPr lang="en-US" sz="2000" dirty="0">
                <a:solidFill>
                  <a:schemeClr val="bg1"/>
                </a:solidFill>
              </a:rPr>
              <a:t> — </a:t>
            </a:r>
            <a:r>
              <a:rPr lang="en-US" sz="2000" dirty="0" err="1">
                <a:solidFill>
                  <a:schemeClr val="bg1"/>
                </a:solidFill>
              </a:rPr>
              <a:t>საბოლოო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პასუხი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ალბათ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კვანტურ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გრავიტაციაშია</a:t>
            </a:r>
            <a:r>
              <a:rPr lang="en-US" sz="2000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0110667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A831E0-2242-1750-7D26-60AB98896B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>
            <a:extLst>
              <a:ext uri="{FF2B5EF4-FFF2-40B4-BE49-F238E27FC236}">
                <a16:creationId xmlns:a16="http://schemas.microsoft.com/office/drawing/2014/main" id="{5F377AB3-6CAA-70EC-0322-E7A21BE8B643}"/>
              </a:ext>
            </a:extLst>
          </p:cNvPr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71019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/>
          <a:lstStyle/>
          <a:p>
            <a:pPr algn="ctr"/>
            <a:endParaRPr lang="ka-GE" sz="4000" dirty="0">
              <a:solidFill>
                <a:schemeClr val="bg1"/>
              </a:solidFill>
            </a:endParaRPr>
          </a:p>
          <a:p>
            <a:pPr algn="ctr"/>
            <a:endParaRPr lang="ka-GE" sz="4000" dirty="0">
              <a:solidFill>
                <a:schemeClr val="bg1"/>
              </a:solidFill>
            </a:endParaRPr>
          </a:p>
          <a:p>
            <a:pPr algn="ctr"/>
            <a:r>
              <a:rPr lang="ka-GE" sz="4000" dirty="0">
                <a:solidFill>
                  <a:schemeClr val="bg1"/>
                </a:solidFill>
              </a:rPr>
              <a:t>მადლობა ყურადღებისთვის</a:t>
            </a:r>
          </a:p>
          <a:p>
            <a:pPr algn="ctr"/>
            <a:endParaRPr lang="ka-GE" sz="4000" dirty="0">
              <a:solidFill>
                <a:schemeClr val="bg1"/>
              </a:solidFill>
            </a:endParaRPr>
          </a:p>
          <a:p>
            <a:pPr algn="ctr"/>
            <a:endParaRPr lang="ka-GE" sz="4000" dirty="0">
              <a:solidFill>
                <a:schemeClr val="bg1"/>
              </a:solidFill>
            </a:endParaRPr>
          </a:p>
          <a:p>
            <a:pPr algn="ctr"/>
            <a:endParaRPr lang="ka-GE" sz="4000" dirty="0">
              <a:solidFill>
                <a:schemeClr val="bg1"/>
              </a:solidFill>
            </a:endParaRPr>
          </a:p>
          <a:p>
            <a:pPr algn="ctr"/>
            <a:endParaRPr lang="ka-GE" sz="4000" dirty="0">
              <a:solidFill>
                <a:schemeClr val="bg1"/>
              </a:solidFill>
            </a:endParaRPr>
          </a:p>
          <a:p>
            <a:pPr algn="ctr"/>
            <a:r>
              <a:rPr lang="ka-GE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ივანე ჯავახიშვილის სახელობის თბილისის სახელმწიფო უნივერსიტეტი, ზუსტ და საბუნებისმეტყველო მეცნიერებათა ფაკულტეტი, ფიზიკის დეპარტამენტი, საბაკალავრო პროგრამის </a:t>
            </a:r>
            <a: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III </a:t>
            </a:r>
            <a:r>
              <a:rPr lang="ka-GE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კურსი</a:t>
            </a:r>
          </a:p>
          <a:p>
            <a:pPr algn="ctr"/>
            <a:endParaRPr lang="ka-GE" sz="4000" dirty="0">
              <a:solidFill>
                <a:schemeClr val="bg1"/>
              </a:solidFill>
            </a:endParaRPr>
          </a:p>
          <a:p>
            <a:pPr algn="ctr"/>
            <a:endParaRPr lang="ka-GE" sz="4000" dirty="0">
              <a:solidFill>
                <a:schemeClr val="bg1"/>
              </a:solidFill>
            </a:endParaRPr>
          </a:p>
          <a:p>
            <a:pPr algn="r"/>
            <a:r>
              <a:rPr lang="ka-GE" sz="4000" dirty="0">
                <a:solidFill>
                  <a:schemeClr val="bg1"/>
                </a:solidFill>
              </a:rPr>
              <a:t>ბაჩო ლომიძე</a:t>
            </a:r>
            <a:endParaRPr lang="en-US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044773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350" row="0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4ADAF546-25FA-4241-BB51-378F5E98DA9B}">
  <we:reference id="wa200010215" version="2.0.0.0" store="en-US" storeType="OMEX"/>
  <we:alternateReferences>
    <we:reference id="WA200010215" version="2.0.0.0" store="" storeType="OMEX"/>
  </we:alternateReferences>
  <we:properties/>
  <we:bindings/>
  <we:snapshot xmlns:r="http://schemas.openxmlformats.org/officeDocument/2006/relationships"/>
</we:webextension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294</Words>
  <Application>Microsoft Office PowerPoint</Application>
  <PresentationFormat>Widescreen</PresentationFormat>
  <Paragraphs>59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Aptos</vt:lpstr>
      <vt:lpstr>Arial</vt:lpstr>
      <vt:lpstr>Cambria Math</vt:lpstr>
      <vt:lpstr>Sylfaen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bacho lomidze</dc:creator>
  <cp:lastModifiedBy>bacho lomidze</cp:lastModifiedBy>
  <cp:revision>2</cp:revision>
  <dcterms:created xsi:type="dcterms:W3CDTF">2026-06-07T22:42:28Z</dcterms:created>
  <dcterms:modified xsi:type="dcterms:W3CDTF">2026-06-08T00:12:22Z</dcterms:modified>
</cp:coreProperties>
</file>