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2146300"/>
            <a:ext cx="10809288" cy="2101850"/>
          </a:xfrm>
        </p:spPr>
        <p:txBody>
          <a:bodyPr/>
          <a:lstStyle/>
          <a:p>
            <a:pPr algn="ctr"/>
            <a:r>
              <a:rPr lang="ka-GE" dirty="0" smtClean="0">
                <a:solidFill>
                  <a:srgbClr val="C00000"/>
                </a:solidFill>
              </a:rPr>
              <a:t>ელემენტარული ნაწილაკების კლასიფიკაცია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2162" y="381000"/>
            <a:ext cx="8053388" cy="1155700"/>
          </a:xfrm>
        </p:spPr>
        <p:txBody>
          <a:bodyPr>
            <a:normAutofit/>
          </a:bodyPr>
          <a:lstStyle/>
          <a:p>
            <a:pPr algn="ctr"/>
            <a:r>
              <a:rPr lang="ka-GE" dirty="0" smtClean="0"/>
              <a:t>თბილისის სახელმწიფო უნივერსიტეტის ზუსტ და საბუნებისმეტყველო მეცნიერებათა ფაკულტეტის ფიზიკის მიმართულების მესამე კურსის სტუდენტი: გიორგი ქისტაური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670300" y="5867400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/>
              <a:t>2017წ.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67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006" y="152400"/>
            <a:ext cx="8534400" cy="745068"/>
          </a:xfrm>
        </p:spPr>
        <p:txBody>
          <a:bodyPr/>
          <a:lstStyle/>
          <a:p>
            <a:pPr algn="ctr"/>
            <a:r>
              <a:rPr lang="ka-GE" dirty="0" smtClean="0"/>
              <a:t>შესავალი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6312" y="1295400"/>
            <a:ext cx="9475788" cy="5181600"/>
          </a:xfrm>
        </p:spPr>
        <p:txBody>
          <a:bodyPr numCol="1">
            <a:normAutofit fontScale="85000" lnSpcReduction="20000"/>
          </a:bodyPr>
          <a:lstStyle/>
          <a:p>
            <a:r>
              <a:rPr lang="ka-GE" dirty="0" smtClean="0"/>
              <a:t>1808წ.-დალტონის პუდინგის მოდელი</a:t>
            </a:r>
          </a:p>
          <a:p>
            <a:r>
              <a:rPr lang="ka-GE" dirty="0" smtClean="0"/>
              <a:t>1897წ.-ტომსონმა აღმოაჩინა ელექტრონი</a:t>
            </a:r>
          </a:p>
          <a:p>
            <a:r>
              <a:rPr lang="ka-GE" dirty="0" smtClean="0"/>
              <a:t>1910წ.-რეზერფორდის ცდა</a:t>
            </a:r>
          </a:p>
          <a:p>
            <a:r>
              <a:rPr lang="ka-GE" dirty="0" smtClean="0"/>
              <a:t>1913წ.-ბორის თეორია ატომზე</a:t>
            </a:r>
          </a:p>
          <a:p>
            <a:r>
              <a:rPr lang="ka-GE" dirty="0" smtClean="0"/>
              <a:t>1919წ.-რეზერფორდმა აღმოაჩინა პროტონი</a:t>
            </a:r>
          </a:p>
          <a:p>
            <a:r>
              <a:rPr lang="ka-GE" dirty="0" smtClean="0"/>
              <a:t>1930წ.-დირაკმა ივარაუდა პოზიტრონი</a:t>
            </a:r>
          </a:p>
          <a:p>
            <a:r>
              <a:rPr lang="ka-GE" dirty="0" smtClean="0"/>
              <a:t>1931წ.-პაულიმ ივარაუდა ნეიტრინო</a:t>
            </a:r>
          </a:p>
          <a:p>
            <a:r>
              <a:rPr lang="ka-GE" dirty="0" smtClean="0"/>
              <a:t>1932წ.-ანდერსონმა აღმოაჩნა პოზიტრონი</a:t>
            </a:r>
          </a:p>
          <a:p>
            <a:r>
              <a:rPr lang="ka-GE" dirty="0" smtClean="0"/>
              <a:t>1932წ.-ჩედვიკმა აღმოაჩინა ნეიტრონი</a:t>
            </a:r>
          </a:p>
          <a:p>
            <a:r>
              <a:rPr lang="ka-GE" dirty="0" smtClean="0"/>
              <a:t>1955წ.-ჩემბერლენმა აღმოაჩინა ანტი-პროტონი</a:t>
            </a:r>
          </a:p>
          <a:p>
            <a:r>
              <a:rPr lang="ka-GE" dirty="0" smtClean="0"/>
              <a:t>1956წ.-დაიკვირვა ნეიტრინო</a:t>
            </a:r>
          </a:p>
          <a:p>
            <a:r>
              <a:rPr lang="ka-GE" dirty="0" smtClean="0"/>
              <a:t>1960წ.-ივარაუდეს </a:t>
            </a:r>
            <a:r>
              <a:rPr lang="en-US" dirty="0" smtClean="0"/>
              <a:t>W </a:t>
            </a:r>
            <a:r>
              <a:rPr lang="ka-GE" dirty="0" smtClean="0"/>
              <a:t>და </a:t>
            </a:r>
            <a:r>
              <a:rPr lang="en-US" dirty="0" smtClean="0"/>
              <a:t>Z </a:t>
            </a:r>
            <a:r>
              <a:rPr lang="ka-GE" dirty="0" smtClean="0"/>
              <a:t>ბოზონები</a:t>
            </a:r>
          </a:p>
          <a:p>
            <a:r>
              <a:rPr lang="ka-GE" dirty="0" smtClean="0"/>
              <a:t>1975წ.- აღმოაჩინეს </a:t>
            </a:r>
            <a:r>
              <a:rPr lang="en-US" dirty="0" smtClean="0"/>
              <a:t>Tau </a:t>
            </a:r>
            <a:endParaRPr lang="ka-GE" dirty="0" smtClean="0"/>
          </a:p>
          <a:p>
            <a:r>
              <a:rPr lang="ka-GE" dirty="0" smtClean="0"/>
              <a:t>1983წ.-ცერნი-დაიკვირვა </a:t>
            </a:r>
            <a:r>
              <a:rPr lang="en-US" dirty="0"/>
              <a:t>W </a:t>
            </a:r>
            <a:r>
              <a:rPr lang="ka-GE" dirty="0"/>
              <a:t>და </a:t>
            </a:r>
            <a:r>
              <a:rPr lang="en-US" dirty="0"/>
              <a:t>Z </a:t>
            </a:r>
            <a:r>
              <a:rPr lang="ka-GE" dirty="0"/>
              <a:t>ბოზონები</a:t>
            </a:r>
          </a:p>
          <a:p>
            <a:r>
              <a:rPr lang="ka-GE" dirty="0" smtClean="0"/>
              <a:t>2013წ.-დაიკვირვა ჰიგსის ბოზონი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21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4362" y="514350"/>
            <a:ext cx="8534400" cy="4724400"/>
          </a:xfrm>
        </p:spPr>
        <p:txBody>
          <a:bodyPr>
            <a:normAutofit/>
          </a:bodyPr>
          <a:lstStyle/>
          <a:p>
            <a:r>
              <a:rPr lang="ka-GE" dirty="0" smtClean="0"/>
              <a:t>მთელი სამყარო და მატერია ელემენტარული ნაწილაკებისგან შედგება. </a:t>
            </a:r>
          </a:p>
          <a:p>
            <a:r>
              <a:rPr lang="ka-GE" dirty="0" smtClean="0"/>
              <a:t>დღესდღეობით ელემენტარულ ნაწილაკთა რაოდენობა 200-ზე მეტია (ელემენტარულია - რადგან სხვა ნაწილაკებისგან არ შედგება) </a:t>
            </a:r>
          </a:p>
          <a:p>
            <a:r>
              <a:rPr lang="ka-GE" dirty="0" smtClean="0"/>
              <a:t>ნაწილაკები ხასიათდებიან სპინით, ელექტრული მუხტით, უძრაობის მასით. </a:t>
            </a:r>
          </a:p>
          <a:p>
            <a:r>
              <a:rPr lang="ka-GE" dirty="0" smtClean="0"/>
              <a:t>სპინის მიხედვით ნაწილაკები იყოფიან 2 ძირითად ჯგუფად: ½ სპინის მქონდე ფერმიონებად და მთელი სპინის მქონე ბოზონებად. </a:t>
            </a:r>
          </a:p>
          <a:p>
            <a:r>
              <a:rPr lang="ka-GE" dirty="0" smtClean="0"/>
              <a:t>ფერმიონები აკმაყოფილებენ ფერმი-დირაკის სტატისტიკას, ბოზონები კი ბოზე-აინშტაინის სტატისტიკას.  </a:t>
            </a:r>
          </a:p>
        </p:txBody>
      </p:sp>
    </p:spTree>
    <p:extLst>
      <p:ext uri="{BB962C8B-B14F-4D97-AF65-F5344CB8AC3E}">
        <p14:creationId xmlns:p14="http://schemas.microsoft.com/office/powerpoint/2010/main" val="104433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2781300"/>
            <a:ext cx="10440988" cy="3683000"/>
          </a:xfrm>
        </p:spPr>
        <p:txBody>
          <a:bodyPr>
            <a:normAutofit/>
          </a:bodyPr>
          <a:lstStyle/>
          <a:p>
            <a:r>
              <a:rPr lang="ka-GE" sz="2800" dirty="0" smtClean="0"/>
              <a:t>1. ელექტრომაგნიტური (ფოტონი )</a:t>
            </a:r>
            <a:br>
              <a:rPr lang="ka-GE" sz="2800" dirty="0" smtClean="0"/>
            </a:br>
            <a:r>
              <a:rPr lang="ka-GE" sz="2800" dirty="0" smtClean="0"/>
              <a:t/>
            </a:r>
            <a:br>
              <a:rPr lang="ka-GE" sz="2800" dirty="0" smtClean="0"/>
            </a:br>
            <a:r>
              <a:rPr lang="ka-GE" sz="2800" dirty="0" smtClean="0"/>
              <a:t>2. სუსტი (</a:t>
            </a:r>
            <a:r>
              <a:rPr lang="en-US" sz="2800" dirty="0"/>
              <a:t>W </a:t>
            </a:r>
            <a:r>
              <a:rPr lang="ka-GE" sz="2800" dirty="0"/>
              <a:t>და </a:t>
            </a:r>
            <a:r>
              <a:rPr lang="en-US" sz="2800" dirty="0"/>
              <a:t>Z </a:t>
            </a:r>
            <a:r>
              <a:rPr lang="ka-GE" sz="2800" dirty="0" smtClean="0"/>
              <a:t>ბოზონები)</a:t>
            </a:r>
            <a:r>
              <a:rPr lang="ka-GE" sz="2800" dirty="0"/>
              <a:t/>
            </a:r>
            <a:br>
              <a:rPr lang="ka-GE" sz="2800" dirty="0"/>
            </a:br>
            <a:r>
              <a:rPr lang="ka-GE" sz="2800" dirty="0" smtClean="0"/>
              <a:t/>
            </a:r>
            <a:br>
              <a:rPr lang="ka-GE" sz="2800" dirty="0" smtClean="0"/>
            </a:br>
            <a:r>
              <a:rPr lang="ka-GE" sz="2800" dirty="0" smtClean="0"/>
              <a:t>3. ძლიერი (გლუონი )</a:t>
            </a:r>
            <a:br>
              <a:rPr lang="ka-GE" sz="2800" dirty="0" smtClean="0"/>
            </a:br>
            <a:r>
              <a:rPr lang="ka-GE" sz="2800" dirty="0" smtClean="0"/>
              <a:t/>
            </a:r>
            <a:br>
              <a:rPr lang="ka-GE" sz="2800" dirty="0" smtClean="0"/>
            </a:br>
            <a:r>
              <a:rPr lang="ka-GE" sz="2800" dirty="0" smtClean="0"/>
              <a:t>4. გრავიტაციული (გრავიტონი)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397000"/>
            <a:ext cx="8534400" cy="1651000"/>
          </a:xfrm>
        </p:spPr>
        <p:txBody>
          <a:bodyPr/>
          <a:lstStyle/>
          <a:p>
            <a:r>
              <a:rPr lang="ka-GE" dirty="0"/>
              <a:t>ბოზონები წარმოადგენენ ურთიერთქმედების გადამტან </a:t>
            </a:r>
            <a:r>
              <a:rPr lang="ka-GE" dirty="0" smtClean="0"/>
              <a:t>ნაწილაკებს</a:t>
            </a:r>
          </a:p>
          <a:p>
            <a:r>
              <a:rPr lang="ka-GE" dirty="0" smtClean="0"/>
              <a:t>ბუნებაში ჩვენ 4 ურთიერთქმედება და შესაბამისი გადამტანი ბოზონი ვიცით: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434556" y="452389"/>
            <a:ext cx="4940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4400" dirty="0" smtClean="0"/>
              <a:t>ბოზონები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82290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2112" y="558800"/>
            <a:ext cx="8955088" cy="1511299"/>
          </a:xfrm>
        </p:spPr>
        <p:txBody>
          <a:bodyPr/>
          <a:lstStyle/>
          <a:p>
            <a:r>
              <a:rPr lang="ka-GE" dirty="0" smtClean="0"/>
              <a:t>ღვთიური ნაწილაკი - ჰიგსის ბოზონი </a:t>
            </a:r>
            <a:r>
              <a:rPr lang="en-US" dirty="0" smtClean="0"/>
              <a:t>H</a:t>
            </a:r>
            <a:r>
              <a:rPr lang="en-US" sz="3200" cap="none" baseline="30000" dirty="0" smtClean="0"/>
              <a:t>0</a:t>
            </a:r>
            <a:endParaRPr lang="en-US" sz="3200" cap="none" baseline="3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2456" y="1854200"/>
            <a:ext cx="5354589" cy="4660899"/>
          </a:xfrm>
        </p:spPr>
        <p:txBody>
          <a:bodyPr>
            <a:normAutofit/>
          </a:bodyPr>
          <a:lstStyle/>
          <a:p>
            <a:r>
              <a:rPr lang="ka-GE" dirty="0" smtClean="0"/>
              <a:t>აღმოჩენილ იქნა 2013 წელს ცერნში </a:t>
            </a:r>
            <a:r>
              <a:rPr lang="en-US" dirty="0" smtClean="0"/>
              <a:t>LHC-</a:t>
            </a:r>
            <a:r>
              <a:rPr lang="ka-GE" dirty="0" smtClean="0"/>
              <a:t>ზე, რისთვისაც ნობელი გადაეცათ იმავე წელს პეტერ ჰიგსს და ფრანსუა ენგლერტს. </a:t>
            </a:r>
          </a:p>
          <a:p>
            <a:r>
              <a:rPr lang="ka-GE" dirty="0" smtClean="0"/>
              <a:t>სკალარული ბოზონი- სპინი 0-ია</a:t>
            </a:r>
          </a:p>
          <a:p>
            <a:r>
              <a:rPr lang="ka-GE" dirty="0" smtClean="0"/>
              <a:t>ჰიგსის ველი ხსნის ნაწილაკების მასის არსეობობის.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045" y="1727198"/>
            <a:ext cx="4571255" cy="478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8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6900" y="419100"/>
            <a:ext cx="8534400" cy="1041401"/>
          </a:xfrm>
        </p:spPr>
        <p:txBody>
          <a:bodyPr/>
          <a:lstStyle/>
          <a:p>
            <a:pPr algn="ctr"/>
            <a:r>
              <a:rPr lang="ka-GE" sz="4400" dirty="0" smtClean="0"/>
              <a:t>ფერმიონები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6900" y="1739900"/>
            <a:ext cx="8534400" cy="3873499"/>
          </a:xfrm>
        </p:spPr>
        <p:txBody>
          <a:bodyPr/>
          <a:lstStyle/>
          <a:p>
            <a:endParaRPr lang="ka-GE" dirty="0" smtClean="0"/>
          </a:p>
          <a:p>
            <a:r>
              <a:rPr lang="ka-GE" dirty="0" smtClean="0"/>
              <a:t>მთელი მატერია სწორედ ფერმიონებისგან შედგება. </a:t>
            </a:r>
          </a:p>
          <a:p>
            <a:r>
              <a:rPr lang="ka-GE" dirty="0" smtClean="0"/>
              <a:t>ფერმიონები იყოფიან კვარკებად და ლეპტონებად. 6 კვარკი ( </a:t>
            </a:r>
            <a:r>
              <a:rPr lang="en-US" dirty="0" smtClean="0"/>
              <a:t>Up, Down, Strange, Charm, Top, Bottom)</a:t>
            </a:r>
            <a:endParaRPr lang="ka-GE" dirty="0" smtClean="0"/>
          </a:p>
          <a:p>
            <a:r>
              <a:rPr lang="ka-GE" dirty="0" smtClean="0"/>
              <a:t>6 ლეპტონი</a:t>
            </a:r>
            <a:r>
              <a:rPr lang="en-US" dirty="0" smtClean="0"/>
              <a:t> (Electron, Muon, Tau, neutrino (3</a:t>
            </a:r>
            <a:r>
              <a:rPr lang="ka-GE" dirty="0" smtClean="0"/>
              <a:t>ტიპის))</a:t>
            </a:r>
          </a:p>
          <a:p>
            <a:r>
              <a:rPr lang="ka-GE" dirty="0" smtClean="0"/>
              <a:t>კვარკები ჰადრონების შემადგენელი ნაწილაკებია, რომლებიც ძლიერ ურთიერთქმედებაში მონაწილეობენ. მათ არამთელი მუხტი აქვთ. </a:t>
            </a:r>
          </a:p>
          <a:p>
            <a:r>
              <a:rPr lang="ka-GE" dirty="0" smtClean="0"/>
              <a:t>ლეპტონები არ მონაწილეობენ ძლიერ ურთიერთქმედებაში.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1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9600" y="891610"/>
            <a:ext cx="4699000" cy="5026589"/>
          </a:xfrm>
        </p:spPr>
        <p:txBody>
          <a:bodyPr>
            <a:normAutofit/>
          </a:bodyPr>
          <a:lstStyle/>
          <a:p>
            <a:r>
              <a:rPr lang="ka-GE" sz="2000" dirty="0"/>
              <a:t>სულ </a:t>
            </a:r>
            <a:r>
              <a:rPr lang="ka-GE" sz="2000" dirty="0" smtClean="0"/>
              <a:t>ფერმიონთა 3 </a:t>
            </a:r>
            <a:r>
              <a:rPr lang="ka-GE" sz="2000" dirty="0"/>
              <a:t>‘ოჯახი</a:t>
            </a:r>
            <a:r>
              <a:rPr lang="ka-GE" sz="2000" dirty="0" smtClean="0"/>
              <a:t>’ </a:t>
            </a:r>
            <a:br>
              <a:rPr lang="ka-GE" sz="2000" dirty="0" smtClean="0"/>
            </a:br>
            <a:r>
              <a:rPr lang="ka-GE" sz="2000" dirty="0" smtClean="0"/>
              <a:t>და 12 ‘არომატი’, 5 ბოზონი. </a:t>
            </a:r>
            <a:br>
              <a:rPr lang="ka-GE" sz="2000" dirty="0" smtClean="0"/>
            </a:br>
            <a:r>
              <a:rPr lang="ka-GE" sz="2000" dirty="0" smtClean="0"/>
              <a:t/>
            </a:r>
            <a:br>
              <a:rPr lang="ka-GE" sz="2000" dirty="0" smtClean="0"/>
            </a:br>
            <a:r>
              <a:rPr lang="ka-GE" sz="2000" dirty="0" smtClean="0"/>
              <a:t>ყოველ დამუხტულ ნაწილაკს შეესაბამება ანტინაწილაკი, რომელსაც სიდიდით ტოლი საწინააღმდეგო მუხტი აქვს.</a:t>
            </a:r>
            <a:r>
              <a:rPr lang="ka-GE" dirty="0"/>
              <a:t/>
            </a:r>
            <a:br>
              <a:rPr lang="ka-GE" dirty="0"/>
            </a:br>
            <a:r>
              <a:rPr lang="ka-GE" dirty="0"/>
              <a:t/>
            </a:r>
            <a:br>
              <a:rPr lang="ka-GE" dirty="0"/>
            </a:br>
            <a:r>
              <a:rPr lang="ka-GE" sz="2000" dirty="0" smtClean="0"/>
              <a:t>თითოეულ კვარკი 3 სხვადასხვა ფერის და ანტიფერის არსებობს.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1" y="174811"/>
            <a:ext cx="6781439" cy="6484751"/>
          </a:xfrm>
        </p:spPr>
      </p:pic>
    </p:spTree>
    <p:extLst>
      <p:ext uri="{BB962C8B-B14F-4D97-AF65-F5344CB8AC3E}">
        <p14:creationId xmlns:p14="http://schemas.microsoft.com/office/powerpoint/2010/main" val="80135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1" y="131230"/>
            <a:ext cx="3260082" cy="221685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140" y="-165298"/>
            <a:ext cx="2977841" cy="30824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1028" y="-45953"/>
            <a:ext cx="2963060" cy="29630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93904" y="2615010"/>
            <a:ext cx="6414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/>
              <a:t>ნეიტრონი და პროტონი - ბარიონები (მძიმე ჰადრონები),რომლებიც 3-3 კვარკისგან შედგებიან .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9353" y="2732441"/>
            <a:ext cx="3361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/>
              <a:t>ბეტა დაშლა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496" y="3364475"/>
            <a:ext cx="2857500" cy="20002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7493" y="5627427"/>
            <a:ext cx="3695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/>
              <a:t>ლეპტონ-ფოტონის ელ.-მაგნ. ურთიერთქმედება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140" y="3261341"/>
            <a:ext cx="2448673" cy="21033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740" y="3272142"/>
            <a:ext cx="2433241" cy="20925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814" y="3272141"/>
            <a:ext cx="2433243" cy="209258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699740" y="5621743"/>
            <a:ext cx="7180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dirty="0" smtClean="0"/>
              <a:t>ლეპტონების სუსტი ურთიერთქმედება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44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693" y="443543"/>
            <a:ext cx="2395165" cy="6075760"/>
          </a:xfrm>
        </p:spPr>
      </p:pic>
      <p:sp>
        <p:nvSpPr>
          <p:cNvPr id="5" name="TextBox 4"/>
          <p:cNvSpPr txBox="1"/>
          <p:nvPr/>
        </p:nvSpPr>
        <p:spPr>
          <a:xfrm>
            <a:off x="5042647" y="685800"/>
            <a:ext cx="43299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800" dirty="0" smtClean="0"/>
              <a:t>მეზონი - 2 კვარკისგან შედგება (კვარკ-ანტიკვარკი) 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403911" y="2788926"/>
            <a:ext cx="5607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2800" dirty="0"/>
              <a:t>ბარიონები (მძიმე ჰადრონები),რომლებიც 3-3 კვარკისგან შედგებიან 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5984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4330" y="238061"/>
            <a:ext cx="8534400" cy="1507067"/>
          </a:xfrm>
        </p:spPr>
        <p:txBody>
          <a:bodyPr/>
          <a:lstStyle/>
          <a:p>
            <a:pPr algn="ctr"/>
            <a:r>
              <a:rPr lang="ka-GE" dirty="0" smtClean="0"/>
              <a:t>შენახვის კანონები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4330" y="2138083"/>
            <a:ext cx="8534400" cy="3615267"/>
          </a:xfrm>
        </p:spPr>
        <p:txBody>
          <a:bodyPr/>
          <a:lstStyle/>
          <a:p>
            <a:r>
              <a:rPr lang="en-US" dirty="0" smtClean="0"/>
              <a:t>C -</a:t>
            </a:r>
            <a:r>
              <a:rPr lang="ka-GE" dirty="0" smtClean="0"/>
              <a:t>მუხტური შეუღლება</a:t>
            </a:r>
          </a:p>
          <a:p>
            <a:r>
              <a:rPr lang="en-US" dirty="0" smtClean="0"/>
              <a:t>P- </a:t>
            </a:r>
            <a:r>
              <a:rPr lang="ka-GE" dirty="0" smtClean="0"/>
              <a:t>სივრცითი არეკვლა</a:t>
            </a:r>
            <a:endParaRPr lang="en-US" dirty="0" smtClean="0"/>
          </a:p>
          <a:p>
            <a:r>
              <a:rPr lang="en-US" dirty="0" smtClean="0"/>
              <a:t>T</a:t>
            </a:r>
            <a:r>
              <a:rPr lang="ka-GE" dirty="0" smtClean="0"/>
              <a:t>- დროითი არეკვლა</a:t>
            </a:r>
            <a:endParaRPr lang="en-US" dirty="0" smtClean="0"/>
          </a:p>
          <a:p>
            <a:endParaRPr lang="ka-GE" dirty="0"/>
          </a:p>
          <a:p>
            <a:r>
              <a:rPr lang="en-US" dirty="0" smtClean="0"/>
              <a:t>CPT-</a:t>
            </a:r>
            <a:r>
              <a:rPr lang="ka-GE" dirty="0" smtClean="0"/>
              <a:t>სიმეტრია- კომბინაციური გარდაქმნის მიმართ ნაწილაკების ფიზიკა ინვარიანტულია.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46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0712" y="2468032"/>
            <a:ext cx="8534400" cy="1507067"/>
          </a:xfrm>
        </p:spPr>
        <p:txBody>
          <a:bodyPr/>
          <a:lstStyle/>
          <a:p>
            <a:pPr algn="ctr"/>
            <a:r>
              <a:rPr lang="ka-GE" dirty="0" smtClean="0"/>
              <a:t>გმადლობთ ყურადღებისთვის!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453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153</TotalTime>
  <Words>354</Words>
  <Application>Microsoft Office PowerPoint</Application>
  <PresentationFormat>Widescreen</PresentationFormat>
  <Paragraphs>53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Sylfaen</vt:lpstr>
      <vt:lpstr>Wingdings 3</vt:lpstr>
      <vt:lpstr>Slice</vt:lpstr>
      <vt:lpstr>ელემენტარული ნაწილაკების კლასიფიკაცია</vt:lpstr>
      <vt:lpstr>შესავალი</vt:lpstr>
      <vt:lpstr>PowerPoint Presentation</vt:lpstr>
      <vt:lpstr>1. ელექტრომაგნიტური (ფოტონი )  2. სუსტი (W და Z ბოზონები)  3. ძლიერი (გლუონი )  4. გრავიტაციული (გრავიტონი)</vt:lpstr>
      <vt:lpstr>ღვთიური ნაწილაკი - ჰიგსის ბოზონი H0</vt:lpstr>
      <vt:lpstr>ფერმიონები</vt:lpstr>
      <vt:lpstr>სულ ფერმიონთა 3 ‘ოჯახი’  და 12 ‘არომატი’, 5 ბოზონი.   ყოველ დამუხტულ ნაწილაკს შეესაბამება ანტინაწილაკი, რომელსაც სიდიდით ტოლი საწინააღმდეგო მუხტი აქვს.  თითოეულ კვარკი 3 სხვადასხვა ფერის და ანტიფერის არსებობს. </vt:lpstr>
      <vt:lpstr>PowerPoint Presentation</vt:lpstr>
      <vt:lpstr>PowerPoint Presentation</vt:lpstr>
      <vt:lpstr>შენახვის კანონები</vt:lpstr>
      <vt:lpstr>გმადლობთ ყურადღებისთვის! </vt:lpstr>
    </vt:vector>
  </TitlesOfParts>
  <Company>Deftones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ელემენტარული ნაწილაკების კლასიფიკაცია</dc:title>
  <dc:creator>qistauri</dc:creator>
  <cp:lastModifiedBy>qistauri</cp:lastModifiedBy>
  <cp:revision>17</cp:revision>
  <dcterms:created xsi:type="dcterms:W3CDTF">2017-06-08T21:38:31Z</dcterms:created>
  <dcterms:modified xsi:type="dcterms:W3CDTF">2017-06-09T00:11:49Z</dcterms:modified>
</cp:coreProperties>
</file>