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8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75" r:id="rId11"/>
    <p:sldId id="277" r:id="rId12"/>
    <p:sldId id="270" r:id="rId13"/>
    <p:sldId id="274" r:id="rId14"/>
    <p:sldId id="280" r:id="rId15"/>
    <p:sldId id="281" r:id="rId16"/>
    <p:sldId id="282" r:id="rId17"/>
    <p:sldId id="283" r:id="rId18"/>
    <p:sldId id="2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1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EEA5754-D88F-43A3-BBE1-7D993DB3DB63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724D6A3-76D3-4B75-BF66-A1E204A96AE5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5.xml"/><Relationship Id="rId1" Type="http://schemas.openxmlformats.org/officeDocument/2006/relationships/video" Target="NULL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685109" y="457200"/>
            <a:ext cx="9300754" cy="6244046"/>
          </a:xfrm>
        </p:spPr>
        <p:txBody>
          <a:bodyPr>
            <a:normAutofit fontScale="90000"/>
          </a:bodyPr>
          <a:lstStyle/>
          <a:p>
            <a:r>
              <a:rPr lang="ka-GE" sz="2000" dirty="0" smtClean="0"/>
              <a:t>               ი. ჯავახიშვილის სახელობის თბილისის სახელმწიფო უნივერსიტეტი</a:t>
            </a:r>
            <a:br>
              <a:rPr lang="ka-GE" sz="2000" dirty="0" smtClean="0"/>
            </a:br>
            <a:r>
              <a:rPr lang="ka-GE" sz="2000" dirty="0" smtClean="0"/>
              <a:t>                         ზუსტ და საბუნებისმეტყველო მეცნიერებათა ფაკულტეტი </a:t>
            </a:r>
            <a:br>
              <a:rPr lang="ka-GE" sz="2000" dirty="0" smtClean="0"/>
            </a:br>
            <a:r>
              <a:rPr lang="ka-GE" sz="2000" dirty="0" smtClean="0"/>
              <a:t>                                         კოსმოლოგია და ელემენტარული ნაწილაკები</a:t>
            </a:r>
            <a:br>
              <a:rPr lang="ka-GE" sz="2000" dirty="0" smtClean="0"/>
            </a:br>
            <a:r>
              <a:rPr lang="ka-GE" sz="2000" dirty="0" smtClean="0"/>
              <a:t>                                                    </a:t>
            </a:r>
            <a:r>
              <a:rPr lang="en-US" sz="2000" dirty="0" smtClean="0"/>
              <a:t>         IV </a:t>
            </a:r>
            <a:r>
              <a:rPr lang="ka-GE" sz="2000" dirty="0" smtClean="0"/>
              <a:t>კურსი  201</a:t>
            </a:r>
            <a:r>
              <a:rPr lang="en-US" sz="2000" dirty="0" smtClean="0"/>
              <a:t>6</a:t>
            </a:r>
            <a:r>
              <a:rPr lang="ka-GE" sz="2000" dirty="0" smtClean="0"/>
              <a:t> წელი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                                            </a:t>
            </a:r>
            <a:r>
              <a:rPr lang="ka-GE" sz="3200" dirty="0" smtClean="0">
                <a:solidFill>
                  <a:srgbClr val="C00000"/>
                </a:solidFill>
              </a:rPr>
              <a:t>გ ა მ ა   გ ა მ ო ს ხ ი ვ ე ბ ა</a:t>
            </a: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     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                          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smtClean="0"/>
              <a:t>                                                                                                  </a:t>
            </a:r>
            <a:r>
              <a:rPr lang="ka-GE" sz="2000" smtClean="0"/>
              <a:t>სტუდენტი</a:t>
            </a:r>
            <a:r>
              <a:rPr lang="ka-GE" sz="2000" dirty="0" smtClean="0"/>
              <a:t>: მაგდა სვანიძე</a:t>
            </a:r>
            <a:br>
              <a:rPr lang="ka-GE" sz="2000" dirty="0" smtClean="0"/>
            </a:br>
            <a:r>
              <a:rPr lang="ka-GE" sz="2000" dirty="0" smtClean="0"/>
              <a:t>                                                                                            პროფესორი: მერაბ გოგბერაშვილი</a:t>
            </a:r>
            <a:br>
              <a:rPr lang="ka-GE" sz="2000" dirty="0" smtClean="0"/>
            </a:br>
            <a:endParaRPr lang="en-US" sz="2000" dirty="0"/>
          </a:p>
        </p:txBody>
      </p:sp>
      <p:pic>
        <p:nvPicPr>
          <p:cNvPr id="1026" name="Picture 2" descr="C:\Users\MAGDA\Desktop\v4gh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6293" y="2586447"/>
            <a:ext cx="3231605" cy="2868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14229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331030" y="457200"/>
            <a:ext cx="8525692" cy="901337"/>
          </a:xfrm>
        </p:spPr>
        <p:txBody>
          <a:bodyPr/>
          <a:lstStyle/>
          <a:p>
            <a:r>
              <a:rPr lang="ka-GE" dirty="0" smtClean="0">
                <a:solidFill>
                  <a:srgbClr val="C00000"/>
                </a:solidFill>
              </a:rPr>
              <a:t>       რა არის გამა გამოსხივება ?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sz="quarter" idx="4"/>
          </p:nvPr>
        </p:nvSpPr>
        <p:spPr>
          <a:xfrm>
            <a:off x="4585063" y="1554480"/>
            <a:ext cx="6997337" cy="4806633"/>
          </a:xfrm>
        </p:spPr>
        <p:txBody>
          <a:bodyPr/>
          <a:lstStyle/>
          <a:p>
            <a:r>
              <a:rPr lang="el-GR" dirty="0" smtClean="0">
                <a:solidFill>
                  <a:schemeClr val="tx2"/>
                </a:solidFill>
              </a:rPr>
              <a:t> </a:t>
            </a:r>
            <a:r>
              <a:rPr lang="el-GR" sz="1800" i="1" dirty="0" smtClean="0">
                <a:solidFill>
                  <a:schemeClr val="tx2"/>
                </a:solidFill>
              </a:rPr>
              <a:t>γ-</a:t>
            </a:r>
            <a:r>
              <a:rPr lang="ka-GE" sz="1800" i="1" dirty="0" smtClean="0">
                <a:solidFill>
                  <a:schemeClr val="tx2"/>
                </a:solidFill>
              </a:rPr>
              <a:t>გამოსხივება</a:t>
            </a:r>
            <a:r>
              <a:rPr lang="ka-GE" sz="1800" dirty="0" smtClean="0">
                <a:solidFill>
                  <a:schemeClr val="tx2"/>
                </a:solidFill>
              </a:rPr>
              <a:t>, მოკლეტალღიანი ელექტრომაგნიტური გამოსხივება. გამა-გამოსხივებას მეტად მცირე ტალღის სიგრძე (</a:t>
            </a:r>
            <a:r>
              <a:rPr lang="el-GR" sz="1800" dirty="0" smtClean="0">
                <a:solidFill>
                  <a:schemeClr val="tx2"/>
                </a:solidFill>
              </a:rPr>
              <a:t>λ≤10</a:t>
            </a:r>
            <a:r>
              <a:rPr lang="el-GR" sz="1800" baseline="30000" dirty="0" smtClean="0">
                <a:solidFill>
                  <a:schemeClr val="tx2"/>
                </a:solidFill>
              </a:rPr>
              <a:t>−8</a:t>
            </a:r>
            <a:r>
              <a:rPr lang="el-GR" sz="1800" dirty="0" smtClean="0">
                <a:solidFill>
                  <a:schemeClr val="tx2"/>
                </a:solidFill>
              </a:rPr>
              <a:t> </a:t>
            </a:r>
            <a:r>
              <a:rPr lang="ka-GE" sz="1800" dirty="0" smtClean="0">
                <a:solidFill>
                  <a:schemeClr val="tx2"/>
                </a:solidFill>
              </a:rPr>
              <a:t>სმ) და ამის გამო მკვეთრად გამოსახული კორპუსკულური თვისებები აქვს. </a:t>
            </a:r>
          </a:p>
          <a:p>
            <a:endParaRPr lang="ka-GE" sz="1800" dirty="0" smtClean="0"/>
          </a:p>
          <a:p>
            <a:r>
              <a:rPr lang="ka-GE" sz="1800" dirty="0" smtClean="0">
                <a:solidFill>
                  <a:schemeClr val="tx2"/>
                </a:solidFill>
              </a:rPr>
              <a:t>გამა-გამოსხივება წარმოიქმნება რადიოაქტიურო ბირთვებისა და ელემენტარული ნაწილაკების დაშლისას, ნაწილაკ-ანტინაწილაკის წყვილის ანიჰილაციისას, აგრეთვე სწრაფი დამუხტული ნაწილაკების გავლისას ნივთიერებაში. </a:t>
            </a:r>
          </a:p>
          <a:p>
            <a:endParaRPr lang="ka-GE" sz="1800" dirty="0" smtClean="0"/>
          </a:p>
          <a:p>
            <a:r>
              <a:rPr lang="ka-GE" sz="1800" dirty="0" smtClean="0">
                <a:solidFill>
                  <a:schemeClr val="tx2"/>
                </a:solidFill>
              </a:rPr>
              <a:t>რადიოაქტიური ბირთვების დაშლის დროს გამა-გამოსხივება მიიღება ბირთვის აგზნებული დონიდან ძირითად ან დაბალ აგზნებულ დონეზე გადასვლისას ენერგიის ისეთ არეში, სადაც ბირთვიდან ნუკლონების გამოტყორცნა შეუძლებელია.</a:t>
            </a:r>
            <a:br>
              <a:rPr lang="ka-GE" sz="1800" dirty="0" smtClean="0">
                <a:solidFill>
                  <a:schemeClr val="tx2"/>
                </a:solidFill>
              </a:rPr>
            </a:br>
            <a:endParaRPr lang="en-US" sz="1800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MAGDA\Desktop\Gama_shegcevado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" y="1293224"/>
            <a:ext cx="4284617" cy="556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510325" y="218942"/>
                <a:ext cx="11353800" cy="2137892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ka-GE" sz="2000" dirty="0" smtClean="0">
                    <a:solidFill>
                      <a:prstClr val="black"/>
                    </a:solidFill>
                  </a:rPr>
                  <a:t>გამა</a:t>
                </a:r>
                <a:r>
                  <a:rPr lang="en-US" sz="2000" dirty="0" smtClean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d>
                      <m:dPr>
                        <m:ctrlPr>
                          <a:rPr lang="ka-GE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</m:d>
                  </m:oMath>
                </a14:m>
                <a:r>
                  <a:rPr lang="ka-GE" sz="2000" dirty="0" smtClean="0"/>
                  <a:t> გამოსხივების ნივთიერებასთან ურთიერთქმდებების ძირითადი სახეებია:</a:t>
                </a:r>
                <a:br>
                  <a:rPr lang="ka-GE" sz="2000" dirty="0" smtClean="0"/>
                </a:br>
                <a:endParaRPr lang="en-US" sz="2000" dirty="0"/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510325" y="218942"/>
                <a:ext cx="11353800" cy="2137892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05625" y="2137893"/>
            <a:ext cx="5181600" cy="3953814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ka-GE" sz="1800" dirty="0" smtClean="0"/>
              <a:t>ფოტოეფექტი</a:t>
            </a:r>
            <a:endParaRPr lang="ka-GE" sz="1800" dirty="0"/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ka-GE" sz="1800" dirty="0" smtClean="0"/>
              <a:t>კომ</a:t>
            </a:r>
            <a:r>
              <a:rPr lang="ka-GE" sz="1800" dirty="0"/>
              <a:t>პ</a:t>
            </a:r>
            <a:r>
              <a:rPr lang="ka-GE" sz="1800" dirty="0" smtClean="0"/>
              <a:t>ტონის ეფექტი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a-GE" sz="1800" dirty="0" smtClean="0"/>
              <a:t>ბირთვის ან ელექრტონების კულონურ ველში ელექტრონ–პოზიტრონული წყვილის დაბადება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5870" y="1461753"/>
            <a:ext cx="6349285" cy="405486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Rectangle 2"/>
              <p:cNvSpPr/>
              <p:nvPr/>
            </p:nvSpPr>
            <p:spPr>
              <a:xfrm>
                <a:off x="3940935" y="5516613"/>
                <a:ext cx="8072371" cy="1086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28600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𝑰</m:t>
                      </m:r>
                      <m:d>
                        <m:dPr>
                          <m:ctrlP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2800" b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sSup>
                        <m:sSupPr>
                          <m:ctrlP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𝝁</m:t>
                          </m:r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en-US" sz="11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/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0935" y="5516613"/>
                <a:ext cx="8072371" cy="108683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/>
          <p:cNvCxnSpPr/>
          <p:nvPr/>
        </p:nvCxnSpPr>
        <p:spPr>
          <a:xfrm>
            <a:off x="1306132" y="1352282"/>
            <a:ext cx="9762185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619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206" y="57863"/>
            <a:ext cx="11822807" cy="1220319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ka-G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r>
              <a:rPr lang="ka-GE" sz="4000" dirty="0" smtClean="0">
                <a:latin typeface="+mn-lt"/>
              </a:rPr>
              <a:t>ფოტოეფექტი</a:t>
            </a:r>
            <a:endParaRPr lang="en-US" sz="4000" dirty="0"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515155" y="1435901"/>
                <a:ext cx="11164910" cy="2382684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ka-GE" sz="1800" dirty="0" smtClean="0"/>
                  <a:t>ფოტოეფექტი (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1800" dirty="0" smtClean="0"/>
                  <a:t>) კვანტის ისეთი ურთიერთქმედებაა ატომის ბმულ ელექტრონთან, რომლის დროსაც ელექტრონს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1800" dirty="0" smtClean="0"/>
                  <a:t>–კვანტის მთელი ენერგია გადაეცემა და ელექტრონი გამოიტყორცნება ატომიდან კინეტიკური ენერგიით: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</m:oMath>
                </a14:m>
                <a:r>
                  <a:rPr lang="en-US" sz="3200" b="1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𝜸</m:t>
                        </m:r>
                      </m:sub>
                    </m:sSub>
                  </m:oMath>
                </a14:m>
                <a:r>
                  <a:rPr lang="en-US" sz="3200" b="1" dirty="0"/>
                  <a:t>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en-US" sz="3200" b="1" dirty="0"/>
              </a:p>
              <a:p>
                <a:pPr marL="0" indent="0" algn="ctr">
                  <a:buNone/>
                </a:pPr>
                <a:endParaRPr lang="en-US" sz="1800" dirty="0"/>
              </a:p>
              <a:p>
                <a:pPr marL="0" indent="0" algn="ctr">
                  <a:buNone/>
                </a:pPr>
                <a:endParaRPr lang="ka-GE" sz="1800" i="1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515155" y="1435901"/>
                <a:ext cx="11164910" cy="2382684"/>
              </a:xfrm>
              <a:blipFill rotWithShape="0">
                <a:blip r:embed="rId2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n-US" dirty="0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ontent Placeholder 3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2"/>
          </p:nvPr>
        </p:nvSpPr>
        <p:spPr>
          <a:xfrm>
            <a:off x="515155" y="4014986"/>
            <a:ext cx="6246254" cy="2369713"/>
          </a:xfrm>
          <a:blipFill rotWithShape="0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ka-GE" dirty="0" smtClean="0">
                <a:noFill/>
              </a:rPr>
              <a:t> </a:t>
            </a:r>
            <a:r>
              <a:rPr lang="en-US" dirty="0">
                <a:noFill/>
              </a:rPr>
              <a:t>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4592" y="3799266"/>
            <a:ext cx="4597757" cy="280115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4234021" y="1343635"/>
            <a:ext cx="3090930" cy="1288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8863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365" y="365125"/>
            <a:ext cx="11458217" cy="1437549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ka-GE" sz="1800" dirty="0" smtClean="0">
                <a:latin typeface="+mn-lt"/>
              </a:rPr>
              <a:t>ფოტოეფექტი მხოლოდ ბმულ ელექტრონზეა შესაძლებელი. რაც უფრო ნაკლებია ელექტრონის ბმა ატომთან (ფოტონის ენერგიასთან შედარებით) , მით ნაკლებად ალბათურია ფოტოეფექტი. </a:t>
            </a:r>
            <a:endParaRPr lang="en-US" sz="1800" dirty="0"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 Placeholder 5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386364" y="1690688"/>
                <a:ext cx="5602311" cy="3782832"/>
              </a:xfrm>
            </p:spPr>
            <p:txBody>
              <a:bodyPr>
                <a:norm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ka-GE" sz="1600" dirty="0" smtClean="0"/>
                  <a:t>ნახ.1</a:t>
                </a:r>
                <a:r>
                  <a:rPr lang="ka-GE" sz="1600" b="0" dirty="0" smtClean="0"/>
                  <a:t> ჩანს, რომ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ka-GE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</m:d>
                  </m:oMath>
                </a14:m>
                <a:r>
                  <a:rPr lang="ka-GE" sz="1600" b="0" dirty="0" smtClean="0"/>
                  <a:t>–სხივების დიდი ენერგიებისას კვეთი მცირდება.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𝜸</m:t>
                        </m:r>
                      </m:sub>
                    </m:sSub>
                    <m:r>
                      <a:rPr lang="ka-GE" sz="16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sz="1600" b="0" dirty="0" smtClean="0"/>
                  <a:t> ენერგიის შემცირებით კვეთი ჯერ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600" b="1" i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sSub>
                          <m:sSub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1" i="0">
                                <a:latin typeface="Cambria Math" panose="02040503050406030204" pitchFamily="18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1600" b="1" i="0">
                                <a:latin typeface="Cambria Math" panose="02040503050406030204" pitchFamily="18" charset="0"/>
                              </a:rPr>
                              <m:t>𝛄</m:t>
                            </m:r>
                          </m:sub>
                        </m:sSub>
                        <m:r>
                          <a:rPr lang="ka-GE" sz="1600" b="1" i="0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ka-GE" sz="1600" dirty="0" smtClean="0"/>
                  <a:t/>
                </a:r>
                <a:r>
                  <a:rPr lang="ka-GE" sz="1600" b="0" dirty="0" smtClean="0"/>
                  <a:t>კანონის მიხედვით იზრდება, ხოლო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𝜸</m:t>
                        </m:r>
                      </m:sub>
                    </m:sSub>
                  </m:oMath>
                </a14:m>
                <a:r>
                  <a:rPr lang="ka-GE" sz="1600" b="0" dirty="0" smtClean="0"/>
                  <a:t>–ს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ka-GE" sz="1600" b="0" dirty="0" smtClean="0"/>
                  <a:t>–თან მოახლოებისას, უფრო ძლიერი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b="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0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m:rPr>
                            <m:sty m:val="p"/>
                          </m:rPr>
                          <a:rPr lang="en-US" sz="1600" b="0" i="0">
                            <a:latin typeface="Cambria Math" panose="02040503050406030204" pitchFamily="18" charset="0"/>
                          </a:rPr>
                          <m:t>Eγ</m:t>
                        </m:r>
                      </m:e>
                      <m:sup>
                        <m:r>
                          <a:rPr lang="en-US" sz="1600" b="0" i="0">
                            <a:latin typeface="Cambria Math" panose="02040503050406030204" pitchFamily="18" charset="0"/>
                          </a:rPr>
                          <m:t>7/2</m:t>
                        </m:r>
                      </m:sup>
                    </m:sSup>
                  </m:oMath>
                </a14:m>
                <a:r>
                  <a:rPr lang="ka-GE" sz="1600" b="0" dirty="0" smtClean="0"/>
                  <a:t> კანონით, კვეთის ზრდა გრძელდება ვიდრე</a:t>
                </a:r>
                <a:r>
                  <a:rPr lang="en-US" sz="1600" b="0" dirty="0" smtClean="0"/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1" i="0">
                            <a:latin typeface="Cambria Math" panose="02040503050406030204" pitchFamily="18" charset="0"/>
                          </a:rPr>
                          <m:t>𝐄</m:t>
                        </m:r>
                      </m:e>
                      <m:sub>
                        <m:r>
                          <a:rPr lang="en-US" sz="1600" b="1" i="0">
                            <a:latin typeface="Cambria Math" panose="02040503050406030204" pitchFamily="18" charset="0"/>
                          </a:rPr>
                          <m:t>𝛄</m:t>
                        </m:r>
                      </m:sub>
                    </m:sSub>
                  </m:oMath>
                </a14:m>
                <a:r>
                  <a:rPr lang="en-US" sz="1600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1" i="0">
                            <a:latin typeface="Cambria Math" panose="02040503050406030204" pitchFamily="18" charset="0"/>
                          </a:rPr>
                          <m:t>𝐈</m:t>
                        </m:r>
                      </m:e>
                      <m:sub>
                        <m:r>
                          <a:rPr lang="en-US" sz="1600" b="1" i="0">
                            <a:latin typeface="Cambria Math" panose="02040503050406030204" pitchFamily="18" charset="0"/>
                          </a:rPr>
                          <m:t>𝐤</m:t>
                        </m:r>
                      </m:sub>
                    </m:sSub>
                  </m:oMath>
                </a14:m>
                <a:r>
                  <a:rPr lang="ka-GE" sz="1600" dirty="0" smtClean="0"/>
                  <a:t>.</a:t>
                </a:r>
                <a:endParaRPr lang="en-US" sz="1600" dirty="0"/>
              </a:p>
              <a:p>
                <a:pPr algn="ctr"/>
                <a:endParaRPr lang="en-US" sz="1600" dirty="0"/>
              </a:p>
              <a:p>
                <a:pPr algn="ctr"/>
                <a:endParaRPr lang="en-US" sz="1600" dirty="0"/>
              </a:p>
              <a:p>
                <a:pPr algn="ctr"/>
                <a:r>
                  <a:rPr lang="ka-GE" sz="1600" b="0" dirty="0" smtClean="0"/>
                  <a:t/>
                </a:r>
                <a:endParaRPr lang="en-US" sz="1600" dirty="0"/>
              </a:p>
              <a:p>
                <a:pPr algn="ctr"/>
                <a:endParaRPr lang="en-US" sz="1600" b="0" dirty="0"/>
              </a:p>
            </p:txBody>
          </p:sp>
        </mc:Choice>
        <mc:Fallback>
          <p:sp>
            <p:nvSpPr>
              <p:cNvPr id="6" name="Text Placeholder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386364" y="1690688"/>
                <a:ext cx="5602311" cy="3782832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 Placeholder 6"/>
              <p:cNvSpPr>
                <a:spLocks noGrp="1"/>
              </p:cNvSpPr>
              <p:nvPr>
                <p:ph type="body" sz="quarter" idx="3"/>
              </p:nvPr>
            </p:nvSpPr>
            <p:spPr>
              <a:xfrm>
                <a:off x="502276" y="4327300"/>
                <a:ext cx="5628068" cy="4546243"/>
              </a:xfrm>
            </p:spPr>
            <p:txBody>
              <a:bodyPr>
                <a:normAutofit/>
              </a:bodyPr>
              <a:lstStyle/>
              <a:p>
                <a:pPr marL="342900" indent="-342900">
                  <a:lnSpc>
                    <a:spcPct val="100000"/>
                  </a:lnSpc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 panose="02040503050406030204" pitchFamily="18" charset="0"/>
                          </a:rPr>
                          <m:t>𝐄</m:t>
                        </m:r>
                      </m:e>
                      <m:sub>
                        <m:r>
                          <a:rPr lang="en-US" sz="2000">
                            <a:latin typeface="Cambria Math" panose="02040503050406030204" pitchFamily="18" charset="0"/>
                          </a:rPr>
                          <m:t>𝛄</m:t>
                        </m:r>
                      </m:sub>
                    </m:sSub>
                    <m:r>
                      <a:rPr lang="ka-GE" sz="2000" b="1" i="0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 panose="02040503050406030204" pitchFamily="18" charset="0"/>
                          </a:rPr>
                          <m:t>𝐈</m:t>
                        </m:r>
                      </m:e>
                      <m:sub>
                        <m:r>
                          <a:rPr lang="en-US" sz="2000">
                            <a:latin typeface="Cambria Math" panose="02040503050406030204" pitchFamily="18" charset="0"/>
                          </a:rPr>
                          <m:t>𝐤</m:t>
                        </m:r>
                      </m:sub>
                    </m:sSub>
                  </m:oMath>
                </a14:m>
                <a:r>
                  <a:rPr lang="ka-GE" sz="1600" dirty="0" smtClean="0"/>
                  <a:t> – </a:t>
                </a:r>
                <a:r>
                  <a:rPr lang="ka-GE" sz="1600" b="0" dirty="0" smtClean="0"/>
                  <a:t>ფოტოეფექტი თითქმის შეუძლებელია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0">
                            <a:latin typeface="Cambria Math" panose="02040503050406030204" pitchFamily="18" charset="0"/>
                          </a:rPr>
                          <m:t>𝛔</m:t>
                        </m:r>
                      </m:e>
                      <m:sub>
                        <m:r>
                          <a:rPr lang="ka-GE" sz="2000" b="1" i="0">
                            <a:latin typeface="Cambria Math" panose="02040503050406030204" pitchFamily="18" charset="0"/>
                          </a:rPr>
                          <m:t>ფოტ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𝑍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2000" dirty="0" smtClean="0"/>
                  <a:t>, </a:t>
                </a:r>
                <a:r>
                  <a:rPr lang="ka-GE" sz="1600" b="0" dirty="0" smtClean="0"/>
                  <a:t>როცა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 panose="02040503050406030204" pitchFamily="18" charset="0"/>
                          </a:rPr>
                          <m:t>𝐄</m:t>
                        </m:r>
                      </m:e>
                      <m:sub>
                        <m:r>
                          <a:rPr lang="en-US" sz="2000">
                            <a:latin typeface="Cambria Math" panose="02040503050406030204" pitchFamily="18" charset="0"/>
                          </a:rPr>
                          <m:t>𝛄</m:t>
                        </m:r>
                        <m:r>
                          <a:rPr lang="ka-GE" sz="20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≫</m:t>
                        </m:r>
                        <m:r>
                          <a:rPr lang="en-US" sz="2000">
                            <a:latin typeface="Cambria Math" panose="02040503050406030204" pitchFamily="18" charset="0"/>
                          </a:rPr>
                          <m:t>𝐈</m:t>
                        </m:r>
                      </m:e>
                      <m:sub>
                        <m:r>
                          <a:rPr lang="en-US" sz="2000">
                            <a:latin typeface="Cambria Math" panose="02040503050406030204" pitchFamily="18" charset="0"/>
                          </a:rPr>
                          <m:t>𝐤</m:t>
                        </m:r>
                      </m:sub>
                    </m:sSub>
                  </m:oMath>
                </a14:m>
                <a:r>
                  <a:rPr lang="ka-GE" sz="2000" b="0" dirty="0" smtClean="0"/>
                  <a:t/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 panose="02040503050406030204" pitchFamily="18" charset="0"/>
                          </a:rPr>
                          <m:t>𝛔</m:t>
                        </m:r>
                      </m:e>
                      <m:sub>
                        <m:r>
                          <a:rPr lang="ka-GE" sz="2000">
                            <a:latin typeface="Cambria Math" panose="02040503050406030204" pitchFamily="18" charset="0"/>
                          </a:rPr>
                          <m:t>ფოტ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𝑍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7/2</m:t>
                        </m:r>
                      </m:sup>
                    </m:sSup>
                  </m:oMath>
                </a14:m>
                <a:r>
                  <a:rPr lang="ka-GE" sz="2000" dirty="0" smtClean="0"/>
                  <a:t>, </a:t>
                </a:r>
                <a:r>
                  <a:rPr lang="ka-GE" sz="1600" b="0" dirty="0" smtClean="0"/>
                  <a:t>როცა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𝐄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𝛄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ka-GE" sz="2000" i="1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𝐈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𝐤</m:t>
                        </m:r>
                      </m:sub>
                    </m:sSub>
                  </m:oMath>
                </a14:m>
                <a:endParaRPr lang="en-US" sz="2000" dirty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ka-GE" sz="2000" b="0" dirty="0" smtClean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ka-GE" sz="2000" b="0" dirty="0" smtClean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sz="2000" dirty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sz="2000" dirty="0"/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endParaRPr lang="en-US" sz="2000" dirty="0"/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endParaRPr lang="en-US" sz="2000" dirty="0"/>
              </a:p>
              <a:p>
                <a:pPr marL="285750" indent="-285750">
                  <a:buFont typeface="Wingdings" panose="05000000000000000000" pitchFamily="2" charset="2"/>
                  <a:buChar char="ü"/>
                </a:pPr>
                <a:endParaRPr lang="en-US" sz="1600" dirty="0"/>
              </a:p>
            </p:txBody>
          </p:sp>
        </mc:Choice>
        <mc:Fallback>
          <p:sp>
            <p:nvSpPr>
              <p:cNvPr id="7" name="Text Placeholder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3"/>
              </p:nvPr>
            </p:nvSpPr>
            <p:spPr>
              <a:xfrm>
                <a:off x="502276" y="4327300"/>
                <a:ext cx="5628068" cy="4546243"/>
              </a:xfrm>
              <a:blipFill rotWithShape="0">
                <a:blip r:embed="rId3"/>
                <a:stretch>
                  <a:fillRect l="-9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Content Placeholder 4"/>
          <p:cNvPicPr>
            <a:picLocks noGrp="1" noChangeAspect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5634" y="3205746"/>
            <a:ext cx="5386388" cy="3221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Content Placeholder 3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6469196" y="1943478"/>
                <a:ext cx="5183188" cy="368458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ka-GE" sz="1800" dirty="0" smtClean="0"/>
                  <a:t>ფოტოეფექტის კვეთის დამოკიდებულება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ka-GE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𝛾</m:t>
                        </m:r>
                      </m:e>
                    </m:d>
                  </m:oMath>
                </a14:m>
                <a:r>
                  <a:rPr lang="ka-GE" sz="1800" dirty="0" smtClean="0"/>
                  <a:t>–სხივების ენერგიაზე</a:t>
                </a:r>
              </a:p>
              <a:p>
                <a:pPr marL="0" indent="0" algn="ctr">
                  <a:buNone/>
                </a:pPr>
                <a:r>
                  <a:rPr lang="ka-GE" sz="1800" dirty="0" smtClean="0"/>
                  <a:t>ნახ.1</a:t>
                </a:r>
              </a:p>
              <a:p>
                <a:pPr marL="0" indent="0" algn="ctr">
                  <a:buNone/>
                </a:pPr>
                <a:endParaRPr lang="en-US" sz="1800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6469196" y="1943478"/>
                <a:ext cx="5183188" cy="3684588"/>
              </a:xfrm>
              <a:blipFill rotWithShape="0">
                <a:blip r:embed="rId5"/>
                <a:stretch>
                  <a:fillRect t="-1656"/>
                </a:stretch>
              </a:blipFill>
            </p:spPr>
            <p:txBody>
              <a:bodyPr/>
              <a:lstStyle/>
              <a:p>
                <a:r>
                  <a:rPr lang="en-US" dirty="0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83567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 Placeholder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392631" y="352494"/>
                <a:ext cx="5277677" cy="1751528"/>
              </a:xfr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>
                <a:no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𝝈</m:t>
                            </m:r>
                          </m:e>
                          <m:sub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𝑳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𝝈</m:t>
                            </m:r>
                          </m:e>
                          <m:sub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𝑲</m:t>
                            </m:r>
                          </m:sub>
                        </m:sSub>
                      </m:den>
                    </m:f>
                    <m:r>
                      <a:rPr lang="en-US" b="1" i="1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dirty="0" smtClean="0"/>
                  <a:t/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ka-GE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rPr>
                  <a:t/>
                </a:r>
                <a:r>
                  <a:rPr lang="ka-GE" dirty="0" smtClean="0"/>
                  <a:t/>
                </a:r>
                <a:endParaRPr lang="ka-GE" i="1" dirty="0" smtClean="0"/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𝝈</m:t>
                            </m:r>
                          </m:e>
                          <m:sub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𝝈</m:t>
                            </m:r>
                          </m:e>
                          <m:sub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𝑳</m:t>
                            </m:r>
                          </m:sub>
                        </m:sSub>
                      </m:den>
                    </m:f>
                    <m:r>
                      <a:rPr lang="en-US" b="1" i="1">
                        <a:latin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ka-GE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</a:rPr>
                  <a:t/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endParaRPr lang="en-US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Tex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6392631" y="352494"/>
                <a:ext cx="5277677" cy="1751528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 Placeholder 4"/>
              <p:cNvSpPr>
                <a:spLocks noGrp="1"/>
              </p:cNvSpPr>
              <p:nvPr>
                <p:ph type="body" sz="quarter" idx="3"/>
              </p:nvPr>
            </p:nvSpPr>
            <p:spPr>
              <a:xfrm>
                <a:off x="425004" y="2459865"/>
                <a:ext cx="11423560" cy="1171977"/>
              </a:xfrm>
            </p:spPr>
            <p:txBody>
              <a:bodyPr>
                <a:normAutofit/>
              </a:bodyPr>
              <a:lstStyle/>
              <a:p>
                <a:r>
                  <a:rPr lang="ka-GE" sz="2000" b="0" dirty="0" smtClean="0"/>
                  <a:t>კვეთი </a:t>
                </a:r>
                <a:r>
                  <a:rPr lang="en-US" sz="2000" b="0" dirty="0" smtClean="0"/>
                  <a:t>K </a:t>
                </a:r>
                <a:r>
                  <a:rPr lang="ka-GE" sz="2000" b="0" dirty="0" smtClean="0"/>
                  <a:t>ფოტოელექტრონებისათვის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𝛔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[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𝒌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]</m:t>
                            </m:r>
                          </m:sup>
                        </m:sSup>
                      </m:e>
                      <m:sub>
                        <m:r>
                          <a:rPr lang="ka-GE" sz="2000">
                            <a:latin typeface="Cambria Math" panose="02040503050406030204" pitchFamily="18" charset="0"/>
                          </a:rPr>
                          <m:t>ფ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.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𝒁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𝟓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𝑬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𝜸</m:t>
                    </m:r>
                  </m:oMath>
                </a14:m>
                <a:r>
                  <a:rPr lang="ka-GE" sz="2000" dirty="0"/>
                  <a:t/>
                </a:r>
                <a:endParaRPr lang="ka-GE" sz="2000" dirty="0" smtClean="0"/>
              </a:p>
              <a:p>
                <a:r>
                  <a:rPr lang="ka-GE" sz="2000" b="0" dirty="0" smtClean="0"/>
                  <a:t>ფოტოეფექტის სრული კვეთი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𝛔</m:t>
                        </m:r>
                      </m:e>
                      <m:sub>
                        <m:r>
                          <a:rPr lang="ka-GE" sz="2000">
                            <a:latin typeface="Cambria Math" panose="02040503050406030204" pitchFamily="18" charset="0"/>
                          </a:rPr>
                          <m:t>ფ.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≈ 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000" dirty="0"/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𝛔</m:t>
                            </m:r>
                          </m:e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[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𝒌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]</m:t>
                            </m:r>
                          </m:sup>
                        </m:sSup>
                      </m:e>
                      <m:sub>
                        <m:r>
                          <a:rPr lang="ka-GE" sz="2000">
                            <a:latin typeface="Cambria Math" panose="02040503050406030204" pitchFamily="18" charset="0"/>
                          </a:rPr>
                          <m:t>ფ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.</m:t>
                        </m:r>
                      </m:sub>
                    </m:sSub>
                  </m:oMath>
                </a14:m>
                <a:endParaRPr lang="en-US" sz="2000" b="0" dirty="0"/>
              </a:p>
            </p:txBody>
          </p:sp>
        </mc:Choice>
        <mc:Fallback>
          <p:sp>
            <p:nvSpPr>
              <p:cNvPr id="5" name="Tex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3"/>
              </p:nvPr>
            </p:nvSpPr>
            <p:spPr>
              <a:xfrm>
                <a:off x="425004" y="2459865"/>
                <a:ext cx="11423560" cy="1171977"/>
              </a:xfrm>
              <a:blipFill rotWithShape="0">
                <a:blip r:embed="rId3"/>
                <a:stretch>
                  <a:fillRect l="-587" b="-46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5" name="Content Placeholder 34"/>
              <p:cNvSpPr>
                <a:spLocks noGrp="1"/>
              </p:cNvSpPr>
              <p:nvPr>
                <p:ph sz="half" idx="2"/>
              </p:nvPr>
            </p:nvSpPr>
            <p:spPr>
              <a:xfrm>
                <a:off x="206063" y="3987685"/>
                <a:ext cx="7579324" cy="269911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1600" dirty="0" smtClean="0"/>
                  <a:t>როცა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𝐄</m:t>
                        </m:r>
                      </m:e>
                      <m:sub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𝛄</m:t>
                        </m:r>
                      </m:sub>
                    </m:sSub>
                  </m:oMath>
                </a14:m>
                <a:r>
                  <a:rPr lang="en-US" sz="1800" b="1" dirty="0"/>
                  <a:t/>
                </a:r>
                <a14:m>
                  <m:oMath xmlns:m="http://schemas.openxmlformats.org/officeDocument/2006/math">
                    <m:r>
                      <a:rPr lang="en-US" sz="1800" b="1" i="0">
                        <a:latin typeface="Cambria Math" panose="02040503050406030204" pitchFamily="18" charset="0"/>
                      </a:rPr>
                      <m:t>≪</m:t>
                    </m:r>
                  </m:oMath>
                </a14:m>
                <a:r>
                  <a:rPr lang="en-US" sz="1800" b="1" dirty="0"/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b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𝐞</m:t>
                        </m:r>
                      </m:sub>
                    </m:sSub>
                    <m:sSup>
                      <m:sSupPr>
                        <m:ctrlPr>
                          <a:rPr lang="en-US" sz="1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𝐜</m:t>
                        </m:r>
                      </m:e>
                      <m:sup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ka-GE" sz="1600" dirty="0" smtClean="0"/>
                  <a:t>, მაშინ ფოტოეფეტქის დიფერენციალურ კვეთს აქვს სახე:</a:t>
                </a:r>
              </a:p>
              <a:p>
                <a:pPr marL="0" indent="0">
                  <a:buNone/>
                </a:pPr>
                <a:endParaRPr lang="en-US" sz="1600" dirty="0"/>
              </a:p>
              <a:p>
                <a:pPr marL="0" indent="0">
                  <a:buNone/>
                </a:pPr>
                <a:endParaRPr lang="ka-GE" sz="1600" dirty="0"/>
              </a:p>
              <a:p>
                <a:pPr marL="0" indent="0">
                  <a:buNone/>
                </a:pPr>
                <a:endParaRPr lang="ka-GE" sz="16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box>
                            <m:boxPr>
                              <m:diff m:val="on"/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𝒅</m:t>
                              </m:r>
                            </m:e>
                          </m:box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𝝈</m:t>
                          </m:r>
                        </m:e>
                        <m:sub>
                          <m:r>
                            <a:rPr lang="ka-GE" sz="1800" b="1" i="1">
                              <a:latin typeface="Cambria Math" panose="02040503050406030204" pitchFamily="18" charset="0"/>
                            </a:rPr>
                            <m:t>ფ.</m:t>
                          </m:r>
                        </m:sub>
                      </m:sSub>
                      <m:r>
                        <a:rPr lang="en-US" sz="18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800" b="1" i="1">
                          <a:latin typeface="Cambria Math" panose="02040503050406030204" pitchFamily="18" charset="0"/>
                        </a:rPr>
                        <m:t>𝟒</m:t>
                      </m:r>
                      <m:rad>
                        <m:radPr>
                          <m:degHide m:val="on"/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</m:rad>
                      <m:f>
                        <m:f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𝒁</m:t>
                              </m:r>
                            </m:e>
                            <m:sup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𝟏𝟑𝟕</m:t>
                              </m:r>
                            </m:e>
                            <m:sup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sup>
                          </m:sSup>
                        </m:den>
                      </m:f>
                      <m:r>
                        <a:rPr lang="en-US" sz="1800" b="1" i="1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𝒆</m:t>
                          </m:r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  <m:sup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sSup>
                        <m:sSup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800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  <m:t>𝒎</m:t>
                                      </m:r>
                                    </m:e>
                                    <m:sub>
                                      <m: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  <m:t>𝒆</m:t>
                                      </m:r>
                                    </m:sub>
                                  </m:sSub>
                                  <m:sSup>
                                    <m:sSupPr>
                                      <m:ctrlP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  <m:t>𝒄</m:t>
                                      </m:r>
                                    </m:e>
                                    <m:sup>
                                      <m: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  <m:t>𝑬</m:t>
                                      </m:r>
                                    </m:e>
                                    <m:sub>
                                      <m:r>
                                        <a:rPr lang="en-US" sz="1800" b="1" i="1">
                                          <a:latin typeface="Cambria Math" panose="02040503050406030204" pitchFamily="18" charset="0"/>
                                        </a:rPr>
                                        <m:t>𝜸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1800" b="1" i="1">
                          <a:latin typeface="Cambria Math" panose="02040503050406030204" pitchFamily="18" charset="0"/>
                        </a:rPr>
                        <m:t> </m:t>
                      </m:r>
                      <m:func>
                        <m:func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𝒔𝒊𝒏</m:t>
                              </m:r>
                            </m:e>
                            <m:sup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fName>
                        <m:e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𝜽</m:t>
                          </m:r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  <m:func>
                        <m:func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𝒄𝒐𝒔</m:t>
                              </m:r>
                            </m:e>
                            <m:sup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fName>
                        <m:e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𝝋</m:t>
                          </m:r>
                        </m:e>
                      </m:func>
                      <m:d>
                        <m:d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  <m:func>
                            <m:funcPr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𝒄𝒐𝒔</m:t>
                              </m:r>
                            </m:fName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𝜽</m:t>
                              </m:r>
                            </m:e>
                          </m:func>
                        </m:e>
                      </m:d>
                      <m:sSub>
                        <m:sSubPr>
                          <m:ctrlPr>
                            <a:rPr lang="en-US" sz="1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box>
                            <m:boxPr>
                              <m:diff m:val="on"/>
                              <m:ctrlPr>
                                <a:rPr lang="en-US" sz="1800" b="1" i="1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r>
                                <a:rPr lang="en-US" sz="1800" b="1" i="1">
                                  <a:latin typeface="Cambria Math" panose="02040503050406030204" pitchFamily="18" charset="0"/>
                                </a:rPr>
                                <m:t>𝒅</m:t>
                              </m:r>
                            </m:e>
                          </m:box>
                          <m:r>
                            <a:rPr lang="en-US" sz="1800" b="1" i="1">
                              <a:latin typeface="Cambria Math" panose="02040503050406030204" pitchFamily="18" charset="0"/>
                            </a:rPr>
                            <m:t>𝜴</m:t>
                          </m:r>
                        </m:e>
                        <m:sub>
                          <m:r>
                            <a:rPr lang="ka-GE" sz="1800" b="1" i="1">
                              <a:latin typeface="Cambria Math" panose="020405030504060302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en-US" sz="1800" b="1" i="1" dirty="0"/>
              </a:p>
            </p:txBody>
          </p:sp>
        </mc:Choice>
        <mc:Fallback>
          <p:sp>
            <p:nvSpPr>
              <p:cNvPr id="35" name="Content Placeholder 3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2"/>
              </p:nvPr>
            </p:nvSpPr>
            <p:spPr>
              <a:xfrm>
                <a:off x="206063" y="3987685"/>
                <a:ext cx="7579324" cy="2699116"/>
              </a:xfrm>
              <a:blipFill rotWithShape="0">
                <a:blip r:embed="rId4"/>
                <a:stretch>
                  <a:fillRect l="-483" t="-4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ight Arrow 11"/>
          <p:cNvSpPr/>
          <p:nvPr/>
        </p:nvSpPr>
        <p:spPr>
          <a:xfrm>
            <a:off x="7785386" y="850006"/>
            <a:ext cx="958146" cy="543295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Rounded Rectangle 12"/>
              <p:cNvSpPr/>
              <p:nvPr/>
            </p:nvSpPr>
            <p:spPr>
              <a:xfrm>
                <a:off x="9131121" y="425004"/>
                <a:ext cx="2318197" cy="1519706"/>
              </a:xfrm>
              <a:prstGeom prst="roundRect">
                <a:avLst/>
              </a:prstGeom>
            </p:spPr>
            <p:style>
              <a:lnRef idx="2">
                <a:schemeClr val="accent6"/>
              </a:lnRef>
              <a:fillRef idx="1002">
                <a:schemeClr val="lt2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i="1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i="1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ka-GE" b="0" i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en-US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13" name="Rounded 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1121" y="425004"/>
                <a:ext cx="2318197" cy="1519706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>
            <a:off x="5151549" y="3395257"/>
            <a:ext cx="2279561" cy="176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151549" y="2908244"/>
            <a:ext cx="2266682" cy="152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477255" y="766293"/>
            <a:ext cx="4480012" cy="17515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a-GE" dirty="0" smtClean="0"/>
              <a:t>სხვადასხვა გარსებზე ფოტოეფექტის კვეთების შეფარდებებისათვის გამოთვლა იძლევა მნიშვნელობებს</a:t>
            </a:r>
            <a:endParaRPr lang="en-US" dirty="0"/>
          </a:p>
        </p:txBody>
      </p:sp>
      <p:sp>
        <p:nvSpPr>
          <p:cNvPr id="34" name="Right Arrow 33"/>
          <p:cNvSpPr/>
          <p:nvPr/>
        </p:nvSpPr>
        <p:spPr>
          <a:xfrm>
            <a:off x="5256018" y="850006"/>
            <a:ext cx="785611" cy="543295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Down Arrow 35"/>
          <p:cNvSpPr/>
          <p:nvPr/>
        </p:nvSpPr>
        <p:spPr>
          <a:xfrm>
            <a:off x="3352336" y="4549525"/>
            <a:ext cx="589264" cy="730193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Rectangle 36"/>
              <p:cNvSpPr/>
              <p:nvPr/>
            </p:nvSpPr>
            <p:spPr>
              <a:xfrm>
                <a:off x="7677137" y="3987685"/>
                <a:ext cx="4217939" cy="2343273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𝜽</m:t>
                    </m:r>
                  </m:oMath>
                </a14:m>
                <a:r>
                  <a:rPr lang="ka-GE" sz="1600" dirty="0"/>
                  <a:t> კუთხე </a:t>
                </a:r>
                <a14:m>
                  <m:oMath xmlns:m="http://schemas.openxmlformats.org/officeDocument/2006/math">
                    <m:r>
                      <a:rPr lang="en-US" sz="1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1600" dirty="0"/>
                  <a:t>–კვანტის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𝜸</m:t>
                        </m:r>
                      </m:sub>
                    </m:sSub>
                  </m:oMath>
                </a14:m>
                <a:r>
                  <a:rPr lang="ka-GE" sz="1600" dirty="0"/>
                  <a:t>– </a:t>
                </a:r>
                <a:r>
                  <a:rPr lang="ka-GE" sz="1600" dirty="0" smtClean="0"/>
                  <a:t>იმპულსსა და ელექტრონის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</m:oMath>
                </a14:m>
                <a:r>
                  <a:rPr lang="ka-GE" sz="1600" dirty="0" smtClean="0"/>
                  <a:t>– იმპულსს შორის;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𝝋</m:t>
                    </m:r>
                  </m:oMath>
                </a14:m>
                <a:r>
                  <a:rPr lang="ka-GE" sz="2800" b="1" dirty="0" smtClean="0"/>
                  <a:t/>
                </a:r>
                <a:r>
                  <a:rPr lang="ka-GE" sz="1600" dirty="0" smtClean="0"/>
                  <a:t>კუთხე </a:t>
                </a:r>
                <a:r>
                  <a:rPr lang="en-US" sz="1600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  <m:r>
                      <a:rPr lang="en-US" sz="1600" b="1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16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1600" b="1" i="1">
                            <a:latin typeface="Cambria Math" panose="02040503050406030204" pitchFamily="18" charset="0"/>
                          </a:rPr>
                          <m:t>𝜸</m:t>
                        </m:r>
                      </m:sub>
                    </m:sSub>
                  </m:oMath>
                </a14:m>
                <a:r>
                  <a:rPr lang="en-US" sz="1600" dirty="0" smtClean="0"/>
                  <a:t>)</a:t>
                </a:r>
                <a:r>
                  <a:rPr lang="ka-GE" sz="1600" dirty="0" smtClean="0"/>
                  <a:t> სიბრტყეებს შორის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ka-GE" sz="1600" b="1" dirty="0" smtClean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𝜷</m:t>
                    </m:r>
                  </m:oMath>
                </a14:m>
                <a:r>
                  <a:rPr lang="en-US" sz="2400" b="1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𝒗</m:t>
                        </m:r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𝒄</m:t>
                        </m:r>
                      </m:den>
                    </m:f>
                  </m:oMath>
                </a14:m>
                <a:endParaRPr lang="en-US" sz="2400" b="1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1600" b="1" dirty="0"/>
              </a:p>
            </p:txBody>
          </p:sp>
        </mc:Choice>
        <mc:Fallback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7137" y="3987685"/>
                <a:ext cx="4217939" cy="2343273"/>
              </a:xfrm>
              <a:prstGeom prst="rect">
                <a:avLst/>
              </a:prstGeom>
              <a:blipFill rotWithShape="0">
                <a:blip r:embed="rId6"/>
                <a:stretch>
                  <a:fillRect l="-1729" t="-7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/>
          <p:cNvCxnSpPr/>
          <p:nvPr/>
        </p:nvCxnSpPr>
        <p:spPr>
          <a:xfrm>
            <a:off x="309093" y="4348293"/>
            <a:ext cx="7122017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6480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90152" y="-103031"/>
                <a:ext cx="12003110" cy="2163651"/>
              </a:xfrm>
            </p:spPr>
            <p:txBody>
              <a:bodyPr>
                <a:norm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ka-GE" sz="1700" dirty="0" smtClean="0"/>
                  <a:t>გრძელტალღიანი</a:t>
                </a:r>
                <a:r>
                  <a:rPr lang="ka-GE" sz="1600" dirty="0" smtClean="0"/>
                  <a:t/>
                </a:r>
                <a:r>
                  <a:rPr lang="ka-GE" sz="1600" b="1" dirty="0"/>
                  <a:t>(</a:t>
                </a:r>
                <a14:m>
                  <m:oMath xmlns:m="http://schemas.openxmlformats.org/officeDocument/2006/math">
                    <m:r>
                      <a:rPr lang="en-US" sz="20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𝜸</m:t>
                    </m:r>
                  </m:oMath>
                </a14:m>
                <a:r>
                  <a:rPr lang="ka-GE" sz="1600" b="1" dirty="0"/>
                  <a:t>) </a:t>
                </a:r>
                <a:r>
                  <a:rPr lang="ka-GE" sz="1700" dirty="0" smtClean="0"/>
                  <a:t>კვანტებით გამოწვეული ფოტოელექტრონები, </a:t>
                </a:r>
                <a:r>
                  <a:rPr lang="ka-GE" sz="1700" dirty="0" smtClean="0"/>
                  <a:t>ძირითადად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US" sz="2800" b="1" i="1"/>
                        </m:ctrlPr>
                      </m:boxPr>
                      <m:e>
                        <m:r>
                          <a:rPr lang="ka-GE" sz="2800" b="1" i="1" smtClean="0"/>
                          <m:t> </m:t>
                        </m:r>
                        <m:groupChr>
                          <m:groupChrPr>
                            <m:chr m:val="→"/>
                            <m:pos m:val="top"/>
                            <m:ctrlPr>
                              <a:rPr lang="en-US" sz="2800" b="1" i="1"/>
                            </m:ctrlPr>
                          </m:groupChrPr>
                          <m:e>
                            <m:r>
                              <a:rPr lang="en-US" sz="2800" b="1" i="1"/>
                              <m:t>𝑬</m:t>
                            </m:r>
                          </m:e>
                        </m:groupChr>
                      </m:e>
                    </m:box>
                    <m:r>
                      <a:rPr lang="en-US" sz="2800" i="1"/>
                      <m:t> </m:t>
                    </m:r>
                  </m:oMath>
                </a14:m>
                <a:r>
                  <a:rPr lang="ka-GE" sz="1600" dirty="0" smtClean="0"/>
                  <a:t/>
                </a:r>
                <a:r>
                  <a:rPr lang="ka-GE" sz="1700" dirty="0" smtClean="0"/>
                  <a:t>ელექტრული </a:t>
                </a:r>
                <a:r>
                  <a:rPr lang="ka-GE" sz="1700" dirty="0" smtClean="0"/>
                  <a:t>ვექტორის მიმართულებით გამოსხივდებიან.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𝜸</m:t>
                        </m:r>
                      </m:sub>
                    </m:sSub>
                  </m:oMath>
                </a14:m>
                <a:r>
                  <a:rPr lang="ka-GE" sz="2400" dirty="0" smtClean="0"/>
                  <a:t/>
                </a:r>
                <a:r>
                  <a:rPr lang="ka-GE" sz="1700" dirty="0" smtClean="0"/>
                  <a:t>ენერგიის ზრდისას ელექტრონების განაწილება წინ წაიწევს. </a:t>
                </a:r>
                <a:r>
                  <a:rPr lang="ka-GE" sz="1700" b="1" dirty="0" smtClean="0"/>
                  <a:t>(ნახ.2)</a:t>
                </a:r>
                <a:r>
                  <a:rPr lang="en-US" sz="1600" dirty="0"/>
                  <a:t/>
                </a:r>
                <a:br>
                  <a:rPr lang="en-US" sz="1600" dirty="0"/>
                </a:br>
                <a:r>
                  <a:rPr lang="ka-GE" sz="1600" dirty="0" smtClean="0"/>
                  <a:t/>
                </a:r>
                <a:endParaRPr lang="en-US" sz="2400" dirty="0"/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90152" y="-103031"/>
                <a:ext cx="12003110" cy="2163651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73251" y="6116716"/>
            <a:ext cx="4082129" cy="548101"/>
          </a:xfrm>
        </p:spPr>
        <p:txBody>
          <a:bodyPr>
            <a:normAutofit/>
          </a:bodyPr>
          <a:lstStyle/>
          <a:p>
            <a:r>
              <a:rPr lang="ka-GE" sz="1800" dirty="0" smtClean="0"/>
              <a:t>                      ნახ.2</a:t>
            </a:r>
            <a:endParaRPr lang="en-US" sz="18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2776" y="1776548"/>
            <a:ext cx="4271555" cy="41278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ounded Rectangle 7"/>
          <p:cNvSpPr/>
          <p:nvPr/>
        </p:nvSpPr>
        <p:spPr>
          <a:xfrm>
            <a:off x="6710996" y="1663019"/>
            <a:ext cx="4945487" cy="444036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a-GE" dirty="0"/>
              <a:t>ფოტოელექტრონების კუთხური განაწილება დამოკიდებულია მათ ენერგიებზე.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a-GE" dirty="0"/>
              <a:t>მცირე ენერგიებზე ფოტოელექტრონები ძირითადად გამოსხივდებიან ფოტონების ნაკადის მართობულად.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a-GE" dirty="0"/>
              <a:t>ენერგიის ზრდასთან ერთად ფოტოელექტრონების გამოსვლის კუთხე მცირდება.</a:t>
            </a:r>
          </a:p>
        </p:txBody>
      </p:sp>
    </p:spTree>
    <p:extLst>
      <p:ext uri="{BB962C8B-B14F-4D97-AF65-F5344CB8AC3E}">
        <p14:creationId xmlns:p14="http://schemas.microsoft.com/office/powerpoint/2010/main" xmlns="" val="195085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831" y="0"/>
            <a:ext cx="10515600" cy="1123406"/>
          </a:xfrm>
        </p:spPr>
        <p:txBody>
          <a:bodyPr>
            <a:normAutofit/>
          </a:bodyPr>
          <a:lstStyle/>
          <a:p>
            <a:pPr algn="ctr"/>
            <a:r>
              <a:rPr lang="ka-GE" sz="4000" dirty="0" smtClean="0"/>
              <a:t>კომპტონის ეფექტი                     </a:t>
            </a:r>
            <a:endParaRPr lang="en-US" sz="4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 Placeholder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457200" y="1006638"/>
                <a:ext cx="11178862" cy="1455313"/>
              </a:xfrm>
            </p:spPr>
            <p:txBody>
              <a:bodyPr>
                <a:norm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ka-GE" sz="1800" b="0" dirty="0" smtClean="0"/>
                  <a:t>     კომფტონის ეფექტი თავისუფალ (სუსტად ბმულ) ელექტრონებზე ელექტრომაგნიტური გამოსხივების,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1800" dirty="0" smtClean="0"/>
                  <a:t>– </a:t>
                </a:r>
                <a:r>
                  <a:rPr lang="ka-GE" sz="1800" b="0" dirty="0" smtClean="0"/>
                  <a:t>ნაწილაკების, დრეკადი გაბნევაა, რასაც  თან ახლავს ტალღის სიგრძის გადიდება. ადგილი აქვს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ka-GE" sz="1800" b="0" dirty="0" smtClean="0"/>
                  <a:t>–ს გაფანტვას, რომელიც თავისი ენერგიის ნაწილს გადასცემს ელექტრონს.</a:t>
                </a:r>
                <a:endParaRPr lang="en-US" sz="1800" b="0" dirty="0"/>
              </a:p>
            </p:txBody>
          </p:sp>
        </mc:Choice>
        <mc:Fallback>
          <p:sp>
            <p:nvSpPr>
              <p:cNvPr id="3" name="Tex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457200" y="1006638"/>
                <a:ext cx="11178862" cy="1455313"/>
              </a:xfrm>
              <a:blipFill rotWithShape="0">
                <a:blip r:embed="rId2"/>
                <a:stretch>
                  <a:fillRect r="-327" b="-3347"/>
                </a:stretch>
              </a:blipFill>
            </p:spPr>
            <p:txBody>
              <a:bodyPr/>
              <a:lstStyle/>
              <a:p>
                <a:r>
                  <a:rPr lang="en-US" dirty="0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9509" y="2779984"/>
            <a:ext cx="5386388" cy="3707630"/>
          </a:xfr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Rectangle 7"/>
              <p:cNvSpPr/>
              <p:nvPr/>
            </p:nvSpPr>
            <p:spPr>
              <a:xfrm>
                <a:off x="341845" y="2730322"/>
                <a:ext cx="5704786" cy="3760632"/>
              </a:xfrm>
              <a:prstGeom prst="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50000"/>
                  </a:lnSpc>
                  <a:spcBef>
                    <a:spcPts val="1000"/>
                  </a:spcBef>
                </a:pPr>
                <a:r>
                  <a:rPr lang="ka-GE" b="1" dirty="0" smtClean="0">
                    <a:solidFill>
                      <a:prstClr val="black"/>
                    </a:solidFill>
                  </a:rPr>
                  <a:t>კომპტონის </a:t>
                </a:r>
                <a:r>
                  <a:rPr lang="ka-GE" b="1" dirty="0">
                    <a:solidFill>
                      <a:prstClr val="black"/>
                    </a:solidFill>
                  </a:rPr>
                  <a:t>ცდების შედეგად აღმოჩნდა:</a:t>
                </a:r>
              </a:p>
              <a:p>
                <a:pPr marL="285750" lvl="0" indent="-285750" algn="ctr">
                  <a:lnSpc>
                    <a:spcPct val="150000"/>
                  </a:lnSpc>
                  <a:spcBef>
                    <a:spcPts val="1000"/>
                  </a:spcBef>
                  <a:buFont typeface="Wingdings" panose="05000000000000000000" pitchFamily="2" charset="2"/>
                  <a:buChar char="ü"/>
                </a:pPr>
                <a:r>
                  <a:rPr lang="ka-GE" sz="1600" dirty="0">
                    <a:solidFill>
                      <a:prstClr val="black"/>
                    </a:solidFill>
                  </a:rPr>
                  <a:t>გაბნეული გამოსხივების სპექტრი შეიცავს წანაცვლებულ ხაზს ტალღის სიგრძით</a:t>
                </a:r>
                <a:r>
                  <a:rPr lang="en-US" sz="1600" dirty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p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ka-GE" sz="16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1600" dirty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r>
                      <a:rPr lang="en-US" sz="1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.</a:t>
                </a:r>
              </a:p>
              <a:p>
                <a:pPr marL="285750" lvl="0" indent="-285750" algn="ctr">
                  <a:lnSpc>
                    <a:spcPct val="150000"/>
                  </a:lnSpc>
                  <a:spcBef>
                    <a:spcPts val="1000"/>
                  </a:spcBef>
                  <a:buFont typeface="Wingdings" panose="05000000000000000000" pitchFamily="2" charset="2"/>
                  <a:buChar char="ü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6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1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=</a:t>
                </a:r>
                <a:r>
                  <a:rPr lang="en-US" sz="1600" dirty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r>
                      <a:rPr lang="en-US" sz="1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’</a:t>
                </a:r>
                <a:r>
                  <a:rPr lang="en-US" sz="1600" dirty="0">
                    <a:solidFill>
                      <a:prstClr val="black"/>
                    </a:solidFill>
                  </a:rPr>
                  <a:t/>
                </a:r>
                <a:r>
                  <a:rPr lang="ka-GE" sz="1600" dirty="0">
                    <a:solidFill>
                      <a:prstClr val="black"/>
                    </a:solidFill>
                  </a:rPr>
                  <a:t>– </a:t>
                </a:r>
                <a14:m>
                  <m:oMath xmlns:m="http://schemas.openxmlformats.org/officeDocument/2006/math">
                    <m:r>
                      <a:rPr lang="en-US" sz="1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 იზრდება გაბნევის კუთხის გაზრდით.</a:t>
                </a:r>
              </a:p>
              <a:p>
                <a:pPr marL="285750" lvl="0" indent="-285750" algn="ctr">
                  <a:lnSpc>
                    <a:spcPct val="150000"/>
                  </a:lnSpc>
                  <a:spcBef>
                    <a:spcPts val="1000"/>
                  </a:spcBef>
                  <a:buFont typeface="Wingdings" panose="05000000000000000000" pitchFamily="2" charset="2"/>
                  <a:buChar char="ü"/>
                </a:pPr>
                <a:r>
                  <a:rPr lang="ka-GE" sz="1600" dirty="0">
                    <a:solidFill>
                      <a:prstClr val="black"/>
                    </a:solidFill>
                  </a:rPr>
                  <a:t>გაბნევის მოცემულ კუთხეზე </a:t>
                </a:r>
                <a:r>
                  <a:rPr lang="en-US" sz="1600" dirty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6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1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 მუდმივია ყველა გამბნევი ნივთიერებისათვის.</a:t>
                </a:r>
              </a:p>
              <a:p>
                <a:pPr marL="285750" lvl="0" indent="-285750" algn="ctr">
                  <a:lnSpc>
                    <a:spcPct val="150000"/>
                  </a:lnSpc>
                  <a:spcBef>
                    <a:spcPts val="1000"/>
                  </a:spcBef>
                  <a:buFont typeface="Wingdings" panose="05000000000000000000" pitchFamily="2" charset="2"/>
                  <a:buChar char="ü"/>
                </a:pPr>
                <a:r>
                  <a:rPr lang="ka-GE" sz="1600" dirty="0">
                    <a:solidFill>
                      <a:prstClr val="black"/>
                    </a:solidFill>
                  </a:rPr>
                  <a:t>გაბნევის მოცემული კუთხისათვის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16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𝜃</m:t>
                        </m:r>
                      </m:sub>
                    </m:sSub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 არ არის დამოკიდებული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ka-GE" sz="1600" dirty="0">
                    <a:solidFill>
                      <a:prstClr val="black"/>
                    </a:solidFill>
                  </a:rPr>
                  <a:t>–</a:t>
                </a:r>
                <a:r>
                  <a:rPr lang="ka-GE" sz="1600" dirty="0" smtClean="0">
                    <a:solidFill>
                      <a:prstClr val="black"/>
                    </a:solidFill>
                  </a:rPr>
                  <a:t>ზე.</a:t>
                </a: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845" y="2730322"/>
                <a:ext cx="5704786" cy="37606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3786941" y="1070967"/>
            <a:ext cx="4597758" cy="1287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9464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669" y="174405"/>
            <a:ext cx="10515600" cy="1094705"/>
          </a:xfrm>
        </p:spPr>
        <p:txBody>
          <a:bodyPr>
            <a:normAutofit/>
          </a:bodyPr>
          <a:lstStyle/>
          <a:p>
            <a:r>
              <a:rPr lang="ka-GE" sz="1800" dirty="0" smtClean="0"/>
              <a:t>    კომპტონის გაბნევის დიფერენციალური კვეთი მოიცემა კლეინ–ნიშინა–ტამის ფორმულით:</a:t>
            </a:r>
            <a:br>
              <a:rPr lang="ka-GE" sz="1800" dirty="0" smtClean="0"/>
            </a:br>
            <a:endParaRPr lang="en-US" sz="18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845669" y="3538286"/>
            <a:ext cx="10661046" cy="157427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a-GE" sz="1800" dirty="0" smtClean="0"/>
              <a:t>აღნიშნული ფორმულის ინტეგრების შედეგად ყველა კუთხეების მიხედვით, მიიღება კომპტონური გაბნევის სრული კვეთის ფორმულა:</a:t>
            </a:r>
            <a:endParaRPr lang="en-US" sz="1800" dirty="0"/>
          </a:p>
        </p:txBody>
      </p:sp>
      <p:sp>
        <p:nvSpPr>
          <p:cNvPr id="8" name="Up Arrow 7"/>
          <p:cNvSpPr/>
          <p:nvPr/>
        </p:nvSpPr>
        <p:spPr>
          <a:xfrm flipV="1">
            <a:off x="5658908" y="950721"/>
            <a:ext cx="594204" cy="863633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Rectangle 9"/>
              <p:cNvSpPr/>
              <p:nvPr/>
            </p:nvSpPr>
            <p:spPr>
              <a:xfrm flipH="1">
                <a:off x="1714992" y="1842040"/>
                <a:ext cx="9025987" cy="1586428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𝒅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𝝈</m:t>
                        </m:r>
                      </m:e>
                      <m:sub>
                        <m:r>
                          <a:rPr lang="ka-GE" sz="2400" b="1" i="1">
                            <a:latin typeface="Cambria Math" panose="02040503050406030204" pitchFamily="18" charset="0"/>
                          </a:rPr>
                          <m:t>კ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𝒆</m:t>
                            </m:r>
                          </m:sub>
                        </m:sSub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𝒄𝒐𝒔</m:t>
                            </m:r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𝜽</m:t>
                        </m:r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US" sz="2400" b="1" i="1">
                        <a:latin typeface="Cambria Math" panose="02040503050406030204" pitchFamily="18" charset="0"/>
                      </a:rPr>
                      <m:t>∙ 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𝒅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𝜴</m:t>
                        </m:r>
                      </m:num>
                      <m:den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𝜺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𝒄𝒐𝒔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𝜽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en-US" sz="2400" b="1" i="1">
                        <a:latin typeface="Cambria Math" panose="02040503050406030204" pitchFamily="18" charset="0"/>
                      </a:rPr>
                      <m:t> ∙( 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𝜺</m:t>
                            </m:r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𝒄𝒐𝒔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𝜽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d>
                          <m:d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  <m:t>𝒄𝒐𝒔</m:t>
                                </m:r>
                              </m:e>
                              <m:sup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𝜽</m:t>
                            </m:r>
                          </m:e>
                        </m:d>
                        <m:sSup>
                          <m:sSup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400" b="1" i="1">
                                    <a:latin typeface="Cambria Math" panose="02040503050406030204" pitchFamily="18" charset="0"/>
                                  </a:rPr>
                                  <m:t>𝜺</m:t>
                                </m:r>
                                <m:d>
                                  <m:dPr>
                                    <m:ctrlPr>
                                      <a:rPr lang="en-US" sz="24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2400" b="1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2400" b="1" i="1">
                                        <a:latin typeface="Cambria Math" panose="02040503050406030204" pitchFamily="18" charset="0"/>
                                      </a:rPr>
                                      <m:t>𝒄𝒐𝒔</m:t>
                                    </m:r>
                                    <m:r>
                                      <a:rPr lang="en-US" sz="2400" b="1" i="1">
                                        <a:latin typeface="Cambria Math" panose="02040503050406030204" pitchFamily="18" charset="0"/>
                                      </a:rPr>
                                      <m:t>𝜽</m:t>
                                    </m:r>
                                  </m:e>
                                </m:d>
                              </m:e>
                            </m:d>
                          </m:e>
                          <m:sup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ka-GE" sz="2400" b="1" i="1" dirty="0" smtClean="0"/>
                  <a:t> ) </a:t>
                </a:r>
              </a:p>
              <a:p>
                <a:pPr lvl="0" algn="ctr"/>
                <a:r>
                  <a:rPr lang="ka-GE" dirty="0">
                    <a:solidFill>
                      <a:prstClr val="black"/>
                    </a:solidFill>
                  </a:rPr>
                  <a:t>სადაც </a:t>
                </a:r>
                <a:r>
                  <a:rPr lang="ka-GE" sz="2400" i="1" dirty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  <m:sub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  <m:r>
                      <a:rPr lang="en-US" sz="24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𝒆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𝒆</m:t>
                            </m:r>
                          </m:sub>
                        </m:sSub>
                        <m:sSup>
                          <m:sSupPr>
                            <m:ctrlP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𝒄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b="1" dirty="0">
                    <a:solidFill>
                      <a:prstClr val="black"/>
                    </a:solidFill>
                  </a:rPr>
                  <a:t/>
                </a:r>
                <a:r>
                  <a:rPr lang="ka-GE" sz="2400" b="1" dirty="0">
                    <a:solidFill>
                      <a:prstClr val="black"/>
                    </a:solidFill>
                  </a:rPr>
                  <a:t>, </a:t>
                </a:r>
                <a:r>
                  <a:rPr lang="en-US" sz="2400" b="1" dirty="0">
                    <a:solidFill>
                      <a:prstClr val="black"/>
                    </a:solidFill>
                  </a:rPr>
                  <a:t/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𝜺</m:t>
                    </m:r>
                    <m:r>
                      <a:rPr lang="en-US" sz="24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𝒉𝒗</m:t>
                        </m:r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𝒆</m:t>
                            </m:r>
                          </m:sub>
                        </m:sSub>
                        <m:sSup>
                          <m:sSupPr>
                            <m:ctrlP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𝒄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b="1" dirty="0">
                    <a:solidFill>
                      <a:prstClr val="black"/>
                    </a:solidFill>
                  </a:rPr>
                  <a:t/>
                </a:r>
                <a:r>
                  <a:rPr lang="ka-GE" sz="2400" b="1" dirty="0">
                    <a:solidFill>
                      <a:prstClr val="black"/>
                    </a:solidFill>
                  </a:rPr>
                  <a:t> , </a:t>
                </a:r>
                <a14:m>
                  <m:oMath xmlns:m="http://schemas.openxmlformats.org/officeDocument/2006/math">
                    <m:r>
                      <a:rPr lang="en-US" b="1" i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𝛉</m:t>
                    </m:r>
                    <m:r>
                      <a:rPr lang="ka-GE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–გაბნევის კუთხეა</m:t>
                    </m:r>
                  </m:oMath>
                </a14:m>
                <a:endParaRPr lang="en-US" b="1" dirty="0">
                  <a:solidFill>
                    <a:prstClr val="black"/>
                  </a:solidFill>
                </a:endParaRPr>
              </a:p>
              <a:p>
                <a:pPr algn="ctr"/>
                <a:endParaRPr lang="en-US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1714992" y="1842040"/>
                <a:ext cx="9025987" cy="158642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Down Arrow 11"/>
          <p:cNvSpPr/>
          <p:nvPr/>
        </p:nvSpPr>
        <p:spPr>
          <a:xfrm>
            <a:off x="5632782" y="4443774"/>
            <a:ext cx="484632" cy="619229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Rectangle 12"/>
              <p:cNvSpPr/>
              <p:nvPr/>
            </p:nvSpPr>
            <p:spPr>
              <a:xfrm>
                <a:off x="1711001" y="5163715"/>
                <a:ext cx="9029979" cy="1237085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𝝈</m:t>
                          </m:r>
                        </m:e>
                        <m:sub>
                          <m:r>
                            <a:rPr lang="ka-GE" b="1" i="1">
                              <a:latin typeface="Cambria Math" panose="02040503050406030204" pitchFamily="18" charset="0"/>
                            </a:rPr>
                            <m:t>კომპ.</m:t>
                          </m:r>
                        </m:sub>
                      </m:sSub>
                      <m:r>
                        <a:rPr lang="en-US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𝝅</m:t>
                      </m:r>
                      <m:sSubSup>
                        <m:sSubSup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𝒆</m:t>
                          </m:r>
                        </m:sub>
                        <m:sup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d>
                        <m:dPr>
                          <m:begChr m:val="{"/>
                          <m:endChr m:val="}"/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𝜺</m:t>
                                  </m:r>
                                </m:e>
                                <m:sup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 ∙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d>
                                    <m:dPr>
                                      <m:ctrlP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𝜺</m:t>
                                      </m:r>
                                    </m:e>
                                  </m:d>
                                </m:num>
                                <m:den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𝜺</m:t>
                                  </m:r>
                                </m:den>
                              </m:f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  <m:f>
                                <m:fPr>
                                  <m:ctrlP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𝜺</m:t>
                                  </m:r>
                                </m:den>
                              </m:f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func>
                                <m:funcPr>
                                  <m:ctrlP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𝒍𝒏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𝜺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d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+ </m:t>
                          </m:r>
                          <m:f>
                            <m:f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den>
                          </m:f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 </m:t>
                          </m:r>
                          <m:func>
                            <m:func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𝒍𝒏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𝜺</m:t>
                                  </m:r>
                                </m:e>
                              </m:d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  <m:f>
                                <m:fPr>
                                  <m:ctrlP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𝜺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𝜺</m:t>
                                      </m:r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)</m:t>
                                      </m:r>
                                    </m:e>
                                    <m:sup>
                                      <m:r>
                                        <a:rPr lang="en-US" b="1" i="1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func>
                        </m:e>
                      </m:d>
                      <m:r>
                        <a:rPr lang="en-US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b="1" i="1" dirty="0"/>
              </a:p>
              <a:p>
                <a:endParaRPr lang="en-US" b="1" i="1" dirty="0"/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001" y="5163715"/>
                <a:ext cx="9029979" cy="123708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Connector 10"/>
          <p:cNvCxnSpPr/>
          <p:nvPr/>
        </p:nvCxnSpPr>
        <p:spPr>
          <a:xfrm>
            <a:off x="1118990" y="1112551"/>
            <a:ext cx="9813701" cy="2672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144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3051" y="2416629"/>
            <a:ext cx="5577839" cy="263869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ka-GE" sz="1800" dirty="0" smtClean="0"/>
              <a:t>განსაკუთრებით საინტერესო მოვლენაა, როდესაც ულტრარელატივისტურ ელექტრონზე რბილი ფოტონების (მაგ: სინათლის) გაბნევის დროს, გაბნეული ფოტონის ენერგია შესაძლებელია ელექტრონის ენერგიის რიგისა იყოს.</a:t>
            </a:r>
            <a:endParaRPr lang="en-US" sz="1800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765" y="2870332"/>
            <a:ext cx="5386388" cy="23774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Rectangle 9"/>
              <p:cNvSpPr/>
              <p:nvPr/>
            </p:nvSpPr>
            <p:spPr>
              <a:xfrm>
                <a:off x="167426" y="1300766"/>
                <a:ext cx="11887200" cy="1025648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a-GE" dirty="0" smtClean="0"/>
                  <a:t>ამრიგად წარმოიქმნება შესაძლებლობა, რომ სინათლის გამოსხივება გარდავქმნათ </a:t>
                </a:r>
              </a:p>
              <a:p>
                <a:pPr algn="ctr"/>
                <a:r>
                  <a:rPr lang="ka-GE" dirty="0"/>
                  <a:t>ძ</a:t>
                </a:r>
                <a:r>
                  <a:rPr lang="ka-GE" dirty="0" smtClean="0"/>
                  <a:t>ალიან მოკლეტალღიან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𝜸</m:t>
                    </m:r>
                    <m:r>
                      <a:rPr lang="ka-GE" sz="2400" b="1" i="1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ka-GE" dirty="0" smtClean="0"/>
                  <a:t> გამოსხივებად.</a:t>
                </a:r>
                <a:endParaRPr lang="en-US" dirty="0"/>
              </a:p>
              <a:p>
                <a:pPr algn="ctr"/>
                <a:endParaRPr lang="en-US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26" y="1300766"/>
                <a:ext cx="11887200" cy="1025648"/>
              </a:xfrm>
              <a:prstGeom prst="rect">
                <a:avLst/>
              </a:prstGeom>
              <a:blipFill rotWithShape="0">
                <a:blip r:embed="rId3"/>
                <a:stretch>
                  <a:fillRect t="-11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62481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How to make a gamma ray - Inverse Compton scattering animation">
            <a:hlinkClick r:id="" action="ppaction://media"/>
          </p:cNvPr>
          <p:cNvPicPr>
            <a:picLocks noGrp="1" noChangeAspect="1"/>
          </p:cNvPicPr>
          <p:nvPr>
            <p:ph sz="quarter" idx="2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9346" y="2294664"/>
            <a:ext cx="3932237" cy="2949575"/>
          </a:xfrm>
        </p:spPr>
      </p:pic>
      <p:sp>
        <p:nvSpPr>
          <p:cNvPr id="8" name="Rounded Rectangle 7"/>
          <p:cNvSpPr/>
          <p:nvPr/>
        </p:nvSpPr>
        <p:spPr>
          <a:xfrm>
            <a:off x="861270" y="985419"/>
            <a:ext cx="3631842" cy="9144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a-GE" dirty="0" smtClean="0"/>
              <a:t>შებრუნებული კომპტონის ეფექტი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Rectangle 4"/>
              <p:cNvSpPr/>
              <p:nvPr/>
            </p:nvSpPr>
            <p:spPr>
              <a:xfrm>
                <a:off x="7018986" y="845824"/>
                <a:ext cx="4649271" cy="4881091"/>
              </a:xfrm>
              <a:prstGeom prst="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ka-GE" dirty="0"/>
                  <a:t>შებრუნებული კომპტონის ეფექტის დახმარებით შეიძლება აიხსნას იზოტროპული რენტგენული და </a:t>
                </a:r>
                <a14:m>
                  <m:oMath xmlns:m="http://schemas.openxmlformats.org/officeDocument/2006/math">
                    <m:r>
                      <a:rPr lang="ka-GE" sz="2400" b="1" i="1">
                        <a:latin typeface="Cambria Math" panose="02040503050406030204" pitchFamily="18" charset="0"/>
                      </a:rPr>
                      <m:t>𝜸</m:t>
                    </m:r>
                    <m:r>
                      <a:rPr lang="ka-GE" sz="2400" i="1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ka-GE" dirty="0"/>
                  <a:t>ფონის არსებობა. შესაძლებელია, რომ ეს ფონი ჩნდება ფონური ელექტრომაგნიტური გამოსხივების მაღალენერგიულ კოსმოსურ ელექტრონებზე შებრუნებული კომპტონური გაბნევის დროს. ამ ფონს აქვს შავი სხეულის სპექტრი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2.7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ka-GE" dirty="0"/>
                  <a:t> ტემპერატურაზე</a:t>
                </a:r>
                <a:endParaRPr lang="en-US" dirty="0"/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8986" y="845824"/>
                <a:ext cx="4649271" cy="488109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034771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02977"/>
            <a:ext cx="10515600" cy="943713"/>
          </a:xfrm>
        </p:spPr>
        <p:txBody>
          <a:bodyPr>
            <a:normAutofit/>
          </a:bodyPr>
          <a:lstStyle/>
          <a:p>
            <a:pPr algn="ctr"/>
            <a:r>
              <a:rPr lang="ka-GE" sz="2400" dirty="0" smtClean="0"/>
              <a:t>ელექტრონულ–პოზიტრონული წყვილების წარმოქმნა</a:t>
            </a:r>
            <a:endParaRPr lang="en-US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 Placeholder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309093" y="1146690"/>
                <a:ext cx="11522612" cy="2124544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ka-GE" b="1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𝜸</m:t>
                    </m:r>
                  </m:oMath>
                </a14:m>
                <a:r>
                  <a:rPr lang="ka-GE" sz="1800" dirty="0" smtClean="0"/>
                  <a:t>–</a:t>
                </a:r>
                <a:r>
                  <a:rPr lang="ka-GE" sz="1800" b="0" dirty="0" smtClean="0"/>
                  <a:t>კვანტების საკმაოდ დიდ ენერგიებზე </a:t>
                </a:r>
                <a:r>
                  <a:rPr lang="ka-GE" sz="1800" dirty="0" smtClean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  <m:sub>
                        <m:r>
                          <a:rPr lang="ka-GE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𝜸</m:t>
                        </m:r>
                      </m:sub>
                    </m:sSub>
                    <m:r>
                      <a:rPr lang="ka-GE" b="1" i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ka-GE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ka-GE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  <m:sub>
                        <m:r>
                          <a:rPr lang="ka-GE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ka-GE" b="1" i="1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ka-GE" sz="16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ka-GE" sz="1800" b="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შეიძლება მოხდეს </a:t>
                </a:r>
                <a14:m>
                  <m:oMath xmlns:m="http://schemas.openxmlformats.org/officeDocument/2006/math">
                    <m:r>
                      <a:rPr lang="ka-GE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𝜸</m:t>
                    </m:r>
                  </m:oMath>
                </a14:m>
                <a:r>
                  <a:rPr lang="ka-GE" sz="18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</a:t>
                </a:r>
                <a:r>
                  <a:rPr lang="ka-GE" sz="1800" b="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გამოსხივების ნივთიერებასთან ურთიერთქმედების მესამე სახე – ელექტრონულ–პოზიტრონული წყვილების წარმოქმნა.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endParaRPr lang="en-US" dirty="0"/>
              </a:p>
            </p:txBody>
          </p:sp>
        </mc:Choice>
        <mc:Fallback>
          <p:sp>
            <p:nvSpPr>
              <p:cNvPr id="3" name="Tex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309093" y="1146690"/>
                <a:ext cx="11522612" cy="2124544"/>
              </a:xfrm>
              <a:blipFill rotWithShape="0">
                <a:blip r:embed="rId2"/>
                <a:stretch>
                  <a:fillRect l="-476" r="-4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Content Placeholder 7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7815" y="2514600"/>
            <a:ext cx="4589957" cy="3846513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788" y="2459853"/>
            <a:ext cx="3861001" cy="3193961"/>
          </a:xfr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Rounded Rectangle 12"/>
              <p:cNvSpPr/>
              <p:nvPr/>
            </p:nvSpPr>
            <p:spPr>
              <a:xfrm>
                <a:off x="3468867" y="5653814"/>
                <a:ext cx="5203064" cy="914400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ka-GE" dirty="0" smtClean="0">
                    <a:latin typeface="Arial Unicode MS" panose="020B0604020202020204" pitchFamily="34" charset="-128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ეს პროცესი რეალიზდება, როცა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ka-GE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ka-GE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  <m:sub>
                        <m:r>
                          <a:rPr lang="ka-GE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𝜸</m:t>
                        </m:r>
                      </m:sub>
                    </m:sSub>
                    <m:r>
                      <a:rPr lang="ka-GE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</m:t>
                    </m:r>
                    <m:r>
                      <a:rPr lang="ka-GE" sz="20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𝟐</m:t>
                    </m:r>
                    <m:sSub>
                      <m:sSub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ka-GE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0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𝒆</m:t>
                        </m:r>
                      </m:sub>
                    </m:sSub>
                    <m:sSup>
                      <m:sSupPr>
                        <m:ctrlPr>
                          <a:rPr lang="en-US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ka-GE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𝒄</m:t>
                        </m:r>
                      </m:e>
                      <m:sup>
                        <m:r>
                          <a:rPr lang="ka-GE" sz="20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20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Rounded 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867" y="5653814"/>
                <a:ext cx="5203064" cy="914400"/>
              </a:xfrm>
              <a:prstGeom prst="roundRect">
                <a:avLst/>
              </a:prstGeom>
              <a:blipFill rotWithShape="0">
                <a:blip r:embed="rId5"/>
                <a:stretch>
                  <a:fillRect l="-1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2176345" y="1215214"/>
            <a:ext cx="7817477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9198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270455" y="365126"/>
                <a:ext cx="11745533" cy="1244734"/>
              </a:xfrm>
            </p:spPr>
            <p:txBody>
              <a:bodyPr>
                <a:normAutofit fontScale="90000"/>
              </a:bodyPr>
              <a:lstStyle/>
              <a:p>
                <a:pPr marL="0" marR="0" indent="22860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ka-GE" sz="2800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𝛾</m:t>
                    </m:r>
                    <m:r>
                      <a:rPr lang="ka-GE" sz="2800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ka-GE" sz="20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გამოსხივების გასვლისას ნივთიერებაში, მისი ნაკადი სუსტდება ექსპონენციალური კანონით.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en-US" dirty="0"/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270455" y="365126"/>
                <a:ext cx="11745533" cy="1244734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128789" y="1090233"/>
            <a:ext cx="5692462" cy="354135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Rounded Rectangle 7"/>
              <p:cNvSpPr/>
              <p:nvPr/>
            </p:nvSpPr>
            <p:spPr>
              <a:xfrm>
                <a:off x="786414" y="4919727"/>
                <a:ext cx="2524259" cy="1297379"/>
              </a:xfrm>
              <a:prstGeom prst="round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𝑰</m:t>
                      </m:r>
                      <m:d>
                        <m:dPr>
                          <m:ctrlP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2800" b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</m:sub>
                      </m:sSub>
                      <m:sSup>
                        <m:sSupPr>
                          <m:ctrlP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𝝁</m:t>
                          </m:r>
                          <m:r>
                            <a:rPr lang="en-US" sz="28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414" y="4919727"/>
                <a:ext cx="2524259" cy="1297379"/>
              </a:xfrm>
              <a:prstGeom prst="round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 flipV="1">
            <a:off x="1081825" y="901521"/>
            <a:ext cx="10290220" cy="1287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Right Arrow 12"/>
          <p:cNvSpPr/>
          <p:nvPr/>
        </p:nvSpPr>
        <p:spPr>
          <a:xfrm>
            <a:off x="3469442" y="5237634"/>
            <a:ext cx="943785" cy="661564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Rounded Rectangle 13"/>
              <p:cNvSpPr/>
              <p:nvPr/>
            </p:nvSpPr>
            <p:spPr>
              <a:xfrm>
                <a:off x="4571996" y="4919728"/>
                <a:ext cx="6800049" cy="1297380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indent="228600">
                  <a:lnSpc>
                    <a:spcPct val="150000"/>
                  </a:lnSpc>
                  <a:spcAft>
                    <a:spcPts val="800"/>
                  </a:spcAft>
                </a:pPr>
                <a:endParaRPr lang="ka-GE" sz="1700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228600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𝒙</m:t>
                    </m:r>
                  </m:oMath>
                </a14:m>
                <a:r>
                  <a:rPr lang="ka-GE" sz="1700" dirty="0" smtClean="0"/>
                  <a:t>–</a:t>
                </a:r>
                <a:r>
                  <a:rPr lang="en-US" sz="1700" dirty="0" smtClean="0"/>
                  <a:t/>
                </a:r>
                <a:r>
                  <a:rPr lang="ka-GE" sz="1700" dirty="0" smtClean="0"/>
                  <a:t>გარემოს სისქეა, რომელიც შთანთქავს</a:t>
                </a:r>
                <a14:m>
                  <m:oMath xmlns:m="http://schemas.openxmlformats.org/officeDocument/2006/math">
                    <m:r>
                      <a:rPr lang="ka-GE" sz="20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ka-GE" sz="20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𝜸</m:t>
                    </m:r>
                  </m:oMath>
                </a14:m>
                <a:r>
                  <a:rPr lang="ka-GE" sz="2000" b="1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r>
                  <a:rPr lang="ka-GE" sz="17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ka-GE" sz="17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გამოსხივებას</a:t>
                </a:r>
                <a:r>
                  <a:rPr lang="ka-GE" sz="17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17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228600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20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r>
                  <a:rPr lang="ka-GE" sz="17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r>
                  <a:rPr lang="ka-GE" sz="1700" b="1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</a:t>
                </a:r>
                <a:r>
                  <a:rPr lang="ka-GE" sz="17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შესუსტების წრფივი კოეფიციენტია.</a:t>
                </a:r>
                <a:endParaRPr lang="en-US" sz="17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ka-GE" sz="1700" dirty="0" smtClean="0"/>
                  <a:t/>
                </a:r>
                <a:endParaRPr lang="en-US" sz="1700" dirty="0"/>
              </a:p>
            </p:txBody>
          </p:sp>
        </mc:Choice>
        <mc:Fallback>
          <p:sp>
            <p:nvSpPr>
              <p:cNvPr id="14" name="Rounded 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1996" y="4919728"/>
                <a:ext cx="6800049" cy="1297380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6311" y="1090233"/>
            <a:ext cx="4887530" cy="324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839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536883"/>
          </a:xfrm>
        </p:spPr>
        <p:txBody>
          <a:bodyPr>
            <a:normAutofit fontScale="90000"/>
          </a:bodyPr>
          <a:lstStyle/>
          <a:p>
            <a:r>
              <a:rPr lang="ka-GE" sz="3200" dirty="0" smtClean="0"/>
              <a:t>მენიერებმა აღმოაჩინეს ძლიერი </a:t>
            </a:r>
            <a:r>
              <a:rPr lang="el-GR" sz="3200" dirty="0" smtClean="0"/>
              <a:t>ϒ</a:t>
            </a:r>
            <a:r>
              <a:rPr lang="ka-GE" sz="3200" dirty="0" smtClean="0"/>
              <a:t> გამოსხივების ახალი წყარო</a:t>
            </a:r>
            <a:endParaRPr lang="en-US" sz="3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8754" y="1345474"/>
            <a:ext cx="6853647" cy="679269"/>
          </a:xfrm>
        </p:spPr>
        <p:txBody>
          <a:bodyPr>
            <a:normAutofit fontScale="92500"/>
          </a:bodyPr>
          <a:lstStyle/>
          <a:p>
            <a:r>
              <a:rPr lang="ka-GE" b="0" dirty="0" smtClean="0"/>
              <a:t> ასტროფიზიკოსებმა ახალ ვარსკვლავთან გამა-გამოსხივების აქამდე უცნობი წყარო აღმოაჩინეს.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6504" y="2514600"/>
            <a:ext cx="6905898" cy="4343400"/>
          </a:xfrm>
        </p:spPr>
        <p:txBody>
          <a:bodyPr/>
          <a:lstStyle/>
          <a:p>
            <a:r>
              <a:rPr lang="ka-GE" sz="2000" dirty="0" smtClean="0"/>
              <a:t>ახალი ვარსკვლავი ძირითადად მჭიდროდ დაკავშირებულ ორმაგ ვარსკვლავურ სისტემას წარმოადგენს. ასეთი სისტემის ერთ-ერთი ვარსკვლავი თეთრი ჯუჯაა, რომელზეც ვარსკვლავი-კომპანიონიდან გაზი გადმოედინება. ეს მატერია ჯუჯას ზედაპირზე გროვდება, აღწევს კრიტიკულ მნიშვნელობას და დარტყმითი ტალღით ღია კოსმოსში გაიტყორცნება. პროცესს ძლიერი გამა-გამოსიხვება ახლავს თან, რომელსაც ტელესკოპი არეგისტრირებს</a:t>
            </a:r>
            <a:r>
              <a:rPr lang="ka-GE" dirty="0" smtClean="0"/>
              <a:t>.</a:t>
            </a:r>
            <a:endParaRPr lang="en-US" dirty="0"/>
          </a:p>
        </p:txBody>
      </p:sp>
      <p:pic>
        <p:nvPicPr>
          <p:cNvPr id="1026" name="Picture 2" descr="C:\Users\MAGDA\Desktop\gama-anetebebi-axlebisgan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6755" y="1907177"/>
            <a:ext cx="4323806" cy="26386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679269"/>
            <a:ext cx="5386917" cy="966651"/>
          </a:xfrm>
        </p:spPr>
        <p:txBody>
          <a:bodyPr/>
          <a:lstStyle/>
          <a:p>
            <a:r>
              <a:rPr lang="ka-GE" sz="1800" b="0" dirty="0" smtClean="0"/>
              <a:t>ფერმის სახელობის კოსმოსური გამა-ტელესკოპი</a:t>
            </a:r>
            <a:endParaRPr lang="en-US" sz="1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78286" y="1345474"/>
            <a:ext cx="6035039" cy="5303520"/>
          </a:xfrm>
        </p:spPr>
        <p:txBody>
          <a:bodyPr>
            <a:normAutofit/>
          </a:bodyPr>
          <a:lstStyle/>
          <a:p>
            <a:r>
              <a:rPr lang="ka-GE" sz="2000" dirty="0" smtClean="0"/>
              <a:t>გამა-გამოსხივების ახალი წყარო ფერმის სახელობის კოსმოსური გამა-ტელესკოპით აღმოაჩინეს. ეს ობსერვატორია დაბალ ორბიტაზე მდებარეობს და გამა-სპექტრში მიმავალ პროცესებს სწავლობს, რომლებიც გალაქტიკათა ბირთვებში, პუსლარებში და ინტენსიური გამა-გამოსიხვების სხვა წყაროებში ხდება(გამა-ანთება).</a:t>
            </a:r>
          </a:p>
          <a:p>
            <a:r>
              <a:rPr lang="ka-GE" sz="2000" dirty="0" smtClean="0"/>
              <a:t> ახალი ვარსკვლავის მიერ ინიცირებული მძლავრი გამა-გამოსხივების პირველი რეგისტრირება </a:t>
            </a:r>
            <a:r>
              <a:rPr lang="en-US" sz="2000" dirty="0" smtClean="0"/>
              <a:t>V407 </a:t>
            </a:r>
            <a:r>
              <a:rPr lang="ka-GE" sz="2000" dirty="0" smtClean="0"/>
              <a:t>გედი-ზე დაკვირვებით მოხდა, როცა 2010 წლის მარტში თეთრი ჯუჯასა და მზეზე ასჯერ დიდი წითელი გიგანტის ურთიერთმქედებით მძლავრი გამა-რადიაცია გამოსხივდა.</a:t>
            </a:r>
            <a:endParaRPr lang="en-US" sz="2000" dirty="0"/>
          </a:p>
        </p:txBody>
      </p:sp>
      <p:pic>
        <p:nvPicPr>
          <p:cNvPr id="2050" name="Picture 2" descr="C:\Users\MAGDA\Desktop\fermi ilustracia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4458" y="1355431"/>
            <a:ext cx="4286182" cy="36607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0" y="4480560"/>
            <a:ext cx="5389033" cy="796834"/>
          </a:xfrm>
        </p:spPr>
        <p:txBody>
          <a:bodyPr/>
          <a:lstStyle/>
          <a:p>
            <a:r>
              <a:rPr lang="en-US" dirty="0" smtClean="0"/>
              <a:t>            </a:t>
            </a:r>
            <a:r>
              <a:rPr lang="ka-GE" dirty="0" smtClean="0"/>
              <a:t> </a:t>
            </a:r>
            <a:r>
              <a:rPr lang="en-US" dirty="0" smtClean="0"/>
              <a:t>Nova </a:t>
            </a:r>
            <a:r>
              <a:rPr lang="en-US" dirty="0" err="1" smtClean="0"/>
              <a:t>cygni</a:t>
            </a:r>
            <a:r>
              <a:rPr lang="en-US" dirty="0" smtClean="0"/>
              <a:t> 2010 - V407</a:t>
            </a:r>
            <a:r>
              <a:rPr lang="ka-GE" dirty="0" smtClean="0"/>
              <a:t> </a:t>
            </a:r>
            <a:endParaRPr lang="en-US" dirty="0"/>
          </a:p>
        </p:txBody>
      </p:sp>
      <p:pic>
        <p:nvPicPr>
          <p:cNvPr id="3074" name="Picture 2" descr="C:\Users\MAGDA\Desktop\v4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9531"/>
            <a:ext cx="5484450" cy="3291840"/>
          </a:xfrm>
          <a:prstGeom prst="rect">
            <a:avLst/>
          </a:prstGeom>
          <a:noFill/>
        </p:spPr>
      </p:pic>
      <p:sp>
        <p:nvSpPr>
          <p:cNvPr id="8" name="Content Placeholder 4"/>
          <p:cNvSpPr>
            <a:spLocks noGrp="1"/>
          </p:cNvSpPr>
          <p:nvPr>
            <p:ph sz="quarter" idx="4"/>
          </p:nvPr>
        </p:nvSpPr>
        <p:spPr>
          <a:xfrm>
            <a:off x="6193368" y="1214846"/>
            <a:ext cx="5389033" cy="5145474"/>
          </a:xfrm>
        </p:spPr>
        <p:txBody>
          <a:bodyPr/>
          <a:lstStyle/>
          <a:p>
            <a:r>
              <a:rPr lang="ka-GE" dirty="0" smtClean="0"/>
              <a:t> ახალი ვარსკვლავის მიერ ინიცირებული მძლავრი გამა-გამოსხივების პირველი რეგისტრირება </a:t>
            </a:r>
            <a:r>
              <a:rPr lang="en-US" dirty="0" smtClean="0"/>
              <a:t>V407 </a:t>
            </a:r>
            <a:r>
              <a:rPr lang="ka-GE" dirty="0" smtClean="0"/>
              <a:t>გედი-ზე დაკვირვებით მოხდა, როცა 2010 წლის მარტში თეთრი ჯუჯასა და მზეზე ასჯერ დიდი წითელი გიგანტის ურთიერთმქედებით მძლავრი გამა-რადიაცია გამოსხივდა.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704088"/>
            <a:ext cx="12192001" cy="432381"/>
          </a:xfrm>
        </p:spPr>
        <p:txBody>
          <a:bodyPr>
            <a:noAutofit/>
          </a:bodyPr>
          <a:lstStyle/>
          <a:p>
            <a:r>
              <a:rPr lang="ka-GE" sz="2000" dirty="0" smtClean="0"/>
              <a:t>       </a:t>
            </a:r>
            <a:r>
              <a:rPr lang="ka-GE" sz="2000" dirty="0" smtClean="0">
                <a:solidFill>
                  <a:srgbClr val="C00000"/>
                </a:solidFill>
              </a:rPr>
              <a:t>მეცნიერებმა მიიჩნიეს რომ გედი(</a:t>
            </a:r>
            <a:r>
              <a:rPr lang="en-US" sz="2000" dirty="0" smtClean="0">
                <a:solidFill>
                  <a:srgbClr val="C00000"/>
                </a:solidFill>
              </a:rPr>
              <a:t>V407) </a:t>
            </a:r>
            <a:r>
              <a:rPr lang="ka-GE" sz="2000" dirty="0" smtClean="0">
                <a:solidFill>
                  <a:srgbClr val="C00000"/>
                </a:solidFill>
              </a:rPr>
              <a:t>იშვიათი ობიექტია, თუმცა კიდევ დაფიქსირდა 3 შემთხვევა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 smtClean="0"/>
              <a:t>~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1881051" y="6139542"/>
            <a:ext cx="5107578" cy="718457"/>
          </a:xfrm>
        </p:spPr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V339 </a:t>
            </a:r>
            <a:r>
              <a:rPr lang="ka-GE" dirty="0" smtClean="0">
                <a:solidFill>
                  <a:srgbClr val="0070C0"/>
                </a:solidFill>
              </a:rPr>
              <a:t>დელფინი 2013 წლის აგვისტო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530045" y="1306287"/>
            <a:ext cx="3052355" cy="5054034"/>
          </a:xfrm>
        </p:spPr>
        <p:txBody>
          <a:bodyPr/>
          <a:lstStyle/>
          <a:p>
            <a:r>
              <a:rPr lang="en-US" dirty="0" smtClean="0"/>
              <a:t>V1324 </a:t>
            </a:r>
            <a:r>
              <a:rPr lang="ka-GE" dirty="0" smtClean="0"/>
              <a:t>მორიელი 2012 წლის ივნისი და </a:t>
            </a:r>
            <a:r>
              <a:rPr lang="en-US" dirty="0" smtClean="0"/>
              <a:t>V959 </a:t>
            </a:r>
            <a:r>
              <a:rPr lang="ka-GE" dirty="0" smtClean="0"/>
              <a:t>მარტორქა იმავე წლის ივლისი.</a:t>
            </a:r>
            <a:endParaRPr lang="en-US" dirty="0"/>
          </a:p>
        </p:txBody>
      </p:sp>
      <p:pic>
        <p:nvPicPr>
          <p:cNvPr id="4098" name="Picture 2" descr="C:\Users\MAGDA\Desktop\Nova_Delphini_2013_in_night_sky-_It_is_marked_in_the_image_2013-08-18_14-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653" y="1319349"/>
            <a:ext cx="8251644" cy="47193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04088"/>
            <a:ext cx="10759440" cy="967958"/>
          </a:xfrm>
        </p:spPr>
        <p:txBody>
          <a:bodyPr/>
          <a:lstStyle/>
          <a:p>
            <a:r>
              <a:rPr lang="ka-GE" dirty="0" smtClean="0"/>
              <a:t>    გმადლობთ  ყურადღებისთვის!</a:t>
            </a:r>
            <a:endParaRPr lang="en-US" dirty="0"/>
          </a:p>
        </p:txBody>
      </p:sp>
      <p:pic>
        <p:nvPicPr>
          <p:cNvPr id="7" name="Content Placeholder 3" descr="ainshtai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2649" y="1864304"/>
            <a:ext cx="5065958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2188</TotalTime>
  <Words>243</Words>
  <Application>Microsoft Office PowerPoint</Application>
  <PresentationFormat>Custom</PresentationFormat>
  <Paragraphs>60</Paragraphs>
  <Slides>18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               ი. ჯავახიშვილის სახელობის თბილისის სახელმწიფო უნივერსიტეტი                          ზუსტ და საბუნებისმეტყველო მეცნიერებათა ფაკულტეტი                                           კოსმოლოგია და ელემენტარული ნაწილაკები                                                              IV კურსი  2016 წელი                                              გ ა მ ა   გ ა მ ო ს ხ ი ვ ე ბ ა                                                                                                                                              სტუდენტი: მაგდა სვანიძე                                                                                             პროფესორი: მერაბ გოგბერაშვილი </vt:lpstr>
      <vt:lpstr>Slide 2</vt:lpstr>
      <vt:lpstr> </vt:lpstr>
      <vt:lpstr>                            ფოტოეფექტი</vt:lpstr>
      <vt:lpstr>ფოტოეფექტი მხოლოდ ბმულ ელექტრონზეა შესაძლებელი. რაც უფრო ნაკლებია ელექტრონის ბმა ატომთან (ფოტონის ენერგიასთან შედარებით) , მით ნაკლებად ალბათურია ფოტოეფექტი. </vt:lpstr>
      <vt:lpstr>Slide 6</vt:lpstr>
      <vt:lpstr> </vt:lpstr>
      <vt:lpstr>კომპტონის ეფექტი                     </vt:lpstr>
      <vt:lpstr>    კომპტონის გაბნევის დიფერენციალური კვეთი მოიცემა კლეინ–ნიშინა–ტამის ფორმულით: </vt:lpstr>
      <vt:lpstr>განსაკუთრებით საინტერესო მოვლენაა, როდესაც ულტრარელატივისტურ ელექტრონზე რბილი ფოტონების (მაგ: სინათლის) გაბნევის დროს, გაბნეული ფოტონის ენერგია შესაძლებელია ელექტრონის ენერგიის რიგისა იყოს.</vt:lpstr>
      <vt:lpstr>Slide 11</vt:lpstr>
      <vt:lpstr>ელექტრონულ–პოზიტრონული წყვილების წარმოქმნა</vt:lpstr>
      <vt:lpstr> </vt:lpstr>
      <vt:lpstr>მენიერებმა აღმოაჩინეს ძლიერი ϒ გამოსხივების ახალი წყარო</vt:lpstr>
      <vt:lpstr>Slide 15</vt:lpstr>
      <vt:lpstr>Slide 16</vt:lpstr>
      <vt:lpstr>       მეცნიერებმა მიიჩნიეს რომ გედი(V407) იშვიათი ობიექტია, თუმცა კიდევ დაფიქსირდა 3 შემთხვევა</vt:lpstr>
      <vt:lpstr>    გმადლობთ  ყურადღებისთვის!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გამა გამოსხივების ურთიერთქმედება ნივთიერებასთან</dc:title>
  <dc:creator>user</dc:creator>
  <cp:lastModifiedBy>MAGDA</cp:lastModifiedBy>
  <cp:revision>208</cp:revision>
  <dcterms:created xsi:type="dcterms:W3CDTF">2015-03-21T15:10:23Z</dcterms:created>
  <dcterms:modified xsi:type="dcterms:W3CDTF">2016-06-07T23:10:07Z</dcterms:modified>
</cp:coreProperties>
</file>