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60" r:id="rId5"/>
    <p:sldId id="259" r:id="rId6"/>
    <p:sldId id="261" r:id="rId7"/>
    <p:sldId id="262" r:id="rId8"/>
    <p:sldId id="263" r:id="rId9"/>
    <p:sldId id="265" r:id="rId10"/>
    <p:sldId id="264"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632" autoAdjust="0"/>
    <p:restoredTop sz="94660"/>
  </p:normalViewPr>
  <p:slideViewPr>
    <p:cSldViewPr snapToGrid="0">
      <p:cViewPr varScale="1">
        <p:scale>
          <a:sx n="73" d="100"/>
          <a:sy n="73" d="100"/>
        </p:scale>
        <p:origin x="63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7B81CA03-FBD4-4D3E-BC8C-34DD19E30089}" type="datetimeFigureOut">
              <a:rPr lang="en-US" smtClean="0"/>
              <a:t>06-Jun-22</a:t>
            </a:fld>
            <a:endParaRPr lang="en-US"/>
          </a:p>
        </p:txBody>
      </p:sp>
      <p:sp>
        <p:nvSpPr>
          <p:cNvPr id="5" name="Footer Placeholder 4"/>
          <p:cNvSpPr>
            <a:spLocks noGrp="1"/>
          </p:cNvSpPr>
          <p:nvPr>
            <p:ph type="ftr" sz="quarter" idx="11"/>
          </p:nvPr>
        </p:nvSpPr>
        <p:spPr>
          <a:xfrm>
            <a:off x="1371600" y="4323845"/>
            <a:ext cx="6400800" cy="365125"/>
          </a:xfrm>
        </p:spPr>
        <p:txBody>
          <a:bodyPr/>
          <a:lstStyle/>
          <a:p>
            <a:endParaRPr lang="en-US"/>
          </a:p>
        </p:txBody>
      </p:sp>
      <p:sp>
        <p:nvSpPr>
          <p:cNvPr id="6" name="Slide Number Placeholder 5"/>
          <p:cNvSpPr>
            <a:spLocks noGrp="1"/>
          </p:cNvSpPr>
          <p:nvPr>
            <p:ph type="sldNum" sz="quarter" idx="12"/>
          </p:nvPr>
        </p:nvSpPr>
        <p:spPr>
          <a:xfrm>
            <a:off x="8077200" y="1430866"/>
            <a:ext cx="2743200" cy="365125"/>
          </a:xfrm>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2183977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81CA03-FBD4-4D3E-BC8C-34DD19E30089}" type="datetimeFigureOut">
              <a:rPr lang="en-US" smtClean="0"/>
              <a:t>06-Jun-22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30020811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7B81CA03-FBD4-4D3E-BC8C-34DD19E30089}" type="datetimeFigureOut">
              <a:rPr lang="en-US" smtClean="0"/>
              <a:t>06-Jun-22</a:t>
            </a:fld>
            <a:endParaRPr lang="en-US"/>
          </a:p>
        </p:txBody>
      </p:sp>
      <p:sp>
        <p:nvSpPr>
          <p:cNvPr id="5" name="Footer Placeholder 4"/>
          <p:cNvSpPr>
            <a:spLocks noGrp="1"/>
          </p:cNvSpPr>
          <p:nvPr>
            <p:ph type="ftr" sz="quarter" idx="11"/>
          </p:nvPr>
        </p:nvSpPr>
        <p:spPr>
          <a:xfrm>
            <a:off x="685800" y="381001"/>
            <a:ext cx="6991492" cy="36406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242346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81CA03-FBD4-4D3E-BC8C-34DD19E30089}" type="datetimeFigureOut">
              <a:rPr lang="en-US" smtClean="0"/>
              <a:t>06-Jun-22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3974456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B81CA03-FBD4-4D3E-BC8C-34DD19E30089}" type="datetimeFigureOut">
              <a:rPr lang="en-US" smtClean="0"/>
              <a:t>06-Jun-22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1301277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B81CA03-FBD4-4D3E-BC8C-34DD19E30089}" type="datetimeFigureOut">
              <a:rPr lang="en-US" smtClean="0"/>
              <a:t>06-Jun-22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26808473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81CA03-FBD4-4D3E-BC8C-34DD19E30089}" type="datetimeFigureOut">
              <a:rPr lang="en-US" smtClean="0"/>
              <a:t>06-Jun-22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660929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B81CA03-FBD4-4D3E-BC8C-34DD19E30089}" type="datetimeFigureOut">
              <a:rPr lang="en-US" smtClean="0"/>
              <a:t>06-Jun-22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2080381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B81CA03-FBD4-4D3E-BC8C-34DD19E30089}" type="datetimeFigureOut">
              <a:rPr lang="en-US" smtClean="0"/>
              <a:t>06-Jun-22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2989979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B81CA03-FBD4-4D3E-BC8C-34DD19E30089}" type="datetimeFigureOut">
              <a:rPr lang="en-US" smtClean="0"/>
              <a:t>06-Jun-22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498289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7B81CA03-FBD4-4D3E-BC8C-34DD19E30089}" type="datetimeFigureOut">
              <a:rPr lang="en-US" smtClean="0"/>
              <a:t>06-Jun-22</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865055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7B81CA03-FBD4-4D3E-BC8C-34DD19E30089}" type="datetimeFigureOut">
              <a:rPr lang="en-US" smtClean="0"/>
              <a:t>06-Jun-22</a:t>
            </a:fld>
            <a:endParaRPr lang="en-US"/>
          </a:p>
        </p:txBody>
      </p:sp>
      <p:sp>
        <p:nvSpPr>
          <p:cNvPr id="6" name="Footer Placeholder 5"/>
          <p:cNvSpPr>
            <a:spLocks noGrp="1"/>
          </p:cNvSpPr>
          <p:nvPr>
            <p:ph type="ftr" sz="quarter" idx="11"/>
          </p:nvPr>
        </p:nvSpPr>
        <p:spPr>
          <a:xfrm>
            <a:off x="685800" y="379941"/>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BC3EFF01-C249-41EB-B6AB-4D1A63EB89F3}" type="slidenum">
              <a:rPr lang="en-US" smtClean="0"/>
              <a:t>‹#›</a:t>
            </a:fld>
            <a:endParaRPr lang="en-US"/>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9699615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7B81CA03-FBD4-4D3E-BC8C-34DD19E30089}" type="datetimeFigureOut">
              <a:rPr lang="en-US" smtClean="0"/>
              <a:t>06-Jun-22</a:t>
            </a:fld>
            <a:endParaRPr lang="en-US"/>
          </a:p>
        </p:txBody>
      </p:sp>
      <p:sp>
        <p:nvSpPr>
          <p:cNvPr id="6" name="Footer Placeholder 5"/>
          <p:cNvSpPr>
            <a:spLocks noGrp="1"/>
          </p:cNvSpPr>
          <p:nvPr>
            <p:ph type="ftr" sz="quarter" idx="11"/>
          </p:nvPr>
        </p:nvSpPr>
        <p:spPr>
          <a:xfrm>
            <a:off x="685800" y="378883"/>
            <a:ext cx="6991492" cy="365125"/>
          </a:xfrm>
        </p:spPr>
        <p:txBody>
          <a:bodyPr/>
          <a:lstStyle/>
          <a:p>
            <a:endParaRPr lang="en-US"/>
          </a:p>
        </p:txBody>
      </p:sp>
      <p:sp>
        <p:nvSpPr>
          <p:cNvPr id="7" name="Slide Number Placeholder 6"/>
          <p:cNvSpPr>
            <a:spLocks noGrp="1"/>
          </p:cNvSpPr>
          <p:nvPr>
            <p:ph type="sldNum" sz="quarter" idx="12"/>
          </p:nvPr>
        </p:nvSpPr>
        <p:spPr>
          <a:xfrm>
            <a:off x="10862452" y="381000"/>
            <a:ext cx="643748" cy="365125"/>
          </a:xfrm>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29289241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B81CA03-FBD4-4D3E-BC8C-34DD19E30089}" type="datetimeFigureOut">
              <a:rPr lang="en-US" smtClean="0"/>
              <a:t>06-Jun-22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40270124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7B81CA03-FBD4-4D3E-BC8C-34DD19E30089}" type="datetimeFigureOut">
              <a:rPr lang="en-US" smtClean="0"/>
              <a:t>06-Jun-22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25626651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B81CA03-FBD4-4D3E-BC8C-34DD19E30089}" type="datetimeFigureOut">
              <a:rPr lang="en-US" smtClean="0"/>
              <a:t>06-Jun-22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16752256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7B81CA03-FBD4-4D3E-BC8C-34DD19E30089}" type="datetimeFigureOut">
              <a:rPr lang="en-US" smtClean="0"/>
              <a:t>06-Jun-22</a:t>
            </a:fld>
            <a:endParaRPr lang="en-US"/>
          </a:p>
        </p:txBody>
      </p:sp>
      <p:sp>
        <p:nvSpPr>
          <p:cNvPr id="5" name="Footer Placeholder 4"/>
          <p:cNvSpPr>
            <a:spLocks noGrp="1"/>
          </p:cNvSpPr>
          <p:nvPr>
            <p:ph type="ftr" sz="quarter" idx="11"/>
          </p:nvPr>
        </p:nvSpPr>
        <p:spPr>
          <a:xfrm>
            <a:off x="685800" y="381000"/>
            <a:ext cx="6991492" cy="365125"/>
          </a:xfrm>
        </p:spPr>
        <p:txBody>
          <a:bodyPr/>
          <a:lstStyle/>
          <a:p>
            <a:endParaRPr lang="en-US"/>
          </a:p>
        </p:txBody>
      </p:sp>
      <p:sp>
        <p:nvSpPr>
          <p:cNvPr id="6" name="Slide Number Placeholder 5"/>
          <p:cNvSpPr>
            <a:spLocks noGrp="1"/>
          </p:cNvSpPr>
          <p:nvPr>
            <p:ph type="sldNum" sz="quarter" idx="12"/>
          </p:nvPr>
        </p:nvSpPr>
        <p:spPr>
          <a:xfrm>
            <a:off x="10862452" y="381000"/>
            <a:ext cx="643748" cy="365125"/>
          </a:xfrm>
        </p:spPr>
        <p:txBody>
          <a:bodyPr/>
          <a:lstStyle/>
          <a:p>
            <a:fld id="{BC3EFF01-C249-41EB-B6AB-4D1A63EB89F3}" type="slidenum">
              <a:rPr lang="en-US" smtClean="0"/>
              <a:t>‹#›</a:t>
            </a:fld>
            <a:endParaRPr lang="en-US"/>
          </a:p>
        </p:txBody>
      </p:sp>
    </p:spTree>
    <p:extLst>
      <p:ext uri="{BB962C8B-B14F-4D97-AF65-F5344CB8AC3E}">
        <p14:creationId xmlns:p14="http://schemas.microsoft.com/office/powerpoint/2010/main" val="1702495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7B81CA03-FBD4-4D3E-BC8C-34DD19E30089}" type="datetimeFigureOut">
              <a:rPr lang="en-US" smtClean="0"/>
              <a:t>06-Jun-22</a:t>
            </a:fld>
            <a:endParaRPr lang="en-US"/>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C3EFF01-C249-41EB-B6AB-4D1A63EB89F3}" type="slidenum">
              <a:rPr lang="en-US" smtClean="0"/>
              <a:t>‹#›</a:t>
            </a:fld>
            <a:endParaRPr lang="en-US"/>
          </a:p>
        </p:txBody>
      </p:sp>
    </p:spTree>
    <p:extLst>
      <p:ext uri="{BB962C8B-B14F-4D97-AF65-F5344CB8AC3E}">
        <p14:creationId xmlns:p14="http://schemas.microsoft.com/office/powerpoint/2010/main" val="3694433922"/>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s://ka.wikipedia.org/wiki/%E1%83%9E%E1%83%9A%E1%83%A3%E1%83%A2%E1%83%9D%E1%83%9C%E1%83%98%E1%83%A3%E1%83%9B%E1%83%98" TargetMode="External"/><Relationship Id="rId2" Type="http://schemas.openxmlformats.org/officeDocument/2006/relationships/hyperlink" Target="https://ka.wikipedia.org/wiki/%E1%83%A3%E1%83%A0%E1%83%90%E1%83%9C%E1%83%98"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ka.wikipedia.org/wiki/%E1%83%93%E1%83%94%E1%83%98%E1%83%A2%E1%83%94%E1%83%A0%E1%83%98%E1%83%A3%E1%83%9B%E1%83%98" TargetMode="External"/><Relationship Id="rId2" Type="http://schemas.openxmlformats.org/officeDocument/2006/relationships/hyperlink" Target="https://ka.wikipedia.org/wiki/%E1%83%AC%E1%83%A7%E1%83%90%E1%83%9A%E1%83%91%E1%83%90%E1%83%93%E1%83%98" TargetMode="External"/><Relationship Id="rId1" Type="http://schemas.openxmlformats.org/officeDocument/2006/relationships/slideLayout" Target="../slideLayouts/slideLayout2.xml"/><Relationship Id="rId4" Type="http://schemas.openxmlformats.org/officeDocument/2006/relationships/hyperlink" Target="https://ka.wikipedia.org/wiki/%E1%83%A2%E1%83%A0%E1%83%98%E1%83%A2%E1%83%98%E1%83%A3%E1%83%9B%E1%83%98"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C954B-89A7-4F50-8508-E444A893E1A9}"/>
              </a:ext>
            </a:extLst>
          </p:cNvPr>
          <p:cNvSpPr>
            <a:spLocks noGrp="1"/>
          </p:cNvSpPr>
          <p:nvPr>
            <p:ph type="ctrTitle"/>
          </p:nvPr>
        </p:nvSpPr>
        <p:spPr>
          <a:xfrm>
            <a:off x="957330" y="218943"/>
            <a:ext cx="9144000" cy="605306"/>
          </a:xfrm>
        </p:spPr>
        <p:txBody>
          <a:bodyPr>
            <a:normAutofit/>
          </a:bodyPr>
          <a:lstStyle/>
          <a:p>
            <a:pPr algn="ctr"/>
            <a:r>
              <a:rPr lang="ka-GE" sz="3600" dirty="0"/>
              <a:t>ბირთვული იარაღი </a:t>
            </a:r>
            <a:endParaRPr lang="en-US" sz="3600" dirty="0"/>
          </a:p>
        </p:txBody>
      </p:sp>
      <p:sp>
        <p:nvSpPr>
          <p:cNvPr id="3" name="Subtitle 2">
            <a:extLst>
              <a:ext uri="{FF2B5EF4-FFF2-40B4-BE49-F238E27FC236}">
                <a16:creationId xmlns:a16="http://schemas.microsoft.com/office/drawing/2014/main" id="{0F6EF10F-C9BF-4DC8-8260-7B21FD7EA446}"/>
              </a:ext>
            </a:extLst>
          </p:cNvPr>
          <p:cNvSpPr>
            <a:spLocks noGrp="1"/>
          </p:cNvSpPr>
          <p:nvPr>
            <p:ph type="subTitle" idx="1"/>
          </p:nvPr>
        </p:nvSpPr>
        <p:spPr/>
        <p:txBody>
          <a:bodyPr/>
          <a:lstStyle/>
          <a:p>
            <a:endParaRPr lang="en-US"/>
          </a:p>
        </p:txBody>
      </p:sp>
      <p:pic>
        <p:nvPicPr>
          <p:cNvPr id="5" name="Picture 4">
            <a:extLst>
              <a:ext uri="{FF2B5EF4-FFF2-40B4-BE49-F238E27FC236}">
                <a16:creationId xmlns:a16="http://schemas.microsoft.com/office/drawing/2014/main" id="{246FE25E-905D-4D70-B5B3-A40B856EB7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24248"/>
            <a:ext cx="12192000" cy="6033751"/>
          </a:xfrm>
          <a:prstGeom prst="rect">
            <a:avLst/>
          </a:prstGeom>
        </p:spPr>
      </p:pic>
    </p:spTree>
    <p:extLst>
      <p:ext uri="{BB962C8B-B14F-4D97-AF65-F5344CB8AC3E}">
        <p14:creationId xmlns:p14="http://schemas.microsoft.com/office/powerpoint/2010/main" val="8039183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AEB6E705-396E-4799-957B-FDB026C64420}"/>
              </a:ext>
            </a:extLst>
          </p:cNvPr>
          <p:cNvSpPr>
            <a:spLocks noGrp="1"/>
          </p:cNvSpPr>
          <p:nvPr>
            <p:ph sz="half" idx="1"/>
          </p:nvPr>
        </p:nvSpPr>
        <p:spPr>
          <a:xfrm>
            <a:off x="685800" y="193183"/>
            <a:ext cx="5334000" cy="6025501"/>
          </a:xfrm>
        </p:spPr>
        <p:txBody>
          <a:bodyPr/>
          <a:lstStyle/>
          <a:p>
            <a:r>
              <a:rPr lang="ka-GE" dirty="0"/>
              <a:t>ბირთვული იარაღი არის ასაფეთქებელი მოწყობილობა, რომელიც თავის გამანადგურებელ ენერგიას იღებს ბირთული რეაქციების შედეგად, როგორიცაა ბირთვული გახლეჩის რეაქცია ან ბირთვული გახლეჩის და ბირთვული სინთეზის რეაქციების კომბინაცია ორივე ტიპის რეაქცია, შედარებით მცირე რაოდენობის მატერიიდან გამოყოფს ძალიან დიდი რაოდენობის ენერგიას</a:t>
            </a:r>
            <a:endParaRPr lang="en-US" dirty="0"/>
          </a:p>
        </p:txBody>
      </p:sp>
      <p:pic>
        <p:nvPicPr>
          <p:cNvPr id="11" name="Content Placeholder 10">
            <a:extLst>
              <a:ext uri="{FF2B5EF4-FFF2-40B4-BE49-F238E27FC236}">
                <a16:creationId xmlns:a16="http://schemas.microsoft.com/office/drawing/2014/main" id="{BEE62E53-F889-449F-A8E6-1B76184E9126}"/>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472646" y="558943"/>
            <a:ext cx="5334000" cy="5827217"/>
          </a:xfrm>
        </p:spPr>
      </p:pic>
    </p:spTree>
    <p:extLst>
      <p:ext uri="{BB962C8B-B14F-4D97-AF65-F5344CB8AC3E}">
        <p14:creationId xmlns:p14="http://schemas.microsoft.com/office/powerpoint/2010/main" val="12870491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D517099E-6E6C-4C80-9EB8-B227947F7719}"/>
              </a:ext>
            </a:extLst>
          </p:cNvPr>
          <p:cNvSpPr>
            <a:spLocks noGrp="1"/>
          </p:cNvSpPr>
          <p:nvPr>
            <p:ph idx="1"/>
          </p:nvPr>
        </p:nvSpPr>
        <p:spPr>
          <a:xfrm>
            <a:off x="917620" y="776474"/>
            <a:ext cx="10820400" cy="5186443"/>
          </a:xfrm>
        </p:spPr>
        <p:txBody>
          <a:bodyPr>
            <a:normAutofit lnSpcReduction="10000"/>
          </a:bodyPr>
          <a:lstStyle/>
          <a:p>
            <a:r>
              <a:rPr lang="ru-RU" sz="3200" dirty="0"/>
              <a:t> </a:t>
            </a:r>
            <a:r>
              <a:rPr lang="ru-RU" sz="3200" dirty="0" err="1"/>
              <a:t>ამ</a:t>
            </a:r>
            <a:r>
              <a:rPr lang="ru-RU" sz="3200" dirty="0"/>
              <a:t> </a:t>
            </a:r>
            <a:r>
              <a:rPr lang="ru-RU" sz="3200" dirty="0" err="1"/>
              <a:t>იარაღის</a:t>
            </a:r>
            <a:r>
              <a:rPr lang="ru-RU" sz="3200" dirty="0"/>
              <a:t> </a:t>
            </a:r>
            <a:r>
              <a:rPr lang="ru-RU" sz="3200" dirty="0" err="1"/>
              <a:t>დანიშნულებას</a:t>
            </a:r>
            <a:r>
              <a:rPr lang="ru-RU" sz="3200" dirty="0"/>
              <a:t> </a:t>
            </a:r>
            <a:r>
              <a:rPr lang="ru-RU" sz="3200" dirty="0" err="1"/>
              <a:t>წარმოადგენს</a:t>
            </a:r>
            <a:r>
              <a:rPr lang="ru-RU" sz="3200" dirty="0"/>
              <a:t> </a:t>
            </a:r>
            <a:r>
              <a:rPr lang="ru-RU" sz="3200" dirty="0" err="1"/>
              <a:t>სხვადასხვა</a:t>
            </a:r>
            <a:r>
              <a:rPr lang="ru-RU" sz="3200" dirty="0"/>
              <a:t> </a:t>
            </a:r>
            <a:r>
              <a:rPr lang="ru-RU" sz="3200" dirty="0" err="1"/>
              <a:t>სტრატეგიული</a:t>
            </a:r>
            <a:r>
              <a:rPr lang="ru-RU" sz="3200" dirty="0"/>
              <a:t> </a:t>
            </a:r>
            <a:r>
              <a:rPr lang="ru-RU" sz="3200" dirty="0" err="1"/>
              <a:t>ობიექტების</a:t>
            </a:r>
            <a:r>
              <a:rPr lang="ru-RU" sz="3200" dirty="0"/>
              <a:t>, </a:t>
            </a:r>
            <a:r>
              <a:rPr lang="ru-RU" sz="3200" dirty="0" err="1"/>
              <a:t>სამრეწველო</a:t>
            </a:r>
            <a:r>
              <a:rPr lang="ru-RU" sz="3200" dirty="0"/>
              <a:t> </a:t>
            </a:r>
            <a:r>
              <a:rPr lang="ru-RU" sz="3200" dirty="0" err="1"/>
              <a:t>ცენტრების</a:t>
            </a:r>
            <a:r>
              <a:rPr lang="ru-RU" sz="3200" dirty="0"/>
              <a:t>, </a:t>
            </a:r>
            <a:r>
              <a:rPr lang="ru-RU" sz="3200" dirty="0" err="1"/>
              <a:t>ქალაქების</a:t>
            </a:r>
            <a:r>
              <a:rPr lang="ru-RU" sz="3200" dirty="0"/>
              <a:t> </a:t>
            </a:r>
            <a:r>
              <a:rPr lang="ru-RU" sz="3200" dirty="0" err="1"/>
              <a:t>დანგრევა</a:t>
            </a:r>
            <a:r>
              <a:rPr lang="ru-RU" sz="3200" dirty="0"/>
              <a:t> </a:t>
            </a:r>
            <a:r>
              <a:rPr lang="ru-RU" sz="3200" dirty="0" err="1"/>
              <a:t>და</a:t>
            </a:r>
            <a:r>
              <a:rPr lang="ru-RU" sz="3200" dirty="0"/>
              <a:t> </a:t>
            </a:r>
            <a:r>
              <a:rPr lang="ru-RU" sz="3200" dirty="0" err="1"/>
              <a:t>საბრძოლო</a:t>
            </a:r>
            <a:r>
              <a:rPr lang="ru-RU" sz="3200" dirty="0"/>
              <a:t> </a:t>
            </a:r>
            <a:r>
              <a:rPr lang="ru-RU" sz="3200" dirty="0" err="1"/>
              <a:t>ტექნიკის</a:t>
            </a:r>
            <a:r>
              <a:rPr lang="ru-RU" sz="3200" dirty="0"/>
              <a:t>, </a:t>
            </a:r>
            <a:r>
              <a:rPr lang="ru-RU" sz="3200" dirty="0" err="1"/>
              <a:t>ადამიანებისა</a:t>
            </a:r>
            <a:r>
              <a:rPr lang="ru-RU" sz="3200" dirty="0"/>
              <a:t> </a:t>
            </a:r>
            <a:r>
              <a:rPr lang="ru-RU" sz="3200" dirty="0" err="1"/>
              <a:t>და</a:t>
            </a:r>
            <a:r>
              <a:rPr lang="ru-RU" sz="3200" dirty="0"/>
              <a:t> </a:t>
            </a:r>
            <a:r>
              <a:rPr lang="ru-RU" sz="3200" dirty="0" err="1"/>
              <a:t>ცხოველების</a:t>
            </a:r>
            <a:r>
              <a:rPr lang="ru-RU" sz="3200" dirty="0"/>
              <a:t> </a:t>
            </a:r>
            <a:r>
              <a:rPr lang="ru-RU" sz="3200" dirty="0" err="1"/>
              <a:t>მოსპობა-განადგურება</a:t>
            </a:r>
            <a:r>
              <a:rPr lang="ru-RU" sz="3200" dirty="0"/>
              <a:t>. </a:t>
            </a:r>
            <a:r>
              <a:rPr lang="ru-RU" sz="3200" dirty="0" err="1"/>
              <a:t>ატომური</a:t>
            </a:r>
            <a:r>
              <a:rPr lang="ru-RU" sz="3200" dirty="0"/>
              <a:t> </a:t>
            </a:r>
            <a:r>
              <a:rPr lang="ru-RU" sz="3200" dirty="0" err="1"/>
              <a:t>იარაღის</a:t>
            </a:r>
            <a:r>
              <a:rPr lang="ru-RU" sz="3200" dirty="0"/>
              <a:t> </a:t>
            </a:r>
            <a:r>
              <a:rPr lang="ru-RU" sz="3200" dirty="0" err="1"/>
              <a:t>შექმნაზე</a:t>
            </a:r>
            <a:r>
              <a:rPr lang="ru-RU" sz="3200" dirty="0"/>
              <a:t> </a:t>
            </a:r>
            <a:r>
              <a:rPr lang="ru-RU" sz="3200" dirty="0" err="1"/>
              <a:t>მუშაობა</a:t>
            </a:r>
            <a:r>
              <a:rPr lang="ru-RU" sz="3200" dirty="0"/>
              <a:t> </a:t>
            </a:r>
            <a:r>
              <a:rPr lang="ru-RU" sz="3200" dirty="0" err="1"/>
              <a:t>დაიწყო</a:t>
            </a:r>
            <a:r>
              <a:rPr lang="ru-RU" sz="3200" dirty="0"/>
              <a:t> მე-20 </a:t>
            </a:r>
            <a:r>
              <a:rPr lang="ru-RU" sz="3200" dirty="0" err="1"/>
              <a:t>საუკუნის</a:t>
            </a:r>
            <a:r>
              <a:rPr lang="ru-RU" sz="3200" dirty="0"/>
              <a:t> 30-იანი </a:t>
            </a:r>
            <a:r>
              <a:rPr lang="ru-RU" sz="3200" dirty="0" err="1"/>
              <a:t>წლების</a:t>
            </a:r>
            <a:r>
              <a:rPr lang="ru-RU" sz="3200" dirty="0"/>
              <a:t> </a:t>
            </a:r>
            <a:r>
              <a:rPr lang="ru-RU" sz="3200" dirty="0" err="1"/>
              <a:t>დასაწყისში</a:t>
            </a:r>
            <a:r>
              <a:rPr lang="ru-RU" sz="3200" dirty="0"/>
              <a:t>. </a:t>
            </a:r>
            <a:r>
              <a:rPr lang="ru-RU" sz="3200" dirty="0" err="1"/>
              <a:t>ამ</a:t>
            </a:r>
            <a:r>
              <a:rPr lang="ru-RU" sz="3200" dirty="0"/>
              <a:t> </a:t>
            </a:r>
            <a:r>
              <a:rPr lang="ru-RU" sz="3200" dirty="0" err="1"/>
              <a:t>სამუშაოებს</a:t>
            </a:r>
            <a:r>
              <a:rPr lang="ru-RU" sz="3200" dirty="0"/>
              <a:t> </a:t>
            </a:r>
            <a:r>
              <a:rPr lang="ru-RU" sz="3200" dirty="0" err="1"/>
              <a:t>საფუძვლად</a:t>
            </a:r>
            <a:r>
              <a:rPr lang="ru-RU" sz="3200" dirty="0"/>
              <a:t> </a:t>
            </a:r>
            <a:r>
              <a:rPr lang="ru-RU" sz="3200" dirty="0" err="1"/>
              <a:t>დაედო</a:t>
            </a:r>
            <a:r>
              <a:rPr lang="ru-RU" sz="3200" dirty="0"/>
              <a:t> </a:t>
            </a:r>
            <a:r>
              <a:rPr lang="ru-RU" sz="3200" dirty="0" err="1"/>
              <a:t>გასული</a:t>
            </a:r>
            <a:r>
              <a:rPr lang="ru-RU" sz="3200" dirty="0"/>
              <a:t> </a:t>
            </a:r>
            <a:r>
              <a:rPr lang="ru-RU" sz="3200" dirty="0" err="1"/>
              <a:t>საუკუნის</a:t>
            </a:r>
            <a:r>
              <a:rPr lang="ru-RU" sz="3200" dirty="0"/>
              <a:t> </a:t>
            </a:r>
            <a:r>
              <a:rPr lang="ru-RU" sz="3200" dirty="0" err="1"/>
              <a:t>დასაწყისში</a:t>
            </a:r>
            <a:r>
              <a:rPr lang="ru-RU" sz="3200" dirty="0"/>
              <a:t> </a:t>
            </a:r>
            <a:r>
              <a:rPr lang="ru-RU" sz="3200" dirty="0" err="1"/>
              <a:t>მომხდარი</a:t>
            </a:r>
            <a:r>
              <a:rPr lang="ru-RU" sz="3200" dirty="0"/>
              <a:t> </a:t>
            </a:r>
            <a:r>
              <a:rPr lang="ru-RU" sz="3200" dirty="0" err="1"/>
              <a:t>მთელი</a:t>
            </a:r>
            <a:r>
              <a:rPr lang="ru-RU" sz="3200" dirty="0"/>
              <a:t> </a:t>
            </a:r>
            <a:r>
              <a:rPr lang="ru-RU" sz="3200" dirty="0" err="1"/>
              <a:t>რიგი</a:t>
            </a:r>
            <a:r>
              <a:rPr lang="ru-RU" sz="3200" dirty="0"/>
              <a:t> </a:t>
            </a:r>
            <a:r>
              <a:rPr lang="ru-RU" sz="3200" dirty="0" err="1"/>
              <a:t>უდიდესი</a:t>
            </a:r>
            <a:r>
              <a:rPr lang="ru-RU" sz="3200" dirty="0"/>
              <a:t> </a:t>
            </a:r>
            <a:r>
              <a:rPr lang="ru-RU" sz="3200" dirty="0" err="1"/>
              <a:t>აღმოჩენები</a:t>
            </a:r>
            <a:r>
              <a:rPr lang="ru-RU" sz="3200" dirty="0"/>
              <a:t> </a:t>
            </a:r>
            <a:r>
              <a:rPr lang="ru-RU" sz="3200" dirty="0" err="1"/>
              <a:t>ფიზიკაში</a:t>
            </a:r>
            <a:r>
              <a:rPr lang="ru-RU" sz="3200" dirty="0"/>
              <a:t>. </a:t>
            </a:r>
            <a:r>
              <a:rPr lang="ru-RU" sz="3200" dirty="0" err="1"/>
              <a:t>ამ</a:t>
            </a:r>
            <a:r>
              <a:rPr lang="ru-RU" sz="3200" dirty="0"/>
              <a:t> </a:t>
            </a:r>
            <a:r>
              <a:rPr lang="ru-RU" sz="3200" dirty="0" err="1"/>
              <a:t>აღმოჩენებიდან</a:t>
            </a:r>
            <a:r>
              <a:rPr lang="ru-RU" sz="3200" dirty="0"/>
              <a:t> </a:t>
            </a:r>
            <a:r>
              <a:rPr lang="ru-RU" sz="3200" dirty="0" err="1"/>
              <a:t>განსაკუთრებით</a:t>
            </a:r>
            <a:r>
              <a:rPr lang="ru-RU" sz="3200" dirty="0"/>
              <a:t> </a:t>
            </a:r>
            <a:r>
              <a:rPr lang="ru-RU" sz="3200" dirty="0" err="1"/>
              <a:t>აღსანიშნავია</a:t>
            </a:r>
            <a:r>
              <a:rPr lang="ru-RU" sz="3200" dirty="0"/>
              <a:t> </a:t>
            </a:r>
            <a:r>
              <a:rPr lang="ru-RU" sz="3200" dirty="0" err="1"/>
              <a:t>ალბერტ</a:t>
            </a:r>
            <a:r>
              <a:rPr lang="ru-RU" sz="3200" dirty="0"/>
              <a:t> </a:t>
            </a:r>
            <a:r>
              <a:rPr lang="ru-RU" sz="3200" dirty="0" err="1"/>
              <a:t>აინშტაინის</a:t>
            </a:r>
            <a:r>
              <a:rPr lang="ru-RU" sz="3200" dirty="0"/>
              <a:t> </a:t>
            </a:r>
            <a:r>
              <a:rPr lang="ru-RU" sz="3200" dirty="0" err="1"/>
              <a:t>მიერ</a:t>
            </a:r>
            <a:r>
              <a:rPr lang="ru-RU" sz="3200" dirty="0"/>
              <a:t> </a:t>
            </a:r>
            <a:r>
              <a:rPr lang="ru-RU" sz="3200" dirty="0" err="1"/>
              <a:t>ნაჩვენები</a:t>
            </a:r>
            <a:r>
              <a:rPr lang="ru-RU" sz="3200" dirty="0"/>
              <a:t> „</a:t>
            </a:r>
            <a:r>
              <a:rPr lang="ru-RU" sz="3200" dirty="0" err="1"/>
              <a:t>მასის</a:t>
            </a:r>
            <a:r>
              <a:rPr lang="ru-RU" sz="3200" dirty="0"/>
              <a:t> </a:t>
            </a:r>
            <a:r>
              <a:rPr lang="ru-RU" sz="3200" dirty="0" err="1"/>
              <a:t>დეფიციტი</a:t>
            </a:r>
            <a:r>
              <a:rPr lang="ru-RU" sz="3200" dirty="0"/>
              <a:t>“, </a:t>
            </a:r>
            <a:r>
              <a:rPr lang="ru-RU" sz="3200" dirty="0" err="1"/>
              <a:t>რაც</a:t>
            </a:r>
            <a:r>
              <a:rPr lang="ru-RU" sz="3200" dirty="0"/>
              <a:t> </a:t>
            </a:r>
            <a:r>
              <a:rPr lang="ru-RU" sz="3200" dirty="0" err="1"/>
              <a:t>გახდა</a:t>
            </a:r>
            <a:r>
              <a:rPr lang="ru-RU" sz="3200" dirty="0"/>
              <a:t> </a:t>
            </a:r>
            <a:r>
              <a:rPr lang="ru-RU" sz="3200" dirty="0" err="1"/>
              <a:t>ბირთვული</a:t>
            </a:r>
            <a:r>
              <a:rPr lang="ru-RU" sz="3200" dirty="0"/>
              <a:t> </a:t>
            </a:r>
            <a:r>
              <a:rPr lang="ru-RU" sz="3200" dirty="0" err="1"/>
              <a:t>იარაღის</a:t>
            </a:r>
            <a:r>
              <a:rPr lang="ru-RU" sz="3200" dirty="0"/>
              <a:t> </a:t>
            </a:r>
            <a:r>
              <a:rPr lang="ru-RU" sz="3200" dirty="0" err="1"/>
              <a:t>თეორიული</a:t>
            </a:r>
            <a:r>
              <a:rPr lang="ru-RU" sz="3200" dirty="0"/>
              <a:t> </a:t>
            </a:r>
            <a:r>
              <a:rPr lang="ru-RU" sz="3200" dirty="0" err="1"/>
              <a:t>საფუძველი</a:t>
            </a:r>
            <a:r>
              <a:rPr lang="ru-RU" dirty="0"/>
              <a:t>. </a:t>
            </a:r>
            <a:endParaRPr lang="en-US" dirty="0"/>
          </a:p>
        </p:txBody>
      </p:sp>
    </p:spTree>
    <p:extLst>
      <p:ext uri="{BB962C8B-B14F-4D97-AF65-F5344CB8AC3E}">
        <p14:creationId xmlns:p14="http://schemas.microsoft.com/office/powerpoint/2010/main" val="18287403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224F312-C832-4A22-A255-38096CBA64D1}"/>
                  </a:ext>
                </a:extLst>
              </p:cNvPr>
              <p:cNvSpPr>
                <a:spLocks noGrp="1"/>
              </p:cNvSpPr>
              <p:nvPr>
                <p:ph idx="1"/>
              </p:nvPr>
            </p:nvSpPr>
            <p:spPr/>
            <p:txBody>
              <a:bodyPr>
                <a:normAutofit/>
              </a:bodyPr>
              <a:lstStyle/>
              <a:p>
                <a:r>
                  <a:rPr lang="ka-GE" sz="3600" dirty="0"/>
                  <a:t>მასის დეფექტი ეს არის სხვაობა ატომის მასასა და ბირთვის ყველა ნუკლონის თავისუფალ მდგომაარეობაში მასების ჯამს შორის. ჩვეულებრივ ზომავენ მასის ატომურ ერთეულებში (მ.ა.ე.) ზოგჯერ მასის დეფექტს უწოდებენ სიდიდეს </a:t>
                </a:r>
                <a:r>
                  <a:rPr lang="el-GR" sz="3600" dirty="0"/>
                  <a:t>Δ</a:t>
                </a:r>
                <a:r>
                  <a:rPr lang="en-US" sz="3600" dirty="0"/>
                  <a:t>m=</a:t>
                </a:r>
                <a14:m>
                  <m:oMath xmlns:m="http://schemas.openxmlformats.org/officeDocument/2006/math">
                    <m:f>
                      <m:fPr>
                        <m:ctrlPr>
                          <a:rPr lang="en-US" sz="3600" i="1">
                            <a:latin typeface="Cambria Math" panose="02040503050406030204" pitchFamily="18" charset="0"/>
                          </a:rPr>
                        </m:ctrlPr>
                      </m:fPr>
                      <m:num>
                        <m:r>
                          <a:rPr lang="en-US" sz="3600" i="1">
                            <a:latin typeface="Cambria Math" panose="02040503050406030204" pitchFamily="18" charset="0"/>
                          </a:rPr>
                          <m:t>𝐸</m:t>
                        </m:r>
                      </m:num>
                      <m:den>
                        <m:sSup>
                          <m:sSupPr>
                            <m:ctrlPr>
                              <a:rPr lang="en-US" sz="3600" i="1">
                                <a:latin typeface="Cambria Math" panose="02040503050406030204" pitchFamily="18" charset="0"/>
                              </a:rPr>
                            </m:ctrlPr>
                          </m:sSupPr>
                          <m:e>
                            <m:r>
                              <a:rPr lang="en-US" sz="3600" i="1">
                                <a:latin typeface="Cambria Math" panose="02040503050406030204" pitchFamily="18" charset="0"/>
                              </a:rPr>
                              <m:t>𝑐</m:t>
                            </m:r>
                          </m:e>
                          <m:sup>
                            <m:r>
                              <a:rPr lang="en-US" sz="3600" i="1">
                                <a:latin typeface="Cambria Math" panose="02040503050406030204" pitchFamily="18" charset="0"/>
                              </a:rPr>
                              <m:t>2</m:t>
                            </m:r>
                          </m:sup>
                        </m:sSup>
                      </m:den>
                    </m:f>
                  </m:oMath>
                </a14:m>
                <a:r>
                  <a:rPr lang="ka-GE" sz="3600" dirty="0"/>
                  <a:t> სადაც </a:t>
                </a:r>
                <a:r>
                  <a:rPr lang="en-US" sz="3600" b="1" dirty="0"/>
                  <a:t>E</a:t>
                </a:r>
                <a:r>
                  <a:rPr lang="en-US" sz="3600" dirty="0"/>
                  <a:t> </a:t>
                </a:r>
                <a:r>
                  <a:rPr lang="ka-GE" sz="3600" dirty="0"/>
                  <a:t>არის ბმის ენერგია</a:t>
                </a:r>
                <a:r>
                  <a:rPr lang="ka-GE" sz="3600" i="1" dirty="0"/>
                  <a:t>;</a:t>
                </a:r>
                <a:r>
                  <a:rPr lang="ka-GE" sz="3600" dirty="0"/>
                  <a:t> </a:t>
                </a:r>
                <a:r>
                  <a:rPr lang="ru-RU" sz="3600" b="1" dirty="0"/>
                  <a:t>с</a:t>
                </a:r>
                <a:r>
                  <a:rPr lang="ru-RU" sz="3600" dirty="0"/>
                  <a:t> - </a:t>
                </a:r>
                <a:r>
                  <a:rPr lang="ka-GE" sz="3600" i="1" dirty="0"/>
                  <a:t>სინათლის სიჩქარე.</a:t>
                </a:r>
                <a:endParaRPr lang="en-US" sz="3600" dirty="0"/>
              </a:p>
            </p:txBody>
          </p:sp>
        </mc:Choice>
        <mc:Fallback xmlns="">
          <p:sp>
            <p:nvSpPr>
              <p:cNvPr id="3" name="Content Placeholder 2">
                <a:extLst>
                  <a:ext uri="{FF2B5EF4-FFF2-40B4-BE49-F238E27FC236}">
                    <a16:creationId xmlns:a16="http://schemas.microsoft.com/office/drawing/2014/main" id="{B224F312-C832-4A22-A255-38096CBA64D1}"/>
                  </a:ext>
                </a:extLst>
              </p:cNvPr>
              <p:cNvSpPr>
                <a:spLocks noGrp="1" noRot="1" noChangeAspect="1" noMove="1" noResize="1" noEditPoints="1" noAdjustHandles="1" noChangeArrowheads="1" noChangeShapeType="1" noTextEdit="1"/>
              </p:cNvSpPr>
              <p:nvPr>
                <p:ph idx="1"/>
              </p:nvPr>
            </p:nvSpPr>
            <p:spPr>
              <a:blipFill>
                <a:blip r:embed="rId2"/>
                <a:stretch>
                  <a:fillRect l="-1577" t="-3485" r="-2085"/>
                </a:stretch>
              </a:blipFill>
            </p:spPr>
            <p:txBody>
              <a:bodyPr/>
              <a:lstStyle/>
              <a:p>
                <a:r>
                  <a:rPr lang="en-US">
                    <a:noFill/>
                  </a:rPr>
                  <a:t> </a:t>
                </a:r>
              </a:p>
            </p:txBody>
          </p:sp>
        </mc:Fallback>
      </mc:AlternateContent>
    </p:spTree>
    <p:extLst>
      <p:ext uri="{BB962C8B-B14F-4D97-AF65-F5344CB8AC3E}">
        <p14:creationId xmlns:p14="http://schemas.microsoft.com/office/powerpoint/2010/main" val="19815302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UGa: ოტო ჰანი">
            <a:extLst>
              <a:ext uri="{FF2B5EF4-FFF2-40B4-BE49-F238E27FC236}">
                <a16:creationId xmlns:a16="http://schemas.microsoft.com/office/drawing/2014/main" id="{AD75E78F-290F-4B40-9595-D1BD2F7AD454}"/>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6735651" y="764373"/>
            <a:ext cx="5456349" cy="584248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E8DAF0E6-638E-47CA-AF37-90037616CEF1}"/>
              </a:ext>
            </a:extLst>
          </p:cNvPr>
          <p:cNvSpPr>
            <a:spLocks noGrp="1"/>
          </p:cNvSpPr>
          <p:nvPr>
            <p:ph sz="half" idx="2"/>
          </p:nvPr>
        </p:nvSpPr>
        <p:spPr>
          <a:xfrm>
            <a:off x="1303986" y="764373"/>
            <a:ext cx="5334000" cy="5842489"/>
          </a:xfrm>
        </p:spPr>
        <p:txBody>
          <a:bodyPr/>
          <a:lstStyle/>
          <a:p>
            <a:r>
              <a:rPr lang="ka-GE" sz="3600" dirty="0"/>
              <a:t> ბირთვული იარაღის შექმნის პრაქტიკული საფუძველი გახდა დიდი გერმანელი ფიზიკოსის, ოტო ჰანის მიერ 1938 წლის 17 დეკემბერს, ატომის ბირთვის გახლეჩა</a:t>
            </a:r>
            <a:r>
              <a:rPr lang="ka-GE" dirty="0"/>
              <a:t>.</a:t>
            </a:r>
            <a:endParaRPr lang="en-US" dirty="0"/>
          </a:p>
        </p:txBody>
      </p:sp>
    </p:spTree>
    <p:extLst>
      <p:ext uri="{BB962C8B-B14F-4D97-AF65-F5344CB8AC3E}">
        <p14:creationId xmlns:p14="http://schemas.microsoft.com/office/powerpoint/2010/main" val="3201836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55598-3C11-42AC-B253-750D200408C8}"/>
              </a:ext>
            </a:extLst>
          </p:cNvPr>
          <p:cNvSpPr>
            <a:spLocks noGrp="1"/>
          </p:cNvSpPr>
          <p:nvPr>
            <p:ph type="title"/>
          </p:nvPr>
        </p:nvSpPr>
        <p:spPr>
          <a:xfrm>
            <a:off x="1692275" y="762000"/>
            <a:ext cx="8610600" cy="1295400"/>
          </a:xfrm>
        </p:spPr>
        <p:txBody>
          <a:bodyPr/>
          <a:lstStyle/>
          <a:p>
            <a:pPr algn="ctr"/>
            <a:r>
              <a:rPr lang="ka-GE" dirty="0"/>
              <a:t>ბირთვული რეაქციები იყოფა ორ კლასად </a:t>
            </a:r>
            <a:endParaRPr lang="en-US" dirty="0"/>
          </a:p>
        </p:txBody>
      </p:sp>
      <p:sp>
        <p:nvSpPr>
          <p:cNvPr id="6" name="Text Placeholder 5">
            <a:extLst>
              <a:ext uri="{FF2B5EF4-FFF2-40B4-BE49-F238E27FC236}">
                <a16:creationId xmlns:a16="http://schemas.microsoft.com/office/drawing/2014/main" id="{1E11BEC6-0414-4424-AE7C-E1B92F437A98}"/>
              </a:ext>
            </a:extLst>
          </p:cNvPr>
          <p:cNvSpPr>
            <a:spLocks noGrp="1"/>
          </p:cNvSpPr>
          <p:nvPr>
            <p:ph type="body" idx="1"/>
          </p:nvPr>
        </p:nvSpPr>
        <p:spPr>
          <a:xfrm>
            <a:off x="917584" y="2025311"/>
            <a:ext cx="5079991" cy="823912"/>
          </a:xfrm>
        </p:spPr>
        <p:txBody>
          <a:bodyPr/>
          <a:lstStyle/>
          <a:p>
            <a:r>
              <a:rPr lang="ka-GE" dirty="0"/>
              <a:t>ატომის ბირთვის დაყოფა</a:t>
            </a:r>
            <a:endParaRPr lang="en-US" dirty="0"/>
          </a:p>
        </p:txBody>
      </p:sp>
      <p:sp>
        <p:nvSpPr>
          <p:cNvPr id="8" name="Text Placeholder 7">
            <a:extLst>
              <a:ext uri="{FF2B5EF4-FFF2-40B4-BE49-F238E27FC236}">
                <a16:creationId xmlns:a16="http://schemas.microsoft.com/office/drawing/2014/main" id="{344E50B8-363A-4C19-BA6D-811C71E7E85B}"/>
              </a:ext>
            </a:extLst>
          </p:cNvPr>
          <p:cNvSpPr>
            <a:spLocks noGrp="1"/>
          </p:cNvSpPr>
          <p:nvPr>
            <p:ph type="body" sz="quarter" idx="3"/>
          </p:nvPr>
        </p:nvSpPr>
        <p:spPr>
          <a:xfrm>
            <a:off x="6400800" y="2057400"/>
            <a:ext cx="5105400" cy="823912"/>
          </a:xfrm>
        </p:spPr>
        <p:txBody>
          <a:bodyPr/>
          <a:lstStyle/>
          <a:p>
            <a:r>
              <a:rPr lang="ka-GE" dirty="0"/>
              <a:t>ატომის ბირთვის სინთეზი </a:t>
            </a:r>
            <a:endParaRPr lang="en-US" dirty="0"/>
          </a:p>
        </p:txBody>
      </p:sp>
      <p:pic>
        <p:nvPicPr>
          <p:cNvPr id="17" name="Content Placeholder 16">
            <a:extLst>
              <a:ext uri="{FF2B5EF4-FFF2-40B4-BE49-F238E27FC236}">
                <a16:creationId xmlns:a16="http://schemas.microsoft.com/office/drawing/2014/main" id="{443BEA6B-BD69-4657-AD4C-51C886BCA665}"/>
              </a:ext>
            </a:extLst>
          </p:cNvPr>
          <p:cNvPicPr>
            <a:picLocks noGrp="1" noChangeAspect="1"/>
          </p:cNvPicPr>
          <p:nvPr>
            <p:ph sz="half" idx="2"/>
          </p:nvPr>
        </p:nvPicPr>
        <p:blipFill>
          <a:blip r:embed="rId2"/>
          <a:stretch>
            <a:fillRect/>
          </a:stretch>
        </p:blipFill>
        <p:spPr>
          <a:xfrm>
            <a:off x="685800" y="2881311"/>
            <a:ext cx="5377431" cy="3596761"/>
          </a:xfrm>
          <a:prstGeom prst="rect">
            <a:avLst/>
          </a:prstGeom>
        </p:spPr>
      </p:pic>
      <p:pic>
        <p:nvPicPr>
          <p:cNvPr id="2064" name="Picture 16" descr="ბირთვული დაშლა და სინთეზი – Astronet.Ge">
            <a:extLst>
              <a:ext uri="{FF2B5EF4-FFF2-40B4-BE49-F238E27FC236}">
                <a16:creationId xmlns:a16="http://schemas.microsoft.com/office/drawing/2014/main" id="{E27B06C2-EFA7-4B27-A264-6D0F33183D8F}"/>
              </a:ext>
            </a:extLst>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6063231" y="2881311"/>
            <a:ext cx="5952757" cy="3596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6775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388030-B4B3-4F42-9840-B5EA236DB4C0}"/>
              </a:ext>
            </a:extLst>
          </p:cNvPr>
          <p:cNvSpPr>
            <a:spLocks noGrp="1"/>
          </p:cNvSpPr>
          <p:nvPr>
            <p:ph type="title"/>
          </p:nvPr>
        </p:nvSpPr>
        <p:spPr>
          <a:xfrm>
            <a:off x="2032716" y="365127"/>
            <a:ext cx="7935532" cy="1293028"/>
          </a:xfrm>
        </p:spPr>
        <p:txBody>
          <a:bodyPr/>
          <a:lstStyle/>
          <a:p>
            <a:pPr algn="ctr"/>
            <a:r>
              <a:rPr lang="ka-GE" dirty="0"/>
              <a:t>ატომის ბირთვის დაყოფა </a:t>
            </a:r>
            <a:endParaRPr lang="en-US" dirty="0"/>
          </a:p>
        </p:txBody>
      </p:sp>
      <p:sp>
        <p:nvSpPr>
          <p:cNvPr id="3" name="Content Placeholder 2">
            <a:extLst>
              <a:ext uri="{FF2B5EF4-FFF2-40B4-BE49-F238E27FC236}">
                <a16:creationId xmlns:a16="http://schemas.microsoft.com/office/drawing/2014/main" id="{BF1A87C0-2CE6-46D5-9899-7F20643BCF3B}"/>
              </a:ext>
            </a:extLst>
          </p:cNvPr>
          <p:cNvSpPr>
            <a:spLocks noGrp="1"/>
          </p:cNvSpPr>
          <p:nvPr>
            <p:ph idx="1"/>
          </p:nvPr>
        </p:nvSpPr>
        <p:spPr>
          <a:xfrm>
            <a:off x="685800" y="1506828"/>
            <a:ext cx="10820400" cy="4711857"/>
          </a:xfrm>
        </p:spPr>
        <p:txBody>
          <a:bodyPr/>
          <a:lstStyle/>
          <a:p>
            <a:r>
              <a:rPr lang="ka-GE" dirty="0"/>
              <a:t>ამ კლასში გამოიყენება მძიმე ელემენტის ბირთვის გახლეჩის ეფექტი, რის შემდეგაც წარმოიქმნება ორი შედარებით მსუბუქი ელემენტის ბირთვი. მძიმე ელემენტებად, როგორც წესი გამოიყენება ურანი და პლუტონიუმი. ბირთვული რეაქციის ეს კლასი ეყრდნობა ე.წ. მასის დეფიციტის პრინციპს </a:t>
            </a:r>
          </a:p>
          <a:p>
            <a:r>
              <a:rPr lang="ka-GE" dirty="0"/>
              <a:t>ამ რეაქციის განსახორციელებლად აუცილებელია რამდენიმე პირობის დაცვა. ასაფეთქებელი ნივთიერება (</a:t>
            </a:r>
            <a:r>
              <a:rPr lang="ka-GE" dirty="0">
                <a:hlinkClick r:id="rId2" tooltip="ურანი"/>
              </a:rPr>
              <a:t>ურანი</a:t>
            </a:r>
            <a:r>
              <a:rPr lang="ka-GE" dirty="0"/>
              <a:t> ან </a:t>
            </a:r>
            <a:r>
              <a:rPr lang="ka-GE" dirty="0">
                <a:hlinkClick r:id="rId3" tooltip="პლუტონიუმი"/>
              </a:rPr>
              <a:t>პლუტონიუმი</a:t>
            </a:r>
            <a:r>
              <a:rPr lang="ka-GE" dirty="0"/>
              <a:t>. შესაძლებელია სხვა ნივთიერებათა გამოყენებაც, მაგრამ მთელი რიგი სირთულეების გამო, იარაღში გამოიყენება მხოლოდ ეს ორი) ხასიათდება ე.წ. კრიტიკული მასით.  ეს ნიშნავს, რომ ბირთვულ რეაქციაში მონაწილეობს ნივთიერების დისკრეტული მასები. მაგალითად, ურანის პირველი კრიტიკული მასა არის 9 კილოგრამი. თუ იქნება მცდელობა აფეთქებულ იქნას 10 კილოგრამი, აქედან რეაქციაში შევა მხოლოდ 9 კილოგრამი, ხოლო 1 კგ უბრალოდ გაიფანტება და თანაც ხელს შეუშლის რეაქციის ეფექტურობას</a:t>
            </a:r>
            <a:endParaRPr lang="en-US" dirty="0"/>
          </a:p>
        </p:txBody>
      </p:sp>
    </p:spTree>
    <p:extLst>
      <p:ext uri="{BB962C8B-B14F-4D97-AF65-F5344CB8AC3E}">
        <p14:creationId xmlns:p14="http://schemas.microsoft.com/office/powerpoint/2010/main" val="8056501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94BD1-F743-4C0E-867B-E324689600C4}"/>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D2B8A196-DFEA-4005-9304-6E451CD6058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0130" y="154547"/>
            <a:ext cx="11006070" cy="6220496"/>
          </a:xfrm>
        </p:spPr>
      </p:pic>
    </p:spTree>
    <p:extLst>
      <p:ext uri="{BB962C8B-B14F-4D97-AF65-F5344CB8AC3E}">
        <p14:creationId xmlns:p14="http://schemas.microsoft.com/office/powerpoint/2010/main" val="38339299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FF6C39-1114-4236-BB83-8C7291BCECF8}"/>
              </a:ext>
            </a:extLst>
          </p:cNvPr>
          <p:cNvSpPr>
            <a:spLocks noGrp="1"/>
          </p:cNvSpPr>
          <p:nvPr>
            <p:ph idx="1"/>
          </p:nvPr>
        </p:nvSpPr>
        <p:spPr/>
        <p:txBody>
          <a:bodyPr/>
          <a:lstStyle/>
          <a:p>
            <a:r>
              <a:rPr lang="ka-GE" dirty="0"/>
              <a:t>ბირთვულ იარაღის მოქმედების პრინციპი ეფუძნება უმართავ ბირთვულ რეაქციას. იმისთვის, რომ რეაქცია შევიდეს ჯაჭვური რეაქციის ფაზაში, აუცილებელია შესაბამისი ”საწვავი”, ურანის იზოტოპის სახით. ურანი ბუნებაში გვხვდება ორი სხვადასხვა იზოტოპის სახით - ურანი-235 და ურანი-238. მას შემდეგ, რაც ურანი-235 შთანთქვას თავისუფალ ნეიტრონს - იგი იშლება და ერთი მიღებულის მაგივრად, ასხივებს სამ ნეიტრონს, რომლებიც ეჯახებიან რა სხვა ურანი-235 ბირთვებს - იწვევენ მათ დაშლა-აფეთქებას.</a:t>
            </a:r>
            <a:endParaRPr lang="en-US" dirty="0"/>
          </a:p>
        </p:txBody>
      </p:sp>
    </p:spTree>
    <p:extLst>
      <p:ext uri="{BB962C8B-B14F-4D97-AF65-F5344CB8AC3E}">
        <p14:creationId xmlns:p14="http://schemas.microsoft.com/office/powerpoint/2010/main" val="85297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4AFE7-C9DB-421A-92D7-09419B265650}"/>
              </a:ext>
            </a:extLst>
          </p:cNvPr>
          <p:cNvSpPr>
            <a:spLocks noGrp="1"/>
          </p:cNvSpPr>
          <p:nvPr>
            <p:ph type="title"/>
          </p:nvPr>
        </p:nvSpPr>
        <p:spPr>
          <a:xfrm>
            <a:off x="1790699" y="0"/>
            <a:ext cx="8610600" cy="1293028"/>
          </a:xfrm>
        </p:spPr>
        <p:txBody>
          <a:bodyPr/>
          <a:lstStyle/>
          <a:p>
            <a:pPr algn="ctr"/>
            <a:r>
              <a:rPr lang="ka-GE" dirty="0">
                <a:solidFill>
                  <a:srgbClr val="FF0000"/>
                </a:solidFill>
              </a:rPr>
              <a:t>ჯაჭვური რეაქცია </a:t>
            </a:r>
            <a:endParaRPr lang="en-US" dirty="0">
              <a:solidFill>
                <a:srgbClr val="FF0000"/>
              </a:solidFill>
            </a:endParaRPr>
          </a:p>
        </p:txBody>
      </p:sp>
      <p:pic>
        <p:nvPicPr>
          <p:cNvPr id="3074" name="Picture 2">
            <a:extLst>
              <a:ext uri="{FF2B5EF4-FFF2-40B4-BE49-F238E27FC236}">
                <a16:creationId xmlns:a16="http://schemas.microsoft.com/office/drawing/2014/main" id="{27DFF3E0-8A80-489E-8976-00A9A5ECEFD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3233" y="1056068"/>
            <a:ext cx="11745531" cy="58019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0038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CD03CB2-A093-461A-96E6-A21C53152B28}"/>
              </a:ext>
            </a:extLst>
          </p:cNvPr>
          <p:cNvSpPr>
            <a:spLocks noGrp="1"/>
          </p:cNvSpPr>
          <p:nvPr>
            <p:ph type="title"/>
          </p:nvPr>
        </p:nvSpPr>
        <p:spPr/>
        <p:txBody>
          <a:bodyPr/>
          <a:lstStyle/>
          <a:p>
            <a:endParaRPr lang="en-US" dirty="0"/>
          </a:p>
        </p:txBody>
      </p:sp>
      <p:pic>
        <p:nvPicPr>
          <p:cNvPr id="5122" name="Picture 2">
            <a:extLst>
              <a:ext uri="{FF2B5EF4-FFF2-40B4-BE49-F238E27FC236}">
                <a16:creationId xmlns:a16="http://schemas.microsoft.com/office/drawing/2014/main" id="{8CB8A7ED-F1A6-4AEE-8A76-9521E405E00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940158" y="764373"/>
            <a:ext cx="10566041" cy="60936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382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CF745-B9A0-4640-B453-14BABDF6072D}"/>
              </a:ext>
            </a:extLst>
          </p:cNvPr>
          <p:cNvSpPr>
            <a:spLocks noGrp="1"/>
          </p:cNvSpPr>
          <p:nvPr>
            <p:ph type="title"/>
          </p:nvPr>
        </p:nvSpPr>
        <p:spPr>
          <a:xfrm>
            <a:off x="1672107" y="214312"/>
            <a:ext cx="8610600" cy="1293028"/>
          </a:xfrm>
        </p:spPr>
        <p:txBody>
          <a:bodyPr/>
          <a:lstStyle/>
          <a:p>
            <a:pPr algn="ctr"/>
            <a:r>
              <a:rPr lang="ka-GE" dirty="0"/>
              <a:t>ატომის ბირთვის სინთეზი </a:t>
            </a:r>
            <a:endParaRPr lang="en-US" dirty="0"/>
          </a:p>
        </p:txBody>
      </p:sp>
      <p:sp>
        <p:nvSpPr>
          <p:cNvPr id="3" name="Content Placeholder 2">
            <a:extLst>
              <a:ext uri="{FF2B5EF4-FFF2-40B4-BE49-F238E27FC236}">
                <a16:creationId xmlns:a16="http://schemas.microsoft.com/office/drawing/2014/main" id="{5781EB95-3A8D-4EF2-9A78-7559911976D4}"/>
              </a:ext>
            </a:extLst>
          </p:cNvPr>
          <p:cNvSpPr>
            <a:spLocks noGrp="1"/>
          </p:cNvSpPr>
          <p:nvPr>
            <p:ph idx="1"/>
          </p:nvPr>
        </p:nvSpPr>
        <p:spPr>
          <a:xfrm>
            <a:off x="685800" y="1339404"/>
            <a:ext cx="10820400" cy="4879282"/>
          </a:xfrm>
        </p:spPr>
        <p:txBody>
          <a:bodyPr/>
          <a:lstStyle/>
          <a:p>
            <a:r>
              <a:rPr lang="ka-GE" dirty="0"/>
              <a:t>ამ კლასს თერმობირთვული რეაქცია ჰქვია და მასში გამოიყენება მსუბუქი ელემენტის ბირთვების სინთეზის ეფექტი, რის შემდეგაც წარმოიქმნება ერთი შედარებით მძიმე ელემენტის ბირთვი. მსუბუქ ელემენტად გამოიყენება წყალბადის ბირთვი. ეს კლასიც ეყრდნობა მასის დეფიციტის პრინციპს. ამ რეაქციაში გამოიყენება </a:t>
            </a:r>
            <a:r>
              <a:rPr lang="ka-GE" dirty="0">
                <a:hlinkClick r:id="rId2" tooltip="წყალბადი"/>
              </a:rPr>
              <a:t>წყალბადის</a:t>
            </a:r>
            <a:r>
              <a:rPr lang="ka-GE" dirty="0"/>
              <a:t> იზოტოპები, </a:t>
            </a:r>
            <a:r>
              <a:rPr lang="ka-GE" dirty="0">
                <a:hlinkClick r:id="rId3" tooltip="დეიტერიუმი"/>
              </a:rPr>
              <a:t>დეიტერიუმი</a:t>
            </a:r>
            <a:r>
              <a:rPr lang="ka-GE" dirty="0"/>
              <a:t> - "მძიმე წყალი" ან </a:t>
            </a:r>
            <a:r>
              <a:rPr lang="ka-GE" dirty="0">
                <a:hlinkClick r:id="rId4" tooltip="ტრიტიუმი"/>
              </a:rPr>
              <a:t>ტრიტიუმი</a:t>
            </a:r>
            <a:r>
              <a:rPr lang="ka-GE" dirty="0"/>
              <a:t> - "ზემძიმე წყალი". წყალბადის ბირთვი ძირითადად წარმოადგენს ერთ ცალ პროტონს. მისი იზოტოპი დეიტერიუმი არის ერთი პროტონის და ერთი ნეიტრონის ბმა. წყალბადის იზოტოპი ტრიტიუმი არის ერთი ცალი პროტონის და ორი ნეიტრონის ბმა</a:t>
            </a:r>
            <a:endParaRPr lang="en-US" dirty="0"/>
          </a:p>
        </p:txBody>
      </p:sp>
    </p:spTree>
    <p:extLst>
      <p:ext uri="{BB962C8B-B14F-4D97-AF65-F5344CB8AC3E}">
        <p14:creationId xmlns:p14="http://schemas.microsoft.com/office/powerpoint/2010/main" val="1268518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A47C510D-E044-4D39-A747-350933B9EA43}"/>
              </a:ext>
            </a:extLst>
          </p:cNvPr>
          <p:cNvPicPr>
            <a:picLocks noGrp="1" noChangeAspect="1"/>
          </p:cNvPicPr>
          <p:nvPr>
            <p:ph idx="1"/>
          </p:nvPr>
        </p:nvPicPr>
        <p:blipFill>
          <a:blip r:embed="rId2"/>
          <a:stretch>
            <a:fillRect/>
          </a:stretch>
        </p:blipFill>
        <p:spPr>
          <a:xfrm>
            <a:off x="193184" y="425003"/>
            <a:ext cx="11127345" cy="6123905"/>
          </a:xfrm>
          <a:prstGeom prst="rect">
            <a:avLst/>
          </a:prstGeom>
        </p:spPr>
      </p:pic>
    </p:spTree>
    <p:extLst>
      <p:ext uri="{BB962C8B-B14F-4D97-AF65-F5344CB8AC3E}">
        <p14:creationId xmlns:p14="http://schemas.microsoft.com/office/powerpoint/2010/main" val="1754960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C42DB-C2B4-47B1-A8FD-D7E9EB859034}"/>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F1AC79D2-D13A-473E-AB56-589F2F04825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
            <a:ext cx="12080383" cy="6218238"/>
          </a:xfrm>
        </p:spPr>
      </p:pic>
    </p:spTree>
    <p:extLst>
      <p:ext uri="{BB962C8B-B14F-4D97-AF65-F5344CB8AC3E}">
        <p14:creationId xmlns:p14="http://schemas.microsoft.com/office/powerpoint/2010/main" val="6027646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ABED67-B772-467C-A2F2-1B95FB3A75C2}"/>
              </a:ext>
            </a:extLst>
          </p:cNvPr>
          <p:cNvSpPr>
            <a:spLocks noGrp="1"/>
          </p:cNvSpPr>
          <p:nvPr>
            <p:ph type="title"/>
          </p:nvPr>
        </p:nvSpPr>
        <p:spPr>
          <a:xfrm>
            <a:off x="1530439" y="210581"/>
            <a:ext cx="8610600" cy="1293028"/>
          </a:xfrm>
        </p:spPr>
        <p:txBody>
          <a:bodyPr/>
          <a:lstStyle/>
          <a:p>
            <a:pPr algn="ctr"/>
            <a:r>
              <a:rPr lang="ka-GE" dirty="0"/>
              <a:t>ბირთვული იარაღის აფეთქების გამანადგურებელი ფაქტორებია:</a:t>
            </a:r>
            <a:endParaRPr lang="en-US" dirty="0"/>
          </a:p>
        </p:txBody>
      </p:sp>
      <p:sp>
        <p:nvSpPr>
          <p:cNvPr id="3" name="Content Placeholder 2">
            <a:extLst>
              <a:ext uri="{FF2B5EF4-FFF2-40B4-BE49-F238E27FC236}">
                <a16:creationId xmlns:a16="http://schemas.microsoft.com/office/drawing/2014/main" id="{FE3C8F37-6C6B-4DC0-90B4-4647FA653DC5}"/>
              </a:ext>
            </a:extLst>
          </p:cNvPr>
          <p:cNvSpPr>
            <a:spLocks noGrp="1"/>
          </p:cNvSpPr>
          <p:nvPr>
            <p:ph idx="1"/>
          </p:nvPr>
        </p:nvSpPr>
        <p:spPr>
          <a:xfrm>
            <a:off x="685800" y="1503610"/>
            <a:ext cx="10820400" cy="4715076"/>
          </a:xfrm>
        </p:spPr>
        <p:txBody>
          <a:bodyPr/>
          <a:lstStyle/>
          <a:p>
            <a:r>
              <a:rPr lang="ka-GE" sz="4000" dirty="0">
                <a:solidFill>
                  <a:srgbClr val="00B0F0"/>
                </a:solidFill>
              </a:rPr>
              <a:t>დასხივება</a:t>
            </a:r>
          </a:p>
          <a:p>
            <a:r>
              <a:rPr lang="ka-GE" sz="4000" dirty="0">
                <a:solidFill>
                  <a:srgbClr val="00B0F0"/>
                </a:solidFill>
              </a:rPr>
              <a:t>იონური გამოსხივება</a:t>
            </a:r>
          </a:p>
          <a:p>
            <a:r>
              <a:rPr lang="ka-GE" sz="4000" dirty="0">
                <a:solidFill>
                  <a:srgbClr val="00B0F0"/>
                </a:solidFill>
              </a:rPr>
              <a:t>დამრტყმელი ტალღა</a:t>
            </a:r>
          </a:p>
          <a:p>
            <a:r>
              <a:rPr lang="ka-GE" sz="4000" dirty="0">
                <a:solidFill>
                  <a:srgbClr val="00B0F0"/>
                </a:solidFill>
              </a:rPr>
              <a:t>რადიოაქტიური დაბინძურება</a:t>
            </a:r>
          </a:p>
          <a:p>
            <a:r>
              <a:rPr lang="ka-GE" sz="4000" dirty="0">
                <a:solidFill>
                  <a:srgbClr val="00B0F0"/>
                </a:solidFill>
              </a:rPr>
              <a:t>ელექტრომაგნიტური იმპულსი</a:t>
            </a:r>
          </a:p>
          <a:p>
            <a:endParaRPr lang="en-US" dirty="0"/>
          </a:p>
        </p:txBody>
      </p:sp>
    </p:spTree>
    <p:extLst>
      <p:ext uri="{BB962C8B-B14F-4D97-AF65-F5344CB8AC3E}">
        <p14:creationId xmlns:p14="http://schemas.microsoft.com/office/powerpoint/2010/main" val="3456777093"/>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TM04033937[[fn=Vapor Trail]]</Template>
  <TotalTime>208</TotalTime>
  <Words>203</Words>
  <Application>Microsoft Office PowerPoint</Application>
  <PresentationFormat>Widescreen</PresentationFormat>
  <Paragraphs>21</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Cambria Math</vt:lpstr>
      <vt:lpstr>Century Gothic</vt:lpstr>
      <vt:lpstr>Sylfaen</vt:lpstr>
      <vt:lpstr>Vapor Trail</vt:lpstr>
      <vt:lpstr>ბირთვული იარაღი </vt:lpstr>
      <vt:lpstr>PowerPoint Presentation</vt:lpstr>
      <vt:lpstr>PowerPoint Presentation</vt:lpstr>
      <vt:lpstr>PowerPoint Presentation</vt:lpstr>
      <vt:lpstr>PowerPoint Presentation</vt:lpstr>
      <vt:lpstr>ბირთვული რეაქციები იყოფა ორ კლასად </vt:lpstr>
      <vt:lpstr>ატომის ბირთვის დაყოფა </vt:lpstr>
      <vt:lpstr>PowerPoint Presentation</vt:lpstr>
      <vt:lpstr>PowerPoint Presentation</vt:lpstr>
      <vt:lpstr>ჯაჭვური რეაქცია </vt:lpstr>
      <vt:lpstr>PowerPoint Presentation</vt:lpstr>
      <vt:lpstr>ატომის ბირთვის სინთეზი </vt:lpstr>
      <vt:lpstr>PowerPoint Presentation</vt:lpstr>
      <vt:lpstr>PowerPoint Presentation</vt:lpstr>
      <vt:lpstr>ბირთვული იარაღის აფეთქების გამანადგურებელი ფაქტორებია:</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ბირთვული იარაღი</dc:title>
  <dc:creator>Expert</dc:creator>
  <cp:lastModifiedBy>Acer</cp:lastModifiedBy>
  <cp:revision>14</cp:revision>
  <dcterms:created xsi:type="dcterms:W3CDTF">2022-01-12T18:33:03Z</dcterms:created>
  <dcterms:modified xsi:type="dcterms:W3CDTF">2022-06-06T08:31:06Z</dcterms:modified>
</cp:coreProperties>
</file>