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8" r:id="rId3"/>
    <p:sldId id="259" r:id="rId4"/>
    <p:sldId id="260" r:id="rId5"/>
    <p:sldId id="262" r:id="rId6"/>
    <p:sldId id="263" r:id="rId7"/>
    <p:sldId id="264" r:id="rId8"/>
    <p:sldId id="265" r:id="rId9"/>
    <p:sldId id="267" r:id="rId10"/>
    <p:sldId id="266" r:id="rId11"/>
    <p:sldId id="269"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AADB0E-40E7-48C2-9FCC-B6BF45044538}" type="datetimeFigureOut">
              <a:rPr lang="en-US" smtClean="0"/>
              <a:t>08-Jul-22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AB7606-72DD-4630-A2FE-29E871B4BCD6}" type="slidenum">
              <a:rPr lang="en-US" smtClean="0"/>
              <a:t>‹#›</a:t>
            </a:fld>
            <a:endParaRPr lang="en-US"/>
          </a:p>
        </p:txBody>
      </p:sp>
    </p:spTree>
    <p:extLst>
      <p:ext uri="{BB962C8B-B14F-4D97-AF65-F5344CB8AC3E}">
        <p14:creationId xmlns:p14="http://schemas.microsoft.com/office/powerpoint/2010/main" val="1796696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AB7606-72DD-4630-A2FE-29E871B4BCD6}" type="slidenum">
              <a:rPr lang="en-US" smtClean="0"/>
              <a:t>1</a:t>
            </a:fld>
            <a:endParaRPr lang="en-US"/>
          </a:p>
        </p:txBody>
      </p:sp>
    </p:spTree>
    <p:extLst>
      <p:ext uri="{BB962C8B-B14F-4D97-AF65-F5344CB8AC3E}">
        <p14:creationId xmlns:p14="http://schemas.microsoft.com/office/powerpoint/2010/main" val="4123548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AB7606-72DD-4630-A2FE-29E871B4BCD6}" type="slidenum">
              <a:rPr lang="en-US" smtClean="0"/>
              <a:t>6</a:t>
            </a:fld>
            <a:endParaRPr lang="en-US"/>
          </a:p>
        </p:txBody>
      </p:sp>
    </p:spTree>
    <p:extLst>
      <p:ext uri="{BB962C8B-B14F-4D97-AF65-F5344CB8AC3E}">
        <p14:creationId xmlns:p14="http://schemas.microsoft.com/office/powerpoint/2010/main" val="532921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AB7606-72DD-4630-A2FE-29E871B4BCD6}" type="slidenum">
              <a:rPr lang="en-US" smtClean="0"/>
              <a:t>9</a:t>
            </a:fld>
            <a:endParaRPr lang="en-US"/>
          </a:p>
        </p:txBody>
      </p:sp>
    </p:spTree>
    <p:extLst>
      <p:ext uri="{BB962C8B-B14F-4D97-AF65-F5344CB8AC3E}">
        <p14:creationId xmlns:p14="http://schemas.microsoft.com/office/powerpoint/2010/main" val="2346919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6B4374C-349A-4FE0-966D-6C1CC4E5DC3E}" type="datetime1">
              <a:rPr lang="en-US" smtClean="0"/>
              <a:t>08-Jul-22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3090806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10E1273-51BC-4411-96EB-8102F844FB51}" type="datetime1">
              <a:rPr lang="en-US" smtClean="0"/>
              <a:t>08-Jul-22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1110572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5D1BED-684A-404F-A04D-42A8FF675A09}" type="datetime1">
              <a:rPr lang="en-US" smtClean="0"/>
              <a:t>08-Jul-22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828753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9EB34E2-BE2A-48D9-9EE7-56204568D4D4}" type="datetime1">
              <a:rPr lang="en-US" smtClean="0"/>
              <a:t>08-Jul-22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351736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BA39B9D-18E8-480E-A6D0-E5C0B4254D03}" type="datetime1">
              <a:rPr lang="en-US" smtClean="0"/>
              <a:t>08-Jul-22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1801590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182A4FD-4156-43A3-98A8-AC15A3901D25}" type="datetime1">
              <a:rPr lang="en-US" smtClean="0"/>
              <a:t>08-Jul-22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633026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3D800A-0EF5-4564-947A-9FDD5AB52CF3}" type="datetime1">
              <a:rPr lang="en-US" smtClean="0"/>
              <a:t>08-Jul-22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2077758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4DDA78-C54D-4701-826C-6DE43BD703C2}" type="datetime1">
              <a:rPr lang="en-US" smtClean="0"/>
              <a:t>08-Jul-22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3211881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932D5D-307E-456C-B464-4AFDF9E9657E}" type="datetime1">
              <a:rPr lang="en-US" smtClean="0"/>
              <a:t>08-Jul-22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126327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61E78F-B3FC-4C84-B190-531E3950DA8A}" type="datetime1">
              <a:rPr lang="en-US" smtClean="0"/>
              <a:t>08-Jul-22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3145538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F783BE-A4D2-4B9F-94C3-87427FEC7393}" type="datetime1">
              <a:rPr lang="en-US" smtClean="0"/>
              <a:t>08-Jul-22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ECEC50-8198-4487-8373-DD2288EF8031}" type="slidenum">
              <a:rPr lang="en-US" smtClean="0"/>
              <a:t>‹#›</a:t>
            </a:fld>
            <a:endParaRPr lang="en-US"/>
          </a:p>
        </p:txBody>
      </p:sp>
    </p:spTree>
    <p:extLst>
      <p:ext uri="{BB962C8B-B14F-4D97-AF65-F5344CB8AC3E}">
        <p14:creationId xmlns:p14="http://schemas.microsoft.com/office/powerpoint/2010/main" val="1668517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AA995F-A3DB-40A7-B0CB-64A3DBCFA070}" type="datetime1">
              <a:rPr lang="en-US" smtClean="0"/>
              <a:t>08-Jul-22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ECEC50-8198-4487-8373-DD2288EF8031}" type="slidenum">
              <a:rPr lang="en-US" smtClean="0"/>
              <a:t>‹#›</a:t>
            </a:fld>
            <a:endParaRPr lang="en-US"/>
          </a:p>
        </p:txBody>
      </p:sp>
    </p:spTree>
    <p:extLst>
      <p:ext uri="{BB962C8B-B14F-4D97-AF65-F5344CB8AC3E}">
        <p14:creationId xmlns:p14="http://schemas.microsoft.com/office/powerpoint/2010/main" val="3083412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ka-GE" sz="7200" b="1" dirty="0"/>
              <a:t>ჰოკინგის რადიაცია</a:t>
            </a:r>
            <a:endParaRPr lang="en-US" sz="7200" b="1" dirty="0"/>
          </a:p>
        </p:txBody>
      </p:sp>
      <p:sp>
        <p:nvSpPr>
          <p:cNvPr id="3" name="Subtitle 2"/>
          <p:cNvSpPr>
            <a:spLocks noGrp="1"/>
          </p:cNvSpPr>
          <p:nvPr>
            <p:ph type="subTitle" idx="1"/>
          </p:nvPr>
        </p:nvSpPr>
        <p:spPr/>
        <p:txBody>
          <a:bodyPr/>
          <a:lstStyle/>
          <a:p>
            <a:endParaRPr lang="ka-GE" dirty="0"/>
          </a:p>
          <a:p>
            <a:r>
              <a:rPr lang="ka-GE" dirty="0"/>
              <a:t>ზურაბი გაჩეჩილაძე</a:t>
            </a:r>
            <a:endParaRPr lang="en-US" dirty="0"/>
          </a:p>
        </p:txBody>
      </p:sp>
      <p:sp>
        <p:nvSpPr>
          <p:cNvPr id="4" name="Slide Number Placeholder 3"/>
          <p:cNvSpPr>
            <a:spLocks noGrp="1"/>
          </p:cNvSpPr>
          <p:nvPr>
            <p:ph type="sldNum" sz="quarter" idx="12"/>
          </p:nvPr>
        </p:nvSpPr>
        <p:spPr/>
        <p:txBody>
          <a:bodyPr/>
          <a:lstStyle/>
          <a:p>
            <a:fld id="{36ECEC50-8198-4487-8373-DD2288EF8031}" type="slidenum">
              <a:rPr lang="en-US" smtClean="0"/>
              <a:t>1</a:t>
            </a:fld>
            <a:endParaRPr lang="en-US"/>
          </a:p>
        </p:txBody>
      </p:sp>
    </p:spTree>
    <p:extLst>
      <p:ext uri="{BB962C8B-B14F-4D97-AF65-F5344CB8AC3E}">
        <p14:creationId xmlns:p14="http://schemas.microsoft.com/office/powerpoint/2010/main" val="2456516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82412"/>
          </a:xfrm>
        </p:spPr>
        <p:txBody>
          <a:bodyPr>
            <a:normAutofit/>
          </a:bodyPr>
          <a:lstStyle/>
          <a:p>
            <a:pPr algn="ctr"/>
            <a:r>
              <a:rPr lang="ka-GE" sz="3600" b="1" dirty="0"/>
              <a:t>შესავალი</a:t>
            </a:r>
            <a:endParaRPr lang="en-US" sz="3600" b="1" dirty="0"/>
          </a:p>
        </p:txBody>
      </p:sp>
      <p:sp>
        <p:nvSpPr>
          <p:cNvPr id="3" name="Content Placeholder 2"/>
          <p:cNvSpPr>
            <a:spLocks noGrp="1"/>
          </p:cNvSpPr>
          <p:nvPr>
            <p:ph idx="1"/>
          </p:nvPr>
        </p:nvSpPr>
        <p:spPr>
          <a:xfrm>
            <a:off x="1366684" y="1498366"/>
            <a:ext cx="9340645" cy="3909376"/>
          </a:xfrm>
        </p:spPr>
        <p:txBody>
          <a:bodyPr>
            <a:normAutofit/>
          </a:bodyPr>
          <a:lstStyle/>
          <a:p>
            <a:pPr marL="0" indent="0" algn="just">
              <a:buNone/>
            </a:pPr>
            <a:r>
              <a:rPr lang="ka-GE" sz="2400" dirty="0"/>
              <a:t>ჰოკინგის რადიაცია არის გამოსხივება, რომელიც ნაწინასწარმეტყველებია, რომ სპონტანურად უნდა სხივდებოდეს შავი ხვრელებიდან. ის ჩნდება ვაკუუმის კვანტური ფლუქტუაციებისას წყვილების დაბადებით, რომელთაგან ერთერთი უსასრულობაში გამოსხივდება, მეორე კი შავ ხვრელში ჩაიჭირება.</a:t>
            </a:r>
          </a:p>
          <a:p>
            <a:pPr marL="0" indent="0" algn="just">
              <a:buNone/>
            </a:pPr>
            <a:r>
              <a:rPr lang="ka-GE" sz="2400" dirty="0"/>
              <a:t>იგი ატარებს სტივენ ჰოკინგის სახელს, რომელმაც გამოიყვანა მისი გამოსახულება 1974 წელს. ამ გამოსხივებით შავი ხვრელის მასა მცირდება, რის გამოც ხშირად მოიხსენიებენ როგორც შავი ხვრელის აორთქლებას.</a:t>
            </a:r>
            <a:endParaRPr lang="en-US" sz="2400" dirty="0"/>
          </a:p>
          <a:p>
            <a:pPr marL="0" indent="0">
              <a:buNone/>
            </a:pPr>
            <a:endParaRPr lang="en-US" sz="2400" dirty="0"/>
          </a:p>
        </p:txBody>
      </p:sp>
      <p:sp>
        <p:nvSpPr>
          <p:cNvPr id="4" name="Slide Number Placeholder 3"/>
          <p:cNvSpPr>
            <a:spLocks noGrp="1"/>
          </p:cNvSpPr>
          <p:nvPr>
            <p:ph type="sldNum" sz="quarter" idx="12"/>
          </p:nvPr>
        </p:nvSpPr>
        <p:spPr/>
        <p:txBody>
          <a:bodyPr/>
          <a:lstStyle/>
          <a:p>
            <a:fld id="{36ECEC50-8198-4487-8373-DD2288EF8031}" type="slidenum">
              <a:rPr lang="en-US" smtClean="0"/>
              <a:t>2</a:t>
            </a:fld>
            <a:endParaRPr lang="en-US"/>
          </a:p>
        </p:txBody>
      </p:sp>
    </p:spTree>
    <p:extLst>
      <p:ext uri="{BB962C8B-B14F-4D97-AF65-F5344CB8AC3E}">
        <p14:creationId xmlns:p14="http://schemas.microsoft.com/office/powerpoint/2010/main" val="1067946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7657"/>
          </a:xfrm>
        </p:spPr>
        <p:txBody>
          <a:bodyPr>
            <a:normAutofit/>
          </a:bodyPr>
          <a:lstStyle/>
          <a:p>
            <a:pPr algn="ctr"/>
            <a:r>
              <a:rPr lang="ka-GE" sz="3600" b="1" dirty="0"/>
              <a:t>შავი ხვრელის წარმოქმნა</a:t>
            </a:r>
            <a:endParaRPr lang="en-US" sz="3600" b="1" dirty="0"/>
          </a:p>
        </p:txBody>
      </p:sp>
      <p:sp>
        <p:nvSpPr>
          <p:cNvPr id="3" name="Content Placeholder 2"/>
          <p:cNvSpPr>
            <a:spLocks noGrp="1"/>
          </p:cNvSpPr>
          <p:nvPr>
            <p:ph idx="1"/>
          </p:nvPr>
        </p:nvSpPr>
        <p:spPr>
          <a:xfrm>
            <a:off x="1189703" y="1414914"/>
            <a:ext cx="9901084" cy="4762049"/>
          </a:xfrm>
        </p:spPr>
        <p:txBody>
          <a:bodyPr>
            <a:normAutofit lnSpcReduction="10000"/>
          </a:bodyPr>
          <a:lstStyle/>
          <a:p>
            <a:pPr marL="0" indent="0" algn="just">
              <a:buNone/>
            </a:pPr>
            <a:r>
              <a:rPr lang="ka-GE" sz="2400" dirty="0"/>
              <a:t>სამყაროში ცნობილია ორი ტიპის შავი ხვრელები: ვარსკვლავური წარმოშობის, რომელთა მასა რამდენიმე მზის მასის ფარგლებშია, და გალაქტიკური წარმოშობის, რომელთა მასაც მერყეობს ასეულობით და მილიარდობით მზის მასას შორის. პირველი მათგანი უკეთ ცნობილია და მოკლედ მიმოვიხილოთ როგორ წარმოიქმნებიან ისინი: </a:t>
            </a:r>
          </a:p>
          <a:p>
            <a:pPr marL="0" indent="0" algn="just">
              <a:buNone/>
            </a:pPr>
            <a:r>
              <a:rPr lang="ka-GE" sz="2400" dirty="0"/>
              <a:t>როდესაც საკმარისად მძიმე ვარსკვლავი ამოწურავს თერმობირთვულ საწვავს, შინაგანი წნევა ვეღარ უძლებს გრავიტაციულ წნევას და იწყება ვარსკვლავის კოლაფსი, რის შედეგადაც ვარსკვლავი ფეთქდება. გადის ე.წ. „სუპერნოვას“ ფაზას. შემდგომ, იმის და მიხედვით ნარჩენი მასა რამდენია, წარმოიქმნება თეთრი ჯუჯა ან ნეიტრონული ვარსკვლავი ან თუ საკმარისად მძიმეა გრავიტაციულ მიზიდვას ვერ გაუძლებს შინაგანი წნევა და შედეგად წარმოიქმნება შავი ხვრელი.</a:t>
            </a:r>
          </a:p>
        </p:txBody>
      </p:sp>
      <p:sp>
        <p:nvSpPr>
          <p:cNvPr id="4" name="Slide Number Placeholder 3"/>
          <p:cNvSpPr>
            <a:spLocks noGrp="1"/>
          </p:cNvSpPr>
          <p:nvPr>
            <p:ph type="sldNum" sz="quarter" idx="12"/>
          </p:nvPr>
        </p:nvSpPr>
        <p:spPr/>
        <p:txBody>
          <a:bodyPr/>
          <a:lstStyle/>
          <a:p>
            <a:fld id="{36ECEC50-8198-4487-8373-DD2288EF8031}" type="slidenum">
              <a:rPr lang="en-US" smtClean="0"/>
              <a:t>3</a:t>
            </a:fld>
            <a:endParaRPr lang="en-US"/>
          </a:p>
        </p:txBody>
      </p:sp>
    </p:spTree>
    <p:extLst>
      <p:ext uri="{BB962C8B-B14F-4D97-AF65-F5344CB8AC3E}">
        <p14:creationId xmlns:p14="http://schemas.microsoft.com/office/powerpoint/2010/main" val="306542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9907"/>
          </a:xfrm>
        </p:spPr>
        <p:txBody>
          <a:bodyPr>
            <a:normAutofit/>
          </a:bodyPr>
          <a:lstStyle/>
          <a:p>
            <a:pPr algn="ctr"/>
            <a:r>
              <a:rPr lang="ka-GE" sz="3600" b="1" dirty="0"/>
              <a:t>შავი ხვრელის ჰორიზონტი</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199" y="1540042"/>
                <a:ext cx="5855437" cy="4636921"/>
              </a:xfrm>
            </p:spPr>
            <p:txBody>
              <a:bodyPr>
                <a:normAutofit lnSpcReduction="10000"/>
              </a:bodyPr>
              <a:lstStyle/>
              <a:p>
                <a:pPr marL="0" indent="0" algn="just">
                  <a:buNone/>
                </a:pPr>
                <a:r>
                  <a:rPr lang="ka-GE" sz="2000" dirty="0"/>
                  <a:t>გეომეტრიული თვალსაზრისით შავი ხვრელი წარმოადგენს დრო-სივრცის მონაკვეთს რომელიც შემოსაზღვრულია ე.წ. „მოვლენათა ჰორიზონით“, რომელიც ყოფს სივრცეს ორ ნაწილად: ერთი ნაწილი გარე სივრცე საიდანაც სინათლეს და ნაწილაკებს შეუძლიათ უსასრულობაში გასვლა, მეორე ნაწილი საიდანაც ვერც სინათლე და ვერც სხვა ნაწილაკები გარეთ ვერ აღწევენ. ყველაზე მარტივ მაგალითს წარმოადგენს, სტაციიონალური, არაბრუნვადი შავი ხვრელი, რომლისთვისაც ჰორიზონტს წარმოადგენს სფეროს ზედაპირი.</a:t>
                </a:r>
                <a:r>
                  <a:rPr lang="en-US" sz="2000" dirty="0"/>
                  <a:t> </a:t>
                </a:r>
                <a:r>
                  <a:rPr lang="ka-GE" sz="2000" dirty="0"/>
                  <a:t>მისი ზედაპირის ფართობია </a:t>
                </a:r>
                <a14:m>
                  <m:oMath xmlns:m="http://schemas.openxmlformats.org/officeDocument/2006/math">
                    <m:r>
                      <a:rPr lang="ka-GE" sz="2000" b="0" i="1" smtClean="0">
                        <a:latin typeface="Cambria Math" panose="02040503050406030204" pitchFamily="18" charset="0"/>
                      </a:rPr>
                      <m:t>4</m:t>
                    </m:r>
                    <m:r>
                      <a:rPr lang="ka-GE" sz="2000" b="0" i="1" smtClean="0">
                        <a:latin typeface="Cambria Math" panose="02040503050406030204" pitchFamily="18" charset="0"/>
                        <a:ea typeface="Cambria Math" panose="02040503050406030204" pitchFamily="18" charset="0"/>
                      </a:rPr>
                      <m:t>𝜋</m:t>
                    </m:r>
                    <m:sSup>
                      <m:sSupPr>
                        <m:ctrlPr>
                          <a:rPr lang="ka-GE" sz="2000" b="0" i="1" smtClean="0">
                            <a:latin typeface="Cambria Math" panose="02040503050406030204" pitchFamily="18" charset="0"/>
                            <a:ea typeface="Cambria Math" panose="02040503050406030204" pitchFamily="18" charset="0"/>
                          </a:rPr>
                        </m:ctrlPr>
                      </m:sSupPr>
                      <m:e>
                        <m:sSub>
                          <m:sSubPr>
                            <m:ctrlPr>
                              <a:rPr lang="ka-GE"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𝑠</m:t>
                            </m:r>
                          </m:sub>
                        </m:sSub>
                      </m:e>
                      <m:sup>
                        <m:r>
                          <a:rPr lang="en-US" sz="2000" b="0" i="1" smtClean="0">
                            <a:latin typeface="Cambria Math" panose="02040503050406030204" pitchFamily="18" charset="0"/>
                            <a:ea typeface="Cambria Math" panose="02040503050406030204" pitchFamily="18" charset="0"/>
                          </a:rPr>
                          <m:t>2</m:t>
                        </m:r>
                      </m:sup>
                    </m:sSup>
                  </m:oMath>
                </a14:m>
                <a:r>
                  <a:rPr lang="ka-GE" sz="2000" dirty="0"/>
                  <a:t>, სადაც შვარცშილდის რადიუსი </a:t>
                </a:r>
                <a14:m>
                  <m:oMath xmlns:m="http://schemas.openxmlformats.org/officeDocument/2006/math">
                    <m:sSub>
                      <m:sSubPr>
                        <m:ctrlPr>
                          <a:rPr lang="ka-GE"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𝑠</m:t>
                        </m:r>
                      </m:sub>
                    </m:sSub>
                  </m:oMath>
                </a14:m>
                <a:r>
                  <a:rPr lang="ka-GE" sz="2000" dirty="0"/>
                  <a:t> დაკავშირებულია შავი ხვრელის მასასან: </a:t>
                </a:r>
              </a:p>
              <a:p>
                <a:pPr marL="0" indent="0">
                  <a:buNone/>
                </a:pPr>
                <a14:m>
                  <m:oMathPara xmlns:m="http://schemas.openxmlformats.org/officeDocument/2006/math">
                    <m:oMathParaPr>
                      <m:jc m:val="centerGroup"/>
                    </m:oMathParaPr>
                    <m:oMath xmlns:m="http://schemas.openxmlformats.org/officeDocument/2006/math">
                      <m:sSub>
                        <m:sSubPr>
                          <m:ctrlPr>
                            <a:rPr lang="ka-GE"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𝑠</m:t>
                          </m:r>
                        </m:sub>
                      </m:sSub>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2</m:t>
                          </m:r>
                          <m:r>
                            <a:rPr lang="en-US" sz="2000" b="0" i="1" smtClean="0">
                              <a:latin typeface="Cambria Math" panose="02040503050406030204" pitchFamily="18" charset="0"/>
                              <a:ea typeface="Cambria Math" panose="02040503050406030204" pitchFamily="18" charset="0"/>
                            </a:rPr>
                            <m:t>𝐺𝑀</m:t>
                          </m:r>
                        </m:num>
                        <m:den>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𝑐</m:t>
                              </m:r>
                            </m:e>
                            <m:sup>
                              <m:r>
                                <a:rPr lang="en-US" sz="2000" b="0" i="1" smtClean="0">
                                  <a:latin typeface="Cambria Math" panose="02040503050406030204" pitchFamily="18" charset="0"/>
                                  <a:ea typeface="Cambria Math" panose="02040503050406030204" pitchFamily="18" charset="0"/>
                                </a:rPr>
                                <m:t>2</m:t>
                              </m:r>
                            </m:sup>
                          </m:sSup>
                        </m:den>
                      </m:f>
                    </m:oMath>
                  </m:oMathPara>
                </a14:m>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199" y="1540042"/>
                <a:ext cx="5855437" cy="4636921"/>
              </a:xfrm>
              <a:blipFill>
                <a:blip r:embed="rId2"/>
                <a:stretch>
                  <a:fillRect l="-1041" t="-1842" r="-1041"/>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4</a:t>
            </a:fld>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3637" y="1540042"/>
            <a:ext cx="5075561" cy="4220678"/>
          </a:xfrm>
          <a:prstGeom prst="rect">
            <a:avLst/>
          </a:prstGeom>
        </p:spPr>
      </p:pic>
    </p:spTree>
    <p:extLst>
      <p:ext uri="{BB962C8B-B14F-4D97-AF65-F5344CB8AC3E}">
        <p14:creationId xmlns:p14="http://schemas.microsoft.com/office/powerpoint/2010/main" val="1052710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9907"/>
          </a:xfrm>
        </p:spPr>
        <p:txBody>
          <a:bodyPr>
            <a:normAutofit/>
          </a:bodyPr>
          <a:lstStyle/>
          <a:p>
            <a:pPr algn="ctr"/>
            <a:r>
              <a:rPr lang="ka-GE" sz="3600" b="1" dirty="0"/>
              <a:t>შავი ხვრელის ჰორიზონტი</a:t>
            </a:r>
            <a:endParaRPr lang="en-US" sz="3600" b="1" dirty="0"/>
          </a:p>
        </p:txBody>
      </p:sp>
      <p:sp>
        <p:nvSpPr>
          <p:cNvPr id="3" name="Content Placeholder 2"/>
          <p:cNvSpPr>
            <a:spLocks noGrp="1"/>
          </p:cNvSpPr>
          <p:nvPr>
            <p:ph idx="1"/>
          </p:nvPr>
        </p:nvSpPr>
        <p:spPr>
          <a:xfrm>
            <a:off x="726775" y="1139415"/>
            <a:ext cx="5966862" cy="5021932"/>
          </a:xfrm>
        </p:spPr>
        <p:txBody>
          <a:bodyPr>
            <a:noAutofit/>
          </a:bodyPr>
          <a:lstStyle/>
          <a:p>
            <a:pPr marL="0" indent="0" algn="just">
              <a:buNone/>
            </a:pPr>
            <a:r>
              <a:rPr lang="ka-GE" sz="2000" dirty="0"/>
              <a:t>თუ განვიხილავთ მთლიან დრო-სივრცეს მაშინ ჰორიზონტი წარმოადგენს სამგანზომილებიან ცილინდრს, რომლის ფუძეც ზემოთხსენებული სფერული ზედაპირია ხოლო მეოთხე განზომილება წრფეებია. აღსანიშნავია ამ წრფეების შესახებ, რომ ისინი წარმოადგენენ გარკვეული მომავალი სინათლის კონის ნაწილს. უფრო ზუსტად კი, ყველაზე გარეთ მყოფი წინ გავრცელებადი სინათლის კონის ნაწილს, რომლის აპოთემაც წარმოადგენენ სინათლის კონის ნაწილს. შავი ხვრელის დრო-სივრცის სიმრუდის გამო ეს კონები მუდმივად დარჩებიან ამ ჰორიზონტის ზედაპირზე, იმის მაგივრად რომ გაფართოვდნენ, რაც მოხდებოდა ბრტყელი დრო-სივრცის შემთხვევაში. ამ გაგებით, შავი ხვრელის ჰორიზონტი არის ბრტყელი და სტატიკური. </a:t>
            </a:r>
          </a:p>
          <a:p>
            <a:pPr marL="0" indent="0" algn="just">
              <a:buNone/>
            </a:pPr>
            <a:r>
              <a:rPr lang="ka-GE" sz="2000" dirty="0"/>
              <a:t>უფრო ფიზიკური გაგებით არცერთ სინათლის კონას არ შეუძლია დატოვოს შავი ხვრელის მოვლენათა ჰორიზონტი.</a:t>
            </a:r>
          </a:p>
        </p:txBody>
      </p:sp>
      <p:sp>
        <p:nvSpPr>
          <p:cNvPr id="4" name="Slide Number Placeholder 3"/>
          <p:cNvSpPr>
            <a:spLocks noGrp="1"/>
          </p:cNvSpPr>
          <p:nvPr>
            <p:ph type="sldNum" sz="quarter" idx="12"/>
          </p:nvPr>
        </p:nvSpPr>
        <p:spPr/>
        <p:txBody>
          <a:bodyPr/>
          <a:lstStyle/>
          <a:p>
            <a:fld id="{36ECEC50-8198-4487-8373-DD2288EF8031}" type="slidenum">
              <a:rPr lang="en-US" smtClean="0"/>
              <a:t>5</a:t>
            </a:fld>
            <a:endParaRPr 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93637" y="1540042"/>
            <a:ext cx="5075561" cy="4220678"/>
          </a:xfrm>
          <a:prstGeom prst="rect">
            <a:avLst/>
          </a:prstGeom>
        </p:spPr>
      </p:pic>
    </p:spTree>
    <p:extLst>
      <p:ext uri="{BB962C8B-B14F-4D97-AF65-F5344CB8AC3E}">
        <p14:creationId xmlns:p14="http://schemas.microsoft.com/office/powerpoint/2010/main" val="152647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30538"/>
          </a:xfrm>
        </p:spPr>
        <p:txBody>
          <a:bodyPr>
            <a:noAutofit/>
          </a:bodyPr>
          <a:lstStyle/>
          <a:p>
            <a:pPr algn="ctr"/>
            <a:r>
              <a:rPr lang="ka-GE" sz="3600" b="1" dirty="0"/>
              <a:t>წითელი წანაცვლება</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200" y="1530417"/>
                <a:ext cx="10515600" cy="4646546"/>
              </a:xfrm>
            </p:spPr>
            <p:txBody>
              <a:bodyPr>
                <a:normAutofit/>
              </a:bodyPr>
              <a:lstStyle/>
              <a:p>
                <a:pPr marL="0" indent="0" algn="just">
                  <a:buNone/>
                </a:pPr>
                <a:r>
                  <a:rPr lang="ka-GE" sz="2000" dirty="0"/>
                  <a:t>ზოგადი ფარდობითობის თეორიიდან ვიცით, რომ გრავიტაციის გამო, შავი ხვრელისკენ ვარდნილი მატერიის მიერ გამოსხივებული სინათლის სიხშირე </a:t>
                </a:r>
                <a14:m>
                  <m:oMath xmlns:m="http://schemas.openxmlformats.org/officeDocument/2006/math">
                    <m:sSub>
                      <m:sSubPr>
                        <m:ctrlPr>
                          <a:rPr lang="ka-GE" sz="2000" i="1" smtClean="0">
                            <a:latin typeface="Cambria Math" panose="02040503050406030204" pitchFamily="18" charset="0"/>
                          </a:rPr>
                        </m:ctrlPr>
                      </m:sSubPr>
                      <m:e>
                        <m:r>
                          <m:rPr>
                            <m:sty m:val="p"/>
                          </m:rPr>
                          <a:rPr lang="el-GR" sz="2000" i="1" smtClean="0">
                            <a:latin typeface="Cambria Math" panose="02040503050406030204" pitchFamily="18" charset="0"/>
                            <a:ea typeface="Cambria Math" panose="02040503050406030204" pitchFamily="18" charset="0"/>
                          </a:rPr>
                          <m:t>Ω</m:t>
                        </m:r>
                      </m:e>
                      <m:sub>
                        <m:r>
                          <a:rPr lang="en-US" sz="2000" b="0" i="1" smtClean="0">
                            <a:latin typeface="Cambria Math" panose="02040503050406030204" pitchFamily="18" charset="0"/>
                          </a:rPr>
                          <m:t>0</m:t>
                        </m:r>
                      </m:sub>
                    </m:sSub>
                  </m:oMath>
                </a14:m>
                <a:r>
                  <a:rPr lang="en-US" sz="2000" dirty="0"/>
                  <a:t> </a:t>
                </a:r>
                <a:r>
                  <a:rPr lang="ka-GE" sz="2000" dirty="0"/>
                  <a:t>განიცდის ე.წ. წითელ წანაცვლებას. უფრო ზუსტად, სინათლის სიხშირე, რომელსაც გამოასხივებს მოვლენათა ჰორიზონტთან ახლოს მყოფი ნაწილაკი, ექსპონენციალურად ეცემა შავი ხვრელიდან ძალიან შორს მის მიმართ უძრავად მყოფი დამკვირვებლისთვის:</a:t>
                </a:r>
                <a:endParaRPr lang="en-US" sz="2000" dirty="0"/>
              </a:p>
              <a:p>
                <a:pPr marL="0" indent="0">
                  <a:buNone/>
                </a:pPr>
                <a14:m>
                  <m:oMathPara xmlns:m="http://schemas.openxmlformats.org/officeDocument/2006/math">
                    <m:oMathParaPr>
                      <m:jc m:val="centerGroup"/>
                    </m:oMathParaPr>
                    <m:oMath xmlns:m="http://schemas.openxmlformats.org/officeDocument/2006/math">
                      <m:r>
                        <a:rPr lang="en-US" sz="2000" i="1" smtClean="0">
                          <a:latin typeface="Cambria Math" panose="02040503050406030204" pitchFamily="18" charset="0"/>
                          <a:ea typeface="Cambria Math" panose="02040503050406030204" pitchFamily="18" charset="0"/>
                        </a:rPr>
                        <m:t>𝜔</m:t>
                      </m:r>
                      <m:d>
                        <m:dPr>
                          <m:ctrlPr>
                            <a:rPr lang="ka-GE" sz="2000" b="0" i="1" smtClean="0">
                              <a:latin typeface="Cambria Math" panose="02040503050406030204" pitchFamily="18" charset="0"/>
                              <a:ea typeface="Cambria Math" panose="02040503050406030204" pitchFamily="18" charset="0"/>
                            </a:rPr>
                          </m:ctrlPr>
                        </m:dPr>
                        <m:e>
                          <m:r>
                            <a:rPr lang="en-US" sz="2000" b="0" i="1" smtClean="0">
                              <a:latin typeface="Cambria Math" panose="02040503050406030204" pitchFamily="18" charset="0"/>
                              <a:ea typeface="Cambria Math" panose="02040503050406030204" pitchFamily="18" charset="0"/>
                            </a:rPr>
                            <m:t>𝑡</m:t>
                          </m:r>
                        </m:e>
                      </m:d>
                      <m:r>
                        <a:rPr lang="en-US" sz="2000" i="1">
                          <a:latin typeface="Cambria Math" panose="02040503050406030204" pitchFamily="18" charset="0"/>
                          <a:ea typeface="Cambria Math" panose="02040503050406030204" pitchFamily="18" charset="0"/>
                        </a:rPr>
                        <m:t>∼</m:t>
                      </m:r>
                      <m:sSub>
                        <m:sSubPr>
                          <m:ctrlPr>
                            <a:rPr lang="ka-GE" sz="2000" i="1" smtClean="0">
                              <a:latin typeface="Cambria Math" panose="02040503050406030204" pitchFamily="18" charset="0"/>
                            </a:rPr>
                          </m:ctrlPr>
                        </m:sSubPr>
                        <m:e>
                          <m:r>
                            <m:rPr>
                              <m:sty m:val="p"/>
                            </m:rPr>
                            <a:rPr lang="el-GR" sz="2000" i="1" smtClean="0">
                              <a:latin typeface="Cambria Math" panose="02040503050406030204" pitchFamily="18" charset="0"/>
                              <a:ea typeface="Cambria Math" panose="02040503050406030204" pitchFamily="18" charset="0"/>
                            </a:rPr>
                            <m:t>Ω</m:t>
                          </m:r>
                        </m:e>
                        <m:sub>
                          <m:r>
                            <a:rPr lang="en-US" sz="2000" b="0" i="1" smtClean="0">
                              <a:latin typeface="Cambria Math" panose="02040503050406030204" pitchFamily="18" charset="0"/>
                            </a:rPr>
                            <m:t>0</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𝑡</m:t>
                              </m:r>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0</m:t>
                                  </m:r>
                                </m:sub>
                              </m:sSub>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𝑘</m:t>
                                  </m:r>
                                </m:sub>
                              </m:sSub>
                            </m:den>
                          </m:f>
                        </m:sup>
                      </m:sSup>
                    </m:oMath>
                  </m:oMathPara>
                </a14:m>
                <a:endParaRPr lang="en-US" sz="2000" b="0" dirty="0"/>
              </a:p>
              <a:p>
                <a:pPr marL="0" indent="0" algn="just">
                  <a:buNone/>
                </a:pPr>
                <a:r>
                  <a:rPr lang="ka-GE" sz="2000" dirty="0"/>
                  <a:t>სადაც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𝑘</m:t>
                        </m:r>
                      </m:sub>
                    </m:sSub>
                  </m:oMath>
                </a14:m>
                <a:r>
                  <a:rPr lang="ka-GE" sz="2000" dirty="0"/>
                  <a:t> მახასიათებელი დრო დამოკიდებულია მხოლოდ შავი ხვრელის მასაზე და დაკავშირებულია შვარცშილდის რადიუსთან: </a:t>
                </a:r>
              </a:p>
              <a:p>
                <a:pPr marL="0" indent="0">
                  <a:buNone/>
                </a:pP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𝑘</m:t>
                          </m:r>
                        </m:sub>
                      </m:sSub>
                      <m:r>
                        <a:rPr lang="ka-GE" sz="2000" b="0" i="1" smtClean="0">
                          <a:latin typeface="Cambria Math" panose="02040503050406030204" pitchFamily="18" charset="0"/>
                        </a:rPr>
                        <m:t>=2</m:t>
                      </m:r>
                      <m:sSub>
                        <m:sSubPr>
                          <m:ctrlPr>
                            <a:rPr lang="ka-GE" sz="2000" b="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𝑠</m:t>
                          </m:r>
                        </m:sub>
                      </m:sSub>
                      <m:r>
                        <a:rPr lang="en-US" sz="2000" b="0" i="1" smtClean="0">
                          <a:latin typeface="Cambria Math" panose="02040503050406030204" pitchFamily="18" charset="0"/>
                        </a:rPr>
                        <m:t>/</m:t>
                      </m:r>
                      <m:r>
                        <a:rPr lang="en-US" sz="2000" b="0" i="1" smtClean="0">
                          <a:latin typeface="Cambria Math" panose="02040503050406030204" pitchFamily="18" charset="0"/>
                        </a:rPr>
                        <m:t>𝑐</m:t>
                      </m:r>
                    </m:oMath>
                  </m:oMathPara>
                </a14:m>
                <a:endParaRPr lang="en-US" sz="2000" dirty="0"/>
              </a:p>
              <a:p>
                <a:pPr marL="0" indent="0" algn="just">
                  <a:buNone/>
                </a:pPr>
                <a:r>
                  <a:rPr lang="ka-GE" sz="2000" dirty="0"/>
                  <a:t>მზის მასის შავი ხვრელისთვის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𝑘</m:t>
                        </m:r>
                      </m:sub>
                    </m:sSub>
                    <m:r>
                      <a:rPr lang="ka-GE" sz="2000" i="1">
                        <a:latin typeface="Cambria Math" panose="02040503050406030204" pitchFamily="18" charset="0"/>
                        <a:ea typeface="Cambria Math" panose="02040503050406030204" pitchFamily="18" charset="0"/>
                      </a:rPr>
                      <m:t>≈</m:t>
                    </m:r>
                    <m:r>
                      <a:rPr lang="ka-GE" sz="2000" b="0" i="1" smtClean="0">
                        <a:latin typeface="Cambria Math" panose="02040503050406030204" pitchFamily="18" charset="0"/>
                        <a:ea typeface="Cambria Math" panose="02040503050406030204" pitchFamily="18" charset="0"/>
                      </a:rPr>
                      <m:t>2∗</m:t>
                    </m:r>
                    <m:sSup>
                      <m:sSupPr>
                        <m:ctrlPr>
                          <a:rPr lang="ka-GE" sz="2000" b="0" i="1" smtClean="0">
                            <a:latin typeface="Cambria Math" panose="02040503050406030204" pitchFamily="18" charset="0"/>
                            <a:ea typeface="Cambria Math" panose="02040503050406030204" pitchFamily="18" charset="0"/>
                          </a:rPr>
                        </m:ctrlPr>
                      </m:sSupPr>
                      <m:e>
                        <m:r>
                          <a:rPr lang="ka-GE" sz="2000" b="0" i="1" smtClean="0">
                            <a:latin typeface="Cambria Math" panose="02040503050406030204" pitchFamily="18" charset="0"/>
                            <a:ea typeface="Cambria Math" panose="02040503050406030204" pitchFamily="18" charset="0"/>
                          </a:rPr>
                          <m:t>10</m:t>
                        </m:r>
                      </m:e>
                      <m:sup>
                        <m:r>
                          <a:rPr lang="ka-GE" sz="2000" b="0" i="1" smtClean="0">
                            <a:latin typeface="Cambria Math" panose="02040503050406030204" pitchFamily="18" charset="0"/>
                            <a:ea typeface="Cambria Math" panose="02040503050406030204" pitchFamily="18" charset="0"/>
                          </a:rPr>
                          <m:t>−5</m:t>
                        </m:r>
                      </m:sup>
                    </m:sSup>
                  </m:oMath>
                </a14:m>
                <a:r>
                  <a:rPr lang="ka-GE" sz="2000" dirty="0"/>
                  <a:t>წმ. ასეთი სწრაფი შემცირების გამო, სინათლის სიხშირე 1 წამის შემდეგაც კი იმდენად მცირდება, რომ მისი დაკვირვება შეუძლებელი ხდება. ანუ გრავიტაციტული კოლაფსის შემდეგ 1  წამიც კი საკმარისია, რომ სხეული ეფექტურად შავი გახდეს. </a:t>
                </a:r>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530417"/>
                <a:ext cx="10515600" cy="4646546"/>
              </a:xfrm>
              <a:blipFill>
                <a:blip r:embed="rId3"/>
                <a:stretch>
                  <a:fillRect l="-638" t="-1181" r="-580"/>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6</a:t>
            </a:fld>
            <a:endParaRPr lang="en-US"/>
          </a:p>
        </p:txBody>
      </p:sp>
    </p:spTree>
    <p:extLst>
      <p:ext uri="{BB962C8B-B14F-4D97-AF65-F5344CB8AC3E}">
        <p14:creationId xmlns:p14="http://schemas.microsoft.com/office/powerpoint/2010/main" val="2336059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1780"/>
          </a:xfrm>
        </p:spPr>
        <p:txBody>
          <a:bodyPr>
            <a:normAutofit/>
          </a:bodyPr>
          <a:lstStyle/>
          <a:p>
            <a:pPr algn="ctr"/>
            <a:r>
              <a:rPr lang="ka-GE" sz="3600" b="1" dirty="0"/>
              <a:t>გავრცელებული სინათლის სტრუქტურა</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200" y="1709486"/>
                <a:ext cx="10515600" cy="4402556"/>
              </a:xfrm>
            </p:spPr>
            <p:txBody>
              <a:bodyPr>
                <a:normAutofit/>
              </a:bodyPr>
              <a:lstStyle/>
              <a:p>
                <a:pPr marL="0" indent="0" algn="just">
                  <a:buNone/>
                </a:pPr>
                <a:r>
                  <a:rPr lang="ka-GE" sz="2000" dirty="0"/>
                  <a:t>აქვე უნდა აღინიშნოს, რომ ტრაექტორიები გავრცელებული სინათლისა იყოფა ორ ნაწილად ჰორიზონტზე: </a:t>
                </a:r>
                <a:endParaRPr lang="en-US" sz="2000"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pt-BR" sz="2000" i="1" dirty="0" smtClean="0">
                          <a:latin typeface="Cambria Math" panose="02040503050406030204" pitchFamily="18" charset="0"/>
                        </a:rPr>
                        <m:t>𝑟</m:t>
                      </m:r>
                      <m:r>
                        <a:rPr lang="pt-BR" sz="2000" i="1" dirty="0" smtClean="0">
                          <a:latin typeface="Cambria Math" panose="02040503050406030204" pitchFamily="18" charset="0"/>
                        </a:rPr>
                        <m:t>(</m:t>
                      </m:r>
                      <m:r>
                        <a:rPr lang="pt-BR" sz="2000" i="1" dirty="0" smtClean="0">
                          <a:latin typeface="Cambria Math" panose="02040503050406030204" pitchFamily="18" charset="0"/>
                        </a:rPr>
                        <m:t>𝑡</m:t>
                      </m:r>
                      <m:r>
                        <a:rPr lang="pt-BR" sz="2000" i="1" dirty="0" smtClean="0">
                          <a:latin typeface="Cambria Math" panose="02040503050406030204" pitchFamily="18" charset="0"/>
                        </a:rPr>
                        <m:t>)−</m:t>
                      </m:r>
                      <m:sSub>
                        <m:sSubPr>
                          <m:ctrlPr>
                            <a:rPr lang="pt-BR" sz="2000" i="1" dirty="0" smtClean="0">
                              <a:latin typeface="Cambria Math" panose="02040503050406030204" pitchFamily="18" charset="0"/>
                            </a:rPr>
                          </m:ctrlPr>
                        </m:sSubPr>
                        <m:e>
                          <m:r>
                            <a:rPr lang="pt-BR" sz="2000" i="1" dirty="0" smtClean="0">
                              <a:latin typeface="Cambria Math" panose="02040503050406030204" pitchFamily="18" charset="0"/>
                            </a:rPr>
                            <m:t>𝑟</m:t>
                          </m:r>
                        </m:e>
                        <m:sub>
                          <m:r>
                            <a:rPr lang="en-US" sz="2000" b="0" i="1" dirty="0" smtClean="0">
                              <a:latin typeface="Cambria Math" panose="02040503050406030204" pitchFamily="18" charset="0"/>
                            </a:rPr>
                            <m:t>𝑠</m:t>
                          </m:r>
                        </m:sub>
                      </m:sSub>
                      <m:r>
                        <a:rPr lang="pt-BR" sz="2000" i="1" dirty="0" smtClean="0">
                          <a:latin typeface="Cambria Math" panose="02040503050406030204" pitchFamily="18" charset="0"/>
                        </a:rPr>
                        <m:t>∼(</m:t>
                      </m:r>
                      <m:sSub>
                        <m:sSubPr>
                          <m:ctrlPr>
                            <a:rPr lang="pt-BR" sz="2000" i="1" dirty="0" smtClean="0">
                              <a:latin typeface="Cambria Math" panose="02040503050406030204" pitchFamily="18" charset="0"/>
                            </a:rPr>
                          </m:ctrlPr>
                        </m:sSubPr>
                        <m:e>
                          <m:r>
                            <a:rPr lang="pt-BR" sz="2000" i="1" dirty="0" smtClean="0">
                              <a:latin typeface="Cambria Math" panose="02040503050406030204" pitchFamily="18" charset="0"/>
                            </a:rPr>
                            <m:t>𝑟</m:t>
                          </m:r>
                        </m:e>
                        <m:sub>
                          <m:r>
                            <a:rPr lang="en-US" sz="2000" b="0" i="1" dirty="0" smtClean="0">
                              <a:latin typeface="Cambria Math" panose="02040503050406030204" pitchFamily="18" charset="0"/>
                            </a:rPr>
                            <m:t>0</m:t>
                          </m:r>
                        </m:sub>
                      </m:sSub>
                      <m:r>
                        <a:rPr lang="pt-BR" sz="2000" i="1" dirty="0" smtClean="0">
                          <a:latin typeface="Cambria Math" panose="02040503050406030204" pitchFamily="18" charset="0"/>
                        </a:rPr>
                        <m:t>−</m:t>
                      </m:r>
                      <m:sSub>
                        <m:sSubPr>
                          <m:ctrlPr>
                            <a:rPr lang="pt-BR" sz="2000" i="1" dirty="0" smtClean="0">
                              <a:latin typeface="Cambria Math" panose="02040503050406030204" pitchFamily="18" charset="0"/>
                            </a:rPr>
                          </m:ctrlPr>
                        </m:sSubPr>
                        <m:e>
                          <m:r>
                            <a:rPr lang="pt-BR" sz="2000" i="1" dirty="0" smtClean="0">
                              <a:latin typeface="Cambria Math" panose="02040503050406030204" pitchFamily="18" charset="0"/>
                            </a:rPr>
                            <m:t>𝑟</m:t>
                          </m:r>
                        </m:e>
                        <m:sub>
                          <m:r>
                            <a:rPr lang="en-US" sz="2000" b="0" i="1" dirty="0" smtClean="0">
                              <a:latin typeface="Cambria Math" panose="02040503050406030204" pitchFamily="18" charset="0"/>
                            </a:rPr>
                            <m:t>𝑠</m:t>
                          </m:r>
                        </m:sub>
                      </m:sSub>
                      <m:r>
                        <a:rPr lang="pt-BR" sz="2000" i="1" dirty="0"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𝑡</m:t>
                              </m:r>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0</m:t>
                                  </m:r>
                                </m:sub>
                              </m:sSub>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𝑘</m:t>
                                  </m:r>
                                </m:sub>
                              </m:sSub>
                            </m:den>
                          </m:f>
                        </m:sup>
                      </m:sSup>
                    </m:oMath>
                  </m:oMathPara>
                </a14:m>
                <a:endParaRPr lang="en-US" sz="2000" dirty="0"/>
              </a:p>
              <a:p>
                <a:pPr marL="0" indent="0" algn="just">
                  <a:buNone/>
                </a:pPr>
                <a:r>
                  <a:rPr lang="ka-GE" sz="2000" dirty="0"/>
                  <a:t>საიდანაც ჩანს რომ ჰორიზონტი </a:t>
                </a:r>
                <a14:m>
                  <m:oMath xmlns:m="http://schemas.openxmlformats.org/officeDocument/2006/math">
                    <m:r>
                      <a:rPr lang="en-US" sz="2000" b="0" i="1" smtClean="0">
                        <a:latin typeface="Cambria Math" panose="02040503050406030204" pitchFamily="18" charset="0"/>
                      </a:rPr>
                      <m:t>𝑟</m:t>
                    </m:r>
                    <m:r>
                      <a:rPr lang="en-US" sz="2000" b="0" i="1" smtClean="0">
                        <a:latin typeface="Cambria Math" panose="02040503050406030204" pitchFamily="18" charset="0"/>
                      </a:rPr>
                      <m:t>=</m:t>
                    </m:r>
                    <m:sSub>
                      <m:sSubPr>
                        <m:ctrlPr>
                          <a:rPr lang="pt-BR" sz="2000" i="1">
                            <a:latin typeface="Cambria Math" panose="02040503050406030204" pitchFamily="18" charset="0"/>
                          </a:rPr>
                        </m:ctrlPr>
                      </m:sSubPr>
                      <m:e>
                        <m:r>
                          <a:rPr lang="pt-BR" sz="2000" i="1">
                            <a:latin typeface="Cambria Math" panose="02040503050406030204" pitchFamily="18" charset="0"/>
                          </a:rPr>
                          <m:t>𝑟</m:t>
                        </m:r>
                      </m:e>
                      <m:sub>
                        <m:r>
                          <a:rPr lang="en-US" sz="2000" i="1">
                            <a:latin typeface="Cambria Math" panose="02040503050406030204" pitchFamily="18" charset="0"/>
                          </a:rPr>
                          <m:t>𝑠</m:t>
                        </m:r>
                      </m:sub>
                    </m:sSub>
                  </m:oMath>
                </a14:m>
                <a:r>
                  <a:rPr lang="en-US" sz="2000" dirty="0"/>
                  <a:t> </a:t>
                </a:r>
                <a:r>
                  <a:rPr lang="ka-GE" sz="2000" dirty="0"/>
                  <a:t>ყოფს სინათლის კონებს გარეთ გამავალ, შიგნით ჩაჭერილ და ჰორიზონტზე გაჩერებულად. </a:t>
                </a:r>
                <a:endParaRPr lang="en-US" sz="2000" dirty="0"/>
              </a:p>
              <a:p>
                <a:pPr marL="0" indent="0" algn="just">
                  <a:buNone/>
                </a:pPr>
                <a:r>
                  <a:rPr lang="ka-GE" sz="2000" dirty="0"/>
                  <a:t>თუ ბუნება არ იქნებოდა კვანტურ მექანიკური, მაშინ კოლაფსირებადი ვარსკვლავი შეწყვეტდა გამოსხივებას კოლაფსის ბოლოს. თუმცა გააგრძელებდა მატერიისა და სინათლის გრავიტაციულ მიზიდვას, რომელიც ჰორიზონტის გადაკვეთის შემდეგ ვეღარ დატოვებდნენ სივრცეს. აქედან გამომდინარე შავი ხვრელის მასა უსასრულოდ გააგრძელებს გაზრდას და არასდროს დაიწყებს შემცირებას, რაც პირდაპირ კავშირშია თერმოდინამიკის მეორე კანონთან, რომ სისტემის ენტროპია არასდროს შემცირდება. </a:t>
                </a:r>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709486"/>
                <a:ext cx="10515600" cy="4402556"/>
              </a:xfrm>
              <a:blipFill>
                <a:blip r:embed="rId2"/>
                <a:stretch>
                  <a:fillRect l="-638" t="-1245" r="-580"/>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7</a:t>
            </a:fld>
            <a:endParaRPr lang="en-US"/>
          </a:p>
        </p:txBody>
      </p:sp>
    </p:spTree>
    <p:extLst>
      <p:ext uri="{BB962C8B-B14F-4D97-AF65-F5344CB8AC3E}">
        <p14:creationId xmlns:p14="http://schemas.microsoft.com/office/powerpoint/2010/main" val="3358026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1031"/>
          </a:xfrm>
        </p:spPr>
        <p:txBody>
          <a:bodyPr>
            <a:normAutofit/>
          </a:bodyPr>
          <a:lstStyle/>
          <a:p>
            <a:pPr algn="ctr"/>
            <a:r>
              <a:rPr lang="ka-GE" sz="3600" b="1" dirty="0"/>
              <a:t>კვანტური მექანიკა და ჰოკინგის გამოსხივება</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727589" y="1224637"/>
                <a:ext cx="10894142" cy="5136992"/>
              </a:xfrm>
            </p:spPr>
            <p:txBody>
              <a:bodyPr>
                <a:noAutofit/>
              </a:bodyPr>
              <a:lstStyle/>
              <a:p>
                <a:pPr marL="0" indent="0" algn="just">
                  <a:buNone/>
                </a:pPr>
                <a:r>
                  <a:rPr lang="ka-GE" sz="2000" dirty="0"/>
                  <a:t>სინათლის კვანტურ თვისებების გათვალისწინებით სტივენ ჰოკინგმა და მისმა კოლეგებმა 1974 წელს აღმოაჩინეს, რომ ახლად ჩამოყალიბებული შავი ხვრელები არ არიან „შავები“. ისინი სპონტანურად ასხივებენ თერმულ გამოსხივებას, რომლის ტემპერატურაც განისაზღვრება როგორც: </a:t>
                </a:r>
              </a:p>
              <a:p>
                <a:pPr marL="0" indent="0">
                  <a:buNone/>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𝐵</m:t>
                          </m:r>
                        </m:sub>
                      </m:sSub>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𝐻𝑎𝑤𝑘𝑖𝑛𝑔</m:t>
                          </m:r>
                        </m:sub>
                      </m:sSub>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ℏ</m:t>
                          </m:r>
                        </m:num>
                        <m:den>
                          <m:r>
                            <a:rPr lang="en-US" sz="2000" b="0" i="1" smtClean="0">
                              <a:latin typeface="Cambria Math" panose="02040503050406030204" pitchFamily="18" charset="0"/>
                            </a:rPr>
                            <m:t>2</m:t>
                          </m:r>
                          <m:r>
                            <a:rPr lang="en-US" sz="2000" b="0" i="1" smtClean="0">
                              <a:latin typeface="Cambria Math" panose="02040503050406030204" pitchFamily="18" charset="0"/>
                              <a:ea typeface="Cambria Math" panose="02040503050406030204" pitchFamily="18" charset="0"/>
                            </a:rPr>
                            <m:t>𝜋</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ea typeface="Cambria Math" panose="02040503050406030204" pitchFamily="18" charset="0"/>
                                </a:rPr>
                                <m:t>𝑘</m:t>
                              </m:r>
                            </m:sub>
                          </m:sSub>
                        </m:den>
                      </m:f>
                    </m:oMath>
                  </m:oMathPara>
                </a14:m>
                <a:endParaRPr lang="en-US" sz="2000" dirty="0"/>
              </a:p>
              <a:p>
                <a:pPr marL="0" indent="0" algn="just">
                  <a:buNone/>
                </a:pPr>
                <a:r>
                  <a:rPr lang="ka-GE" sz="2000" dirty="0"/>
                  <a:t>რადგან კვანტურ მექანიკურად </a:t>
                </a:r>
                <a14:m>
                  <m:oMath xmlns:m="http://schemas.openxmlformats.org/officeDocument/2006/math">
                    <m:r>
                      <a:rPr lang="en-US" sz="2000" b="0" i="1" smtClean="0">
                        <a:latin typeface="Cambria Math" panose="02040503050406030204" pitchFamily="18" charset="0"/>
                      </a:rPr>
                      <m:t>𝐸</m:t>
                    </m:r>
                    <m:r>
                      <a:rPr lang="en-US" sz="2000" b="0" i="1" smtClean="0">
                        <a:latin typeface="Cambria Math" panose="02040503050406030204" pitchFamily="18" charset="0"/>
                      </a:rPr>
                      <m:t>=ℏ</m:t>
                    </m:r>
                    <m:r>
                      <a:rPr lang="en-US" sz="2000" b="0" i="1" smtClean="0">
                        <a:latin typeface="Cambria Math" panose="02040503050406030204" pitchFamily="18" charset="0"/>
                        <a:ea typeface="Cambria Math" panose="02040503050406030204" pitchFamily="18" charset="0"/>
                      </a:rPr>
                      <m:t>𝜔</m:t>
                    </m:r>
                  </m:oMath>
                </a14:m>
                <a:r>
                  <a:rPr lang="en-US" sz="2000" dirty="0"/>
                  <a:t> </a:t>
                </a:r>
                <a:r>
                  <a:rPr lang="ka-GE" sz="2000" dirty="0"/>
                  <a:t>და ასევე </a:t>
                </a:r>
                <a14:m>
                  <m:oMath xmlns:m="http://schemas.openxmlformats.org/officeDocument/2006/math">
                    <m:r>
                      <a:rPr lang="en-US" sz="2000" b="0" i="1" smtClean="0">
                        <a:latin typeface="Cambria Math" panose="02040503050406030204" pitchFamily="18" charset="0"/>
                      </a:rPr>
                      <m:t>𝐸</m:t>
                    </m:r>
                    <m:r>
                      <a:rPr lang="en-US" sz="2000" b="0" i="1" smtClean="0">
                        <a:latin typeface="Cambria Math" panose="02040503050406030204" pitchFamily="18" charset="0"/>
                      </a:rPr>
                      <m:t>=</m:t>
                    </m:r>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𝐵</m:t>
                        </m:r>
                      </m:sub>
                    </m:sSub>
                    <m:r>
                      <a:rPr lang="en-US" sz="2000" b="0" i="1" smtClean="0">
                        <a:latin typeface="Cambria Math" panose="02040503050406030204" pitchFamily="18" charset="0"/>
                      </a:rPr>
                      <m:t>𝑇</m:t>
                    </m:r>
                  </m:oMath>
                </a14:m>
                <a:r>
                  <a:rPr lang="ka-GE" sz="2000" dirty="0"/>
                  <a:t>, ამ გამოსხივებასთან დაკავშირებული მახასიათებელი სიხშირე პროპორციულია</a:t>
                </a:r>
                <a:r>
                  <a:rPr lang="en-US" sz="2000" dirty="0"/>
                  <a:t> </a:t>
                </a:r>
                <a14:m>
                  <m:oMath xmlns:m="http://schemas.openxmlformats.org/officeDocument/2006/math">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sSub>
                          <m:sSubPr>
                            <m:ctrlPr>
                              <a:rPr lang="en-US" sz="2000" i="1">
                                <a:latin typeface="Cambria Math" panose="02040503050406030204" pitchFamily="18" charset="0"/>
                              </a:rPr>
                            </m:ctrlPr>
                          </m:sSubPr>
                          <m:e>
                            <m:r>
                              <a:rPr lang="en-US" sz="2000" i="1">
                                <a:latin typeface="Cambria Math" panose="02040503050406030204" pitchFamily="18" charset="0"/>
                              </a:rPr>
                              <m:t>𝜏</m:t>
                            </m:r>
                          </m:e>
                          <m:sub>
                            <m:r>
                              <a:rPr lang="en-US" sz="2000" i="1">
                                <a:latin typeface="Cambria Math" panose="02040503050406030204" pitchFamily="18" charset="0"/>
                              </a:rPr>
                              <m:t>𝑘</m:t>
                            </m:r>
                          </m:sub>
                        </m:sSub>
                      </m:den>
                    </m:f>
                  </m:oMath>
                </a14:m>
                <a:r>
                  <a:rPr lang="ka-GE" sz="2000" dirty="0"/>
                  <a:t>-სი. სხვა სიტყვებით, სიხშირე რომელიც ამ თერმულ გამოსხივებსათანაა კავშირში არის ფიქსირებული მილევის ფაქტორით. ზედა გამოსახულებებიდან ტემპერატურის მნიშვნელობა ხდება ფიქსირებული: </a:t>
                </a:r>
              </a:p>
              <a:p>
                <a:pPr marL="0" indent="0" algn="ctr">
                  <a:buNone/>
                </a:pP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𝐻𝑎𝑤𝑘𝑖𝑛𝑔</m:t>
                        </m:r>
                      </m:sub>
                    </m:sSub>
                    <m:r>
                      <a:rPr lang="ka-GE" sz="2000" b="0" i="1" smtClean="0">
                        <a:latin typeface="Cambria Math" panose="02040503050406030204" pitchFamily="18" charset="0"/>
                      </a:rPr>
                      <m:t>=</m:t>
                    </m:r>
                    <m:f>
                      <m:fPr>
                        <m:ctrlPr>
                          <a:rPr lang="ka-GE" sz="2000" b="0" i="1" smtClean="0">
                            <a:latin typeface="Cambria Math" panose="02040503050406030204" pitchFamily="18" charset="0"/>
                          </a:rPr>
                        </m:ctrlPr>
                      </m:fPr>
                      <m:num>
                        <m:r>
                          <a:rPr lang="ka-GE" sz="2000" b="0" i="1" smtClean="0">
                            <a:latin typeface="Cambria Math" panose="02040503050406030204" pitchFamily="18" charset="0"/>
                          </a:rPr>
                          <m:t>6.4∗</m:t>
                        </m:r>
                        <m:sSup>
                          <m:sSupPr>
                            <m:ctrlPr>
                              <a:rPr lang="ka-GE" sz="2000" b="0" i="1" smtClean="0">
                                <a:latin typeface="Cambria Math" panose="02040503050406030204" pitchFamily="18" charset="0"/>
                              </a:rPr>
                            </m:ctrlPr>
                          </m:sSupPr>
                          <m:e>
                            <m:r>
                              <a:rPr lang="ka-GE" sz="2000" b="0" i="1" smtClean="0">
                                <a:latin typeface="Cambria Math" panose="02040503050406030204" pitchFamily="18" charset="0"/>
                              </a:rPr>
                              <m:t>10</m:t>
                            </m:r>
                          </m:e>
                          <m:sup>
                            <m:r>
                              <a:rPr lang="ka-GE" sz="2000" b="0" i="1" smtClean="0">
                                <a:latin typeface="Cambria Math" panose="02040503050406030204" pitchFamily="18" charset="0"/>
                              </a:rPr>
                              <m:t>−8</m:t>
                            </m:r>
                          </m:sup>
                        </m:sSup>
                        <m:r>
                          <a:rPr lang="en-US" sz="2000" b="0" i="1" smtClean="0">
                            <a:latin typeface="Cambria Math" panose="02040503050406030204" pitchFamily="18" charset="0"/>
                          </a:rPr>
                          <m:t>𝐾</m:t>
                        </m:r>
                      </m:num>
                      <m:den>
                        <m:sSub>
                          <m:sSubPr>
                            <m:ctrlPr>
                              <a:rPr lang="ka-GE" sz="2000" b="0" i="1" smtClean="0">
                                <a:latin typeface="Cambria Math" panose="02040503050406030204" pitchFamily="18" charset="0"/>
                              </a:rPr>
                            </m:ctrlPr>
                          </m:sSubPr>
                          <m:e>
                            <m:r>
                              <a:rPr lang="en-US" sz="2000" b="0" i="1" smtClean="0">
                                <a:latin typeface="Cambria Math" panose="02040503050406030204" pitchFamily="18" charset="0"/>
                              </a:rPr>
                              <m:t>𝑚</m:t>
                            </m:r>
                          </m:e>
                          <m:sub>
                            <m:r>
                              <a:rPr lang="ka-GE" sz="2000" b="0" i="1" smtClean="0">
                                <a:latin typeface="Cambria Math" panose="02040503050406030204" pitchFamily="18" charset="0"/>
                                <a:ea typeface="Cambria Math" panose="02040503050406030204" pitchFamily="18" charset="0"/>
                              </a:rPr>
                              <m:t>⨀</m:t>
                            </m:r>
                          </m:sub>
                        </m:sSub>
                      </m:den>
                    </m:f>
                    <m:r>
                      <a:rPr lang="ka-GE" sz="2000" b="0" i="0" smtClean="0">
                        <a:latin typeface="Cambria Math" panose="02040503050406030204" pitchFamily="18" charset="0"/>
                      </a:rPr>
                      <m:t>    სადაც</m:t>
                    </m:r>
                    <m:r>
                      <a:rPr lang="en-US" sz="2000" b="0" i="1" smtClean="0">
                        <a:latin typeface="Cambria Math" panose="02040503050406030204" pitchFamily="18" charset="0"/>
                      </a:rPr>
                      <m:t> </m:t>
                    </m:r>
                    <m:sSub>
                      <m:sSubPr>
                        <m:ctrlPr>
                          <a:rPr lang="ka-GE" sz="2000" b="0" i="1" smtClean="0">
                            <a:latin typeface="Cambria Math" panose="02040503050406030204" pitchFamily="18" charset="0"/>
                          </a:rPr>
                        </m:ctrlPr>
                      </m:sSubPr>
                      <m:e>
                        <m:r>
                          <a:rPr lang="en-US" sz="2000" b="0" i="1" smtClean="0">
                            <a:latin typeface="Cambria Math" panose="02040503050406030204" pitchFamily="18" charset="0"/>
                          </a:rPr>
                          <m:t>𝑚</m:t>
                        </m:r>
                      </m:e>
                      <m:sub>
                        <m:r>
                          <a:rPr lang="ka-GE" sz="2000" b="0" i="1" smtClean="0">
                            <a:latin typeface="Cambria Math" panose="02040503050406030204" pitchFamily="18" charset="0"/>
                            <a:ea typeface="Cambria Math" panose="02040503050406030204" pitchFamily="18" charset="0"/>
                          </a:rPr>
                          <m:t>⨀</m:t>
                        </m:r>
                      </m:sub>
                    </m:sSub>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ea typeface="Cambria Math" panose="02040503050406030204" pitchFamily="18" charset="0"/>
                          </a:rPr>
                        </m:ctrlPr>
                      </m:fPr>
                      <m:num>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𝑀</m:t>
                            </m:r>
                          </m:e>
                          <m:sub>
                            <m:r>
                              <a:rPr lang="en-US" sz="2000" b="0" i="1" smtClean="0">
                                <a:latin typeface="Cambria Math" panose="02040503050406030204" pitchFamily="18" charset="0"/>
                                <a:ea typeface="Cambria Math" panose="02040503050406030204" pitchFamily="18" charset="0"/>
                              </a:rPr>
                              <m:t>𝐵𝐻</m:t>
                            </m:r>
                          </m:sub>
                        </m:sSub>
                      </m:num>
                      <m:den>
                        <m:sSub>
                          <m:sSubPr>
                            <m:ctrlPr>
                              <a:rPr lang="ka-GE"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ka-GE" sz="2000" b="0" i="1" smtClean="0">
                                <a:latin typeface="Cambria Math" panose="02040503050406030204" pitchFamily="18" charset="0"/>
                                <a:ea typeface="Cambria Math" panose="02040503050406030204" pitchFamily="18" charset="0"/>
                              </a:rPr>
                              <m:t>⨀</m:t>
                            </m:r>
                          </m:sub>
                        </m:sSub>
                      </m:den>
                    </m:f>
                  </m:oMath>
                </a14:m>
                <a:r>
                  <a:rPr lang="ka-GE" sz="2000" dirty="0"/>
                  <a:t> სადაც </a:t>
                </a:r>
                <a14:m>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𝑀</m:t>
                        </m:r>
                      </m:e>
                      <m:sub>
                        <m:r>
                          <a:rPr lang="en-US" sz="2000" b="0" i="1" smtClean="0">
                            <a:latin typeface="Cambria Math" panose="02040503050406030204" pitchFamily="18" charset="0"/>
                            <a:ea typeface="Cambria Math" panose="02040503050406030204" pitchFamily="18" charset="0"/>
                          </a:rPr>
                          <m:t>𝐵𝐻</m:t>
                        </m:r>
                      </m:sub>
                    </m:sSub>
                  </m:oMath>
                </a14:m>
                <a:r>
                  <a:rPr lang="en-US" sz="2000" dirty="0"/>
                  <a:t>- </a:t>
                </a:r>
                <a:r>
                  <a:rPr lang="ka-GE" sz="2000" dirty="0"/>
                  <a:t>შავი ხვრელის მასაა, </a:t>
                </a:r>
                <a14:m>
                  <m:oMath xmlns:m="http://schemas.openxmlformats.org/officeDocument/2006/math">
                    <m:sSub>
                      <m:sSubPr>
                        <m:ctrlPr>
                          <a:rPr lang="ka-GE" sz="2000" b="0" i="1" smtClean="0">
                            <a:latin typeface="Cambria Math" panose="02040503050406030204" pitchFamily="18" charset="0"/>
                          </a:rPr>
                        </m:ctrlPr>
                      </m:sSubPr>
                      <m:e>
                        <m:r>
                          <a:rPr lang="en-US" sz="2000" b="0" i="1" smtClean="0">
                            <a:latin typeface="Cambria Math" panose="02040503050406030204" pitchFamily="18" charset="0"/>
                          </a:rPr>
                          <m:t>𝑀</m:t>
                        </m:r>
                      </m:e>
                      <m:sub>
                        <m:r>
                          <a:rPr lang="ka-GE" sz="2000" b="0" i="1" smtClean="0">
                            <a:latin typeface="Cambria Math" panose="02040503050406030204" pitchFamily="18" charset="0"/>
                            <a:ea typeface="Cambria Math" panose="02040503050406030204" pitchFamily="18" charset="0"/>
                          </a:rPr>
                          <m:t>⨀</m:t>
                        </m:r>
                      </m:sub>
                    </m:sSub>
                  </m:oMath>
                </a14:m>
                <a:r>
                  <a:rPr lang="ka-GE" sz="2000" dirty="0"/>
                  <a:t>- მზის მასა. </a:t>
                </a:r>
              </a:p>
              <a:p>
                <a:pPr marL="0" indent="0" algn="just">
                  <a:buNone/>
                </a:pPr>
                <a:r>
                  <a:rPr lang="ka-GE" sz="2000" dirty="0"/>
                  <a:t>შავი ხვრელებისთვის, რომელთა მასა რამდენიმე მზის მასის ტოლია, ეს რიცხვი ძალიან მცირეა. უფრო მეტიც, ის გაცილებით მცირეა ვიდრე კოსმოსური ფონური გამოსხივება (3</a:t>
                </a:r>
                <a:r>
                  <a:rPr lang="en-US" sz="2000" dirty="0"/>
                  <a:t>K)</a:t>
                </a:r>
                <a:r>
                  <a:rPr lang="ka-GE" sz="2000" dirty="0"/>
                  <a:t>. შედეგად შავი ხვრელები ბევრად მეტ გამოსხივებას შთანთქავენ ვიდრე გამოასხივებენ, რის გამოც მათი მასა გააგრძელებს ზრდას. </a:t>
                </a:r>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727589" y="1224637"/>
                <a:ext cx="10894142" cy="5136992"/>
              </a:xfrm>
              <a:blipFill>
                <a:blip r:embed="rId2"/>
                <a:stretch>
                  <a:fillRect l="-560" t="-1186" r="-616"/>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8</a:t>
            </a:fld>
            <a:endParaRPr lang="en-US"/>
          </a:p>
        </p:txBody>
      </p:sp>
      <p:sp>
        <p:nvSpPr>
          <p:cNvPr id="5" name="TextBox 4"/>
          <p:cNvSpPr txBox="1"/>
          <p:nvPr/>
        </p:nvSpPr>
        <p:spPr>
          <a:xfrm>
            <a:off x="5640404" y="2974206"/>
            <a:ext cx="65" cy="276999"/>
          </a:xfrm>
          <a:prstGeom prst="rect">
            <a:avLst/>
          </a:prstGeom>
          <a:noFill/>
        </p:spPr>
        <p:txBody>
          <a:bodyPr wrap="none" lIns="0" tIns="0" rIns="0" bIns="0" rtlCol="0">
            <a:spAutoFit/>
          </a:bodyPr>
          <a:lstStyle/>
          <a:p>
            <a:endParaRPr lang="en-US" dirty="0"/>
          </a:p>
        </p:txBody>
      </p:sp>
    </p:spTree>
    <p:extLst>
      <p:ext uri="{BB962C8B-B14F-4D97-AF65-F5344CB8AC3E}">
        <p14:creationId xmlns:p14="http://schemas.microsoft.com/office/powerpoint/2010/main" val="194086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1031"/>
          </a:xfrm>
        </p:spPr>
        <p:txBody>
          <a:bodyPr>
            <a:normAutofit/>
          </a:bodyPr>
          <a:lstStyle/>
          <a:p>
            <a:pPr algn="ctr"/>
            <a:r>
              <a:rPr lang="ka-GE" sz="3600" b="1" dirty="0"/>
              <a:t>კვანტური მექანიკა და ჰოკინგის გამოსხივება</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200" y="1387280"/>
                <a:ext cx="10515600" cy="4453081"/>
              </a:xfrm>
            </p:spPr>
            <p:txBody>
              <a:bodyPr>
                <a:noAutofit/>
              </a:bodyPr>
              <a:lstStyle/>
              <a:p>
                <a:pPr marL="0" indent="0" algn="just">
                  <a:buNone/>
                </a:pPr>
                <a:r>
                  <a:rPr lang="ka-GE" sz="2000" dirty="0"/>
                  <a:t>მხოლოდ ძალიან შორეულ მომავალში, როდესაც მიკროტალღური ფონური გამოსხივება შემცირდება საკმარისად სამყაროს გაფართოების გამო, ჰოკინგის გამოსხივების ტემპერატურა გადააჭარბებს მას და შავი ხვრელების მასა დაიწყებს შემცირებას. მიუხედავად იმისა რომ გამოსხივების ტემპერატურა იზრდება, აორთქლების პროცესი მაინც ძალიან ნელა წავა. ტიპური სიცოცხლის ხანგრძლივობა შავი ხვრელებისა იქნება: </a:t>
                </a:r>
              </a:p>
              <a:p>
                <a:pPr marL="0" indent="0">
                  <a:buNone/>
                </a:pPr>
                <a14:m>
                  <m:oMathPara xmlns:m="http://schemas.openxmlformats.org/officeDocument/2006/math">
                    <m:oMathParaPr>
                      <m:jc m:val="centerGroup"/>
                    </m:oMathParaPr>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𝜏</m:t>
                          </m:r>
                        </m:e>
                        <m:sub>
                          <m:r>
                            <a:rPr lang="en-US" sz="2000" b="0" i="1" smtClean="0">
                              <a:latin typeface="Cambria Math" panose="02040503050406030204" pitchFamily="18" charset="0"/>
                            </a:rPr>
                            <m:t>𝐵𝐻</m:t>
                          </m:r>
                        </m:sub>
                      </m:sSub>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sSub>
                            <m:sSubPr>
                              <m:ctrlPr>
                                <a:rPr lang="ka-GE" sz="2000" i="1">
                                  <a:latin typeface="Cambria Math" panose="02040503050406030204" pitchFamily="18" charset="0"/>
                                </a:rPr>
                              </m:ctrlPr>
                            </m:sSubPr>
                            <m:e>
                              <m:r>
                                <a:rPr lang="en-US" sz="2000" i="1">
                                  <a:latin typeface="Cambria Math" panose="02040503050406030204" pitchFamily="18" charset="0"/>
                                </a:rPr>
                                <m:t>𝑚</m:t>
                              </m:r>
                            </m:e>
                            <m:sub>
                              <m:r>
                                <a:rPr lang="ka-GE" sz="2000" i="1">
                                  <a:latin typeface="Cambria Math" panose="02040503050406030204" pitchFamily="18" charset="0"/>
                                </a:rPr>
                                <m:t>⨀</m:t>
                              </m:r>
                            </m:sub>
                          </m:sSub>
                        </m:e>
                        <m:sup>
                          <m:r>
                            <a:rPr lang="en-US" sz="2000" b="0" i="1" smtClean="0">
                              <a:latin typeface="Cambria Math" panose="02040503050406030204" pitchFamily="18" charset="0"/>
                            </a:rPr>
                            <m:t>3</m:t>
                          </m:r>
                        </m:sup>
                      </m:sSup>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10</m:t>
                          </m:r>
                        </m:e>
                        <m:sup>
                          <m:r>
                            <a:rPr lang="en-US" sz="2000" b="0" i="1" smtClean="0">
                              <a:latin typeface="Cambria Math" panose="02040503050406030204" pitchFamily="18" charset="0"/>
                            </a:rPr>
                            <m:t>74</m:t>
                          </m:r>
                        </m:sup>
                      </m:sSup>
                      <m:r>
                        <a:rPr lang="ka-GE" sz="2000" b="0" i="1" smtClean="0">
                          <a:latin typeface="Cambria Math" panose="02040503050406030204" pitchFamily="18" charset="0"/>
                        </a:rPr>
                        <m:t> წმ</m:t>
                      </m:r>
                    </m:oMath>
                  </m:oMathPara>
                </a14:m>
                <a:endParaRPr lang="ka-GE" sz="2000" dirty="0"/>
              </a:p>
              <a:p>
                <a:pPr marL="0" indent="0" algn="just">
                  <a:buNone/>
                </a:pPr>
                <a:r>
                  <a:rPr lang="ka-GE" sz="2000" dirty="0"/>
                  <a:t>მზის მასის შავი ხვრელისთვის ეს დრო გაცილებით მეტია ვიდრე ახლანდელი სამყაროს ასაკი, რომელიც 14 მილიარდი წელია. ასევე უნდა აღინიშნოს, რომ ჰოკინგის ეფექტი ეხება არა მხოლოდ სინათლეს, არამედ სხვა ნაწილაკებსაც. თუმცა მზის მასის მქონე შავი ხვრელისთვის თერმული ტემპერატურა იმდენად მცირეა, რომ იგი არ აღემატება მასიური ნაწილაკების, მაგალითად ელექტრონის, უძრაობის მასას,  შედეგად მსგავსი შავი ხვრელები ეფექტურად გამოასხივებენ მხოლოდ უმასო ნაწილაკებს. ეს შენარჩუნდება მანამ, სანამ დარჩენილი მასა იქამდე არ შემცირდება, რომ გამოსხივების ტემპერატურა გადააჭარბებს მასიური ნაწილაკის უძრაობის ენერგიას, რის შემდეგაც უკვე ისინიც დაიწყებენ გამოსხივებას. </a:t>
                </a:r>
                <a:endParaRPr lang="en-US" sz="2000" dirty="0"/>
              </a:p>
              <a:p>
                <a:pPr marL="0" indent="0">
                  <a:buNone/>
                </a:pPr>
                <a:endParaRPr lang="en-US" sz="2000" dirty="0"/>
              </a:p>
              <a:p>
                <a:pPr marL="0" indent="0">
                  <a:buNone/>
                </a:pPr>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387280"/>
                <a:ext cx="10515600" cy="4453081"/>
              </a:xfrm>
              <a:blipFill>
                <a:blip r:embed="rId3"/>
                <a:stretch>
                  <a:fillRect l="-638" t="-1370" r="-580" b="-137"/>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9</a:t>
            </a:fld>
            <a:endParaRPr lang="en-US"/>
          </a:p>
        </p:txBody>
      </p:sp>
      <p:sp>
        <p:nvSpPr>
          <p:cNvPr id="5" name="TextBox 4"/>
          <p:cNvSpPr txBox="1"/>
          <p:nvPr/>
        </p:nvSpPr>
        <p:spPr>
          <a:xfrm>
            <a:off x="5640404" y="2974206"/>
            <a:ext cx="65" cy="276999"/>
          </a:xfrm>
          <a:prstGeom prst="rect">
            <a:avLst/>
          </a:prstGeom>
          <a:noFill/>
        </p:spPr>
        <p:txBody>
          <a:bodyPr wrap="none" lIns="0" tIns="0" rIns="0" bIns="0" rtlCol="0">
            <a:spAutoFit/>
          </a:bodyPr>
          <a:lstStyle/>
          <a:p>
            <a:endParaRPr lang="en-US" dirty="0"/>
          </a:p>
        </p:txBody>
      </p:sp>
    </p:spTree>
    <p:extLst>
      <p:ext uri="{BB962C8B-B14F-4D97-AF65-F5344CB8AC3E}">
        <p14:creationId xmlns:p14="http://schemas.microsoft.com/office/powerpoint/2010/main" val="3311269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2904"/>
          </a:xfrm>
        </p:spPr>
        <p:txBody>
          <a:bodyPr>
            <a:normAutofit/>
          </a:bodyPr>
          <a:lstStyle/>
          <a:p>
            <a:pPr algn="ctr"/>
            <a:r>
              <a:rPr lang="ka-GE" sz="3600" b="1" dirty="0"/>
              <a:t>ჰოკინგის რადიაციის დაკვირვება</a:t>
            </a:r>
            <a:endParaRPr lang="en-US" sz="3600" b="1" dirty="0"/>
          </a:p>
        </p:txBody>
      </p:sp>
      <p:sp>
        <p:nvSpPr>
          <p:cNvPr id="3" name="Content Placeholder 2"/>
          <p:cNvSpPr>
            <a:spLocks noGrp="1"/>
          </p:cNvSpPr>
          <p:nvPr>
            <p:ph idx="1"/>
          </p:nvPr>
        </p:nvSpPr>
        <p:spPr>
          <a:xfrm>
            <a:off x="838200" y="1241659"/>
            <a:ext cx="10515600" cy="4935304"/>
          </a:xfrm>
        </p:spPr>
        <p:txBody>
          <a:bodyPr>
            <a:normAutofit/>
          </a:bodyPr>
          <a:lstStyle/>
          <a:p>
            <a:pPr marL="0" indent="0" algn="just">
              <a:buNone/>
            </a:pPr>
            <a:r>
              <a:rPr lang="ka-GE" sz="2000" dirty="0"/>
              <a:t>ჰოკინგის მიერ ნაწინასწარმეტყველები გამოსხივების ასტროფიზიკური დაკვირვება გამოსხივების მცირე ტემპერატურის გამო პრაქტიკულად შეუძლებელია. დღემდე არ აღმოჩენილა მცირე მასის შავი ხვრელები და უფრო მეტიც, ასტროფიზიკური მონაცემებიდან ჩვენს მეზობლად მსგავსი შავი ხვრელი არც უნდა იყოს.</a:t>
            </a:r>
          </a:p>
          <a:p>
            <a:pPr marL="0" indent="0" algn="just">
              <a:buNone/>
            </a:pPr>
            <a:r>
              <a:rPr lang="ka-GE" sz="2000" dirty="0"/>
              <a:t>მიუხედავად ამისა, როგორც უილიამ უნრუჰმა აღნიშნა 1981 წელს, არსებობს ფიზიკური სისტემები, რომლებიც კარგ ანალოგიას ქმნიან ჰოკინგის რადიაციის მოვლენისას, და რომელთა დაკვირვებაც სავარაუდოდ შესაძლებელი უნდა იყოს ლაბორატორიაში. ერთერთი ასეთი დაკვირვება წარმოადგენს სისტემას რომელშიც ბგერითი ტალღა ვრცელდება მილში ბოთლის ყელის ფორმის მილში გამავალ სითხეში, სითხის მოძრაობის საპირისპიროდ. უშუალოდ ყელში სითხე აღწევს ზებგერით სიჩქარეს. ბგერითი ტალღები გავრცელდება სითხის საპირისპიროდ სადაც სითხის სიჩქარე არაა ზებგერითი, ტალღა წამოყვება სითხეს სადაც სიჩქარე ზებგერითზე მაღალია და ტალღა იქნება მდგარი სადაც სითხის სიჩქარე ბგერის სიჩქრის ტოლია. ყველა ეს თვისება იდეალური ანალოგიაა გრავიტაციულ ველში სინათლის გავრცელებისა. ხოლო ჰორიზონტს წარმოადგენს ის წერტილი სადაც სითხის ქვებგერითი მოძრაობა გადადის ზებგერითში. </a:t>
            </a:r>
          </a:p>
        </p:txBody>
      </p:sp>
      <p:sp>
        <p:nvSpPr>
          <p:cNvPr id="4" name="Slide Number Placeholder 3"/>
          <p:cNvSpPr>
            <a:spLocks noGrp="1"/>
          </p:cNvSpPr>
          <p:nvPr>
            <p:ph type="sldNum" sz="quarter" idx="12"/>
          </p:nvPr>
        </p:nvSpPr>
        <p:spPr/>
        <p:txBody>
          <a:bodyPr/>
          <a:lstStyle/>
          <a:p>
            <a:fld id="{36ECEC50-8198-4487-8373-DD2288EF8031}" type="slidenum">
              <a:rPr lang="en-US" smtClean="0"/>
              <a:t>10</a:t>
            </a:fld>
            <a:endParaRPr lang="en-US"/>
          </a:p>
        </p:txBody>
      </p:sp>
    </p:spTree>
    <p:extLst>
      <p:ext uri="{BB962C8B-B14F-4D97-AF65-F5344CB8AC3E}">
        <p14:creationId xmlns:p14="http://schemas.microsoft.com/office/powerpoint/2010/main" val="2642601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2904"/>
          </a:xfrm>
        </p:spPr>
        <p:txBody>
          <a:bodyPr>
            <a:normAutofit/>
          </a:bodyPr>
          <a:lstStyle/>
          <a:p>
            <a:pPr algn="ctr"/>
            <a:r>
              <a:rPr lang="ka-GE" sz="3600" b="1" dirty="0"/>
              <a:t>ჰოკინგის რადიაციის დაკვირვება</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838200" y="1241659"/>
                <a:ext cx="10515600" cy="4935304"/>
              </a:xfrm>
            </p:spPr>
            <p:txBody>
              <a:bodyPr>
                <a:normAutofit/>
              </a:bodyPr>
              <a:lstStyle/>
              <a:p>
                <a:pPr marL="0" indent="0" algn="just">
                  <a:buNone/>
                </a:pPr>
                <a:r>
                  <a:rPr lang="ka-GE" sz="2400" dirty="0"/>
                  <a:t>ანალოგია კიდევ უფრო მტკიცე ხდება როდესაც აღვნიშნავთ, რომ ორივე შემთხვევაში -სითხე და შავი ხვრელი - მოძრაობის განტოლებები ერთნაირია. ამაზე დაყრდნობით ურდუჰმა იწინასწარმეტყველა, რომ უნდა წარმოიქმნას ფონონების სპონტანური ნაკადები სითხეში. ანალოგია იმდენად მუშაობს, რომ ტემპერატურაც იგივე კანონს ემორჩილება რასაც იგი ემორჩილებოდა შავი ხვრელის შემთხვევაში, უბრალოდ მახასიათებელი დრო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𝜏</m:t>
                        </m:r>
                      </m:e>
                      <m:sub>
                        <m:r>
                          <a:rPr lang="en-US" sz="2400" i="1">
                            <a:latin typeface="Cambria Math" panose="02040503050406030204" pitchFamily="18" charset="0"/>
                          </a:rPr>
                          <m:t>𝑘</m:t>
                        </m:r>
                      </m:sub>
                    </m:sSub>
                  </m:oMath>
                </a14:m>
                <a:r>
                  <a:rPr lang="ka-GE" sz="2400" dirty="0"/>
                  <a:t> უნდა აირჩეს შესაბამისად. აქედან გამომდინარე თუ შესაძლებელი იქნებოდა სპონტანურად გამოსხივებული ფონონების დაფიქსირება, ეს მოგვცემდა უფლებას რომ ჩაგვეთვალა ჰოკინგის რადიაციის ანალოგიით ექსპერიმენტულ შემოწმებად. </a:t>
                </a:r>
              </a:p>
              <a:p>
                <a:pPr marL="0" indent="0" algn="just">
                  <a:buNone/>
                </a:pPr>
                <a:r>
                  <a:rPr lang="ka-GE" sz="2400" dirty="0"/>
                  <a:t>თუმცა როგორც შავი ხვრელების შემთხვევაში, ისე აქ გამოსხივებული ფონონების ტემპერატურის სიმცირის გამო მისი დაფიქსირებაც ამ ეტაპზე შეუძლებელია.</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38200" y="1241659"/>
                <a:ext cx="10515600" cy="4935304"/>
              </a:xfrm>
              <a:blipFill>
                <a:blip r:embed="rId2"/>
                <a:stretch>
                  <a:fillRect l="-928" t="-1483" r="-870"/>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36ECEC50-8198-4487-8373-DD2288EF8031}" type="slidenum">
              <a:rPr lang="en-US" smtClean="0"/>
              <a:t>11</a:t>
            </a:fld>
            <a:endParaRPr lang="en-US"/>
          </a:p>
        </p:txBody>
      </p:sp>
    </p:spTree>
    <p:extLst>
      <p:ext uri="{BB962C8B-B14F-4D97-AF65-F5344CB8AC3E}">
        <p14:creationId xmlns:p14="http://schemas.microsoft.com/office/powerpoint/2010/main" val="1107525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57555"/>
            <a:ext cx="10515600" cy="1325563"/>
          </a:xfrm>
        </p:spPr>
        <p:txBody>
          <a:bodyPr/>
          <a:lstStyle/>
          <a:p>
            <a:pPr algn="ctr"/>
            <a:r>
              <a:rPr lang="ka-GE" dirty="0"/>
              <a:t>მადლობა ყურადღებისთვის!</a:t>
            </a:r>
            <a:endParaRPr lang="en-US" dirty="0"/>
          </a:p>
        </p:txBody>
      </p:sp>
      <p:sp>
        <p:nvSpPr>
          <p:cNvPr id="4" name="Slide Number Placeholder 3"/>
          <p:cNvSpPr>
            <a:spLocks noGrp="1"/>
          </p:cNvSpPr>
          <p:nvPr>
            <p:ph type="sldNum" sz="quarter" idx="12"/>
          </p:nvPr>
        </p:nvSpPr>
        <p:spPr/>
        <p:txBody>
          <a:bodyPr/>
          <a:lstStyle/>
          <a:p>
            <a:fld id="{36ECEC50-8198-4487-8373-DD2288EF8031}" type="slidenum">
              <a:rPr lang="en-US" smtClean="0"/>
              <a:t>12</a:t>
            </a:fld>
            <a:endParaRPr lang="en-US"/>
          </a:p>
        </p:txBody>
      </p:sp>
    </p:spTree>
    <p:extLst>
      <p:ext uri="{BB962C8B-B14F-4D97-AF65-F5344CB8AC3E}">
        <p14:creationId xmlns:p14="http://schemas.microsoft.com/office/powerpoint/2010/main" val="3150106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623</TotalTime>
  <Words>1176</Words>
  <Application>Microsoft Office PowerPoint</Application>
  <PresentationFormat>Widescreen</PresentationFormat>
  <Paragraphs>58</Paragraphs>
  <Slides>12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Cambria Math</vt:lpstr>
      <vt:lpstr>Sylfaen</vt:lpstr>
      <vt:lpstr>Office Theme</vt:lpstr>
      <vt:lpstr>ჰოკინგის რადიაცია</vt:lpstr>
      <vt:lpstr>შესავალი</vt:lpstr>
      <vt:lpstr>შავი ხვრელის წარმოქმნა</vt:lpstr>
      <vt:lpstr>შავი ხვრელის ჰორიზონტი</vt:lpstr>
      <vt:lpstr>შავი ხვრელის ჰორიზონტი</vt:lpstr>
      <vt:lpstr>წითელი წანაცვლება</vt:lpstr>
      <vt:lpstr>გავრცელებული სინათლის სტრუქტურა</vt:lpstr>
      <vt:lpstr>კვანტური მექანიკა და ჰოკინგის გამოსხივება</vt:lpstr>
      <vt:lpstr>კვანტური მექანიკა და ჰოკინგის გამოსხივება</vt:lpstr>
      <vt:lpstr>ჰოკინგის რადიაციის დაკვირვება</vt:lpstr>
      <vt:lpstr>ჰოკინგის რადიაციის დაკვირვება</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ჰოკინგის რადიაცია</dc:title>
  <dc:creator>Zurabi Gachechiladze</dc:creator>
  <cp:lastModifiedBy>Merabi</cp:lastModifiedBy>
  <cp:revision>21</cp:revision>
  <dcterms:created xsi:type="dcterms:W3CDTF">2022-07-07T14:22:58Z</dcterms:created>
  <dcterms:modified xsi:type="dcterms:W3CDTF">2022-07-08T04:21:16Z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LPManualFileClassification">
    <vt:lpwstr>{1A067545-A4E2-4FA1-8094-0D7902669705}</vt:lpwstr>
  </property>
  <property fmtid="{D5CDD505-2E9C-101B-9397-08002B2CF9AE}" pid="3" name="DLPManualFileClassificationLastModifiedBy">
    <vt:lpwstr>BOG0\zgachechiladze</vt:lpwstr>
  </property>
  <property fmtid="{D5CDD505-2E9C-101B-9397-08002B2CF9AE}" pid="4" name="DLPManualFileClassificationLastModificationDate">
    <vt:lpwstr>1657240840</vt:lpwstr>
  </property>
  <property fmtid="{D5CDD505-2E9C-101B-9397-08002B2CF9AE}" pid="5" name="DLPManualFileClassificationVersion">
    <vt:lpwstr>11.5.0.60</vt:lpwstr>
  </property>
</Properties>
</file>