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60" r:id="rId5"/>
    <p:sldId id="263" r:id="rId6"/>
    <p:sldId id="259" r:id="rId7"/>
    <p:sldId id="261" r:id="rId8"/>
    <p:sldId id="264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82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308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460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9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572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06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698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85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852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335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59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9747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876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1855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78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7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648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AE851A2E-7526-40BB-AE80-8E076A0BCCB2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58BCCE5-B667-4238-9313-F633E33362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74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IGO" TargetMode="External"/><Relationship Id="rId2" Type="http://schemas.openxmlformats.org/officeDocument/2006/relationships/hyperlink" Target="https://www.nationalgeographic.com/science/article/what-are-gravitational-waves-ligo-astronomy-scienc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paceplace.nasa.gov/gravitational-waves/en/" TargetMode="External"/><Relationship Id="rId4" Type="http://schemas.openxmlformats.org/officeDocument/2006/relationships/hyperlink" Target="https://scitechdaily.com/continuous-gravitational-waves-in-the-lab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34E6E5-A3AE-58C5-F17C-032139DDB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3037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69C8FC3-A205-7A22-8386-B0ECECD272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967211"/>
            <a:ext cx="5351265" cy="1238104"/>
          </a:xfrm>
        </p:spPr>
        <p:txBody>
          <a:bodyPr>
            <a:normAutofit fontScale="90000"/>
          </a:bodyPr>
          <a:lstStyle/>
          <a:p>
            <a:pPr algn="just"/>
            <a:r>
              <a:rPr lang="ka-GE" dirty="0"/>
              <a:t>გრავიტაციული ტალღები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08210" y="6256288"/>
            <a:ext cx="6883790" cy="601712"/>
          </a:xfrm>
        </p:spPr>
        <p:txBody>
          <a:bodyPr/>
          <a:lstStyle/>
          <a:p>
            <a:r>
              <a:rPr lang="ka-GE" dirty="0"/>
              <a:t>მარიამ ჩოხელი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560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a-GE" dirty="0"/>
              <a:t>აინშტაინის ფარდობითობის ზოგადი თეორია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189" y="1581432"/>
            <a:ext cx="10353762" cy="369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sz="2000" dirty="0"/>
              <a:t>ფარდობითობის ზოგადი თეორია არის გრავიტაციის თეორია, რომელიც შეიმუშავა ალბერტ აინშტაინმა 1907 და 1915 წლებში. ფარდობითობის ზოგადი თეორია ამბობს, რომ მასებს შორის დაკვირვებული გრავიტაციული ეფექტი წარმოიქმნება მათი სივრცის დეფორმაციის შედეგად.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EBAA99-ED73-3F57-8851-3F0C37D3D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0012" y="3559175"/>
            <a:ext cx="6096000" cy="2933700"/>
          </a:xfrm>
          <a:prstGeom prst="rect">
            <a:avLst/>
          </a:prstGeom>
        </p:spPr>
      </p:pic>
      <p:pic>
        <p:nvPicPr>
          <p:cNvPr id="1027" name="Picture 3" descr="Relativity - The Special and General Theory Audiobook by Albert Einstein -  7351000006690 | Rakuten Kobo">
            <a:extLst>
              <a:ext uri="{FF2B5EF4-FFF2-40B4-BE49-F238E27FC236}">
                <a16:creationId xmlns:a16="http://schemas.microsoft.com/office/drawing/2014/main" id="{1F3562E2-1446-A08E-98A5-099134AA7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308" y="3204552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976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a-GE" dirty="0"/>
              <a:t>გრავიტაციული ტალღები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როდესაც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გამრუდება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სწრაფად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იცვლება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საგნ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ებ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ის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მოძრაობის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გამო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წარმოიქმნება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მრუდის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ტალღები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სივრცე-დროის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ეს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ტალღები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გრავიტაციული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ტალღებია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D9A40B-667B-2B48-92C2-081464A5B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99" y="2742928"/>
            <a:ext cx="4000500" cy="4000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E08DBA-3889-71B9-DC1A-2B72EA273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457" y="3153819"/>
            <a:ext cx="5594542" cy="317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6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1B05A-4740-831D-FCA2-F45E2830D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აღმოჩენა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FA991-0897-910A-30FC-E8DF5A3D4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/>
              <a:t>1974 წელი ჰულს-ტეილორის ბინარული პულსარი</a:t>
            </a:r>
          </a:p>
          <a:p>
            <a:endParaRPr lang="ka-GE" dirty="0"/>
          </a:p>
          <a:p>
            <a:r>
              <a:rPr lang="ka-GE" dirty="0"/>
              <a:t>2015 წელი ლიგოს საშუალებით დაფიქსირება</a:t>
            </a:r>
            <a:endParaRPr lang="en-US" dirty="0"/>
          </a:p>
        </p:txBody>
      </p:sp>
      <p:pic>
        <p:nvPicPr>
          <p:cNvPr id="2050" name="Picture 2" descr="Animation of gravitational waves being detected.">
            <a:extLst>
              <a:ext uri="{FF2B5EF4-FFF2-40B4-BE49-F238E27FC236}">
                <a16:creationId xmlns:a16="http://schemas.microsoft.com/office/drawing/2014/main" id="{2E481F72-1F6E-0CAB-91DF-FD1FBDF80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841" y="3322660"/>
            <a:ext cx="4492644" cy="346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64DB13D-467E-2EBE-9F3C-51EB89568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395" y="3429000"/>
            <a:ext cx="3309813" cy="367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80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A48B4-E3A8-7A26-5870-2CADD865C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LIGO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EBA02-851A-3F5E-A829-89BA913DC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LIGO- Laser Interferometer Gravitational-Wave Observatory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44362C-E4AB-BA5F-D37E-8EBD247BD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4" y="2981849"/>
            <a:ext cx="5672380" cy="3774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7B82A4-A119-4B98-E84A-5ACCA3474F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711" y="3087249"/>
            <a:ext cx="6284289" cy="356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89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a-GE" dirty="0"/>
              <a:t>გრავიტაციული ტალღების წყარო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/>
          <a:lstStyle/>
          <a:p>
            <a:pPr marL="0" indent="0">
              <a:buNone/>
            </a:pPr>
            <a:r>
              <a:rPr lang="ka-GE" sz="2000" dirty="0"/>
              <a:t>გრავიტაციულ ტალღებს განასხვავებენ ერთმანეთისგან მათი წყაროების მიხედვით: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F9D57C-D0B2-883E-0D17-688EB81112AE}"/>
              </a:ext>
            </a:extLst>
          </p:cNvPr>
          <p:cNvSpPr txBox="1"/>
          <p:nvPr/>
        </p:nvSpPr>
        <p:spPr>
          <a:xfrm>
            <a:off x="1288808" y="5023635"/>
            <a:ext cx="1363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800" dirty="0"/>
              <a:t>უწყვეტი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00296E-8302-C39A-89E1-481CBDFACDDE}"/>
              </a:ext>
            </a:extLst>
          </p:cNvPr>
          <p:cNvSpPr txBox="1"/>
          <p:nvPr/>
        </p:nvSpPr>
        <p:spPr>
          <a:xfrm flipH="1" flipV="1">
            <a:off x="5444197" y="3436089"/>
            <a:ext cx="98474" cy="249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4C3E77-B472-3DE0-577F-C3096262B23E}"/>
              </a:ext>
            </a:extLst>
          </p:cNvPr>
          <p:cNvSpPr txBox="1"/>
          <p:nvPr/>
        </p:nvSpPr>
        <p:spPr>
          <a:xfrm>
            <a:off x="4708503" y="5157828"/>
            <a:ext cx="32777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800" dirty="0"/>
              <a:t>კომპაქტური  ბინარული სისტემის მიერ გამოსხივებული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4DCEFA-2332-7B7F-7172-4A62E123A8B3}"/>
              </a:ext>
            </a:extLst>
          </p:cNvPr>
          <p:cNvSpPr txBox="1"/>
          <p:nvPr/>
        </p:nvSpPr>
        <p:spPr>
          <a:xfrm>
            <a:off x="3812345" y="4586068"/>
            <a:ext cx="1730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8B4813-6A55-BF5F-2F46-23860126F952}"/>
              </a:ext>
            </a:extLst>
          </p:cNvPr>
          <p:cNvSpPr txBox="1"/>
          <p:nvPr/>
        </p:nvSpPr>
        <p:spPr>
          <a:xfrm>
            <a:off x="9013194" y="5502747"/>
            <a:ext cx="1688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800" dirty="0"/>
              <a:t>სტოხასტური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6C481B-7C01-09B2-6162-8B1CADA7B0FD}"/>
              </a:ext>
            </a:extLst>
          </p:cNvPr>
          <p:cNvSpPr txBox="1"/>
          <p:nvPr/>
        </p:nvSpPr>
        <p:spPr>
          <a:xfrm>
            <a:off x="6541477" y="3581751"/>
            <a:ext cx="225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56D419-6B88-4892-B71A-EBD042AC0759}"/>
              </a:ext>
            </a:extLst>
          </p:cNvPr>
          <p:cNvSpPr txBox="1"/>
          <p:nvPr/>
        </p:nvSpPr>
        <p:spPr>
          <a:xfrm>
            <a:off x="9013194" y="5992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026" name="Picture 2" descr="Neutron star">
            <a:extLst>
              <a:ext uri="{FF2B5EF4-FFF2-40B4-BE49-F238E27FC236}">
                <a16:creationId xmlns:a16="http://schemas.microsoft.com/office/drawing/2014/main" id="{C51FE6DF-C593-9D92-7DDD-A311CFC1D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62" y="2457789"/>
            <a:ext cx="3612027" cy="240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EFE6B47-AF49-A98C-CC2D-051850A35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477" y="2429288"/>
            <a:ext cx="3048000" cy="24384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1442BC9-F5FF-14B7-B169-82DA6239E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3282" y="2352058"/>
            <a:ext cx="2892081" cy="283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12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9A6F5-F3F0-69AF-5EDC-87E1D133E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მომავალი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C8FD5-ADCA-EB20-1100-27FFF6E59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941" y="1619793"/>
            <a:ext cx="10834859" cy="4770492"/>
          </a:xfrm>
        </p:spPr>
        <p:txBody>
          <a:bodyPr/>
          <a:lstStyle/>
          <a:p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გრავიტაციული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ტალღების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არსებობის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ძიებამ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შესაძლოა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აღმოაჩინოს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ახალი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ფენომენი</a:t>
            </a:r>
            <a:endParaRPr lang="en-US" sz="2000" dirty="0"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გრავიტაციული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ტალღების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შესწავლა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გააფართოვებს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ჩვენს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ცოდნას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სამყაროს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შესახებ</a:t>
            </a:r>
            <a:endParaRPr lang="en-US" sz="2000" dirty="0"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ka-GE" sz="2000" dirty="0">
                <a:latin typeface="Sylfaen" panose="010A0502050306030303" pitchFamily="18" charset="0"/>
              </a:rPr>
              <a:t>გრავიტაციული ტალღები შეიძლება გამოყენებულ იქნას ინფორმაციის გადასაცემად</a:t>
            </a:r>
            <a:endParaRPr lang="en-US" sz="2000" dirty="0">
              <a:latin typeface="Sylfaen" panose="010A0502050306030303" pitchFamily="18" charset="0"/>
            </a:endParaRPr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3075" name="Picture 3" descr="Gravitational Waves! Or the Chirps That Prove Einstein Was Right |  HowStuffWorks">
            <a:extLst>
              <a:ext uri="{FF2B5EF4-FFF2-40B4-BE49-F238E27FC236}">
                <a16:creationId xmlns:a16="http://schemas.microsoft.com/office/drawing/2014/main" id="{069F4E63-0404-8A8A-3844-DDE5BF251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462" y="3278407"/>
            <a:ext cx="5723827" cy="3214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991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C8418-D9B0-4996-EF4D-D0C5590FE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წყაროები: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358B3-B4C3-90EC-AD39-9482523D23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https://www.ligo.caltech.edu/page/gw-sources#:~:text=LIGO%20scientists%20have%20defined%20four,Inspiral%2C%20Stochastic%2C%20and%20Burst.</a:t>
            </a:r>
            <a:endParaRPr lang="ka-GE" dirty="0"/>
          </a:p>
          <a:p>
            <a:r>
              <a:rPr lang="en-US" dirty="0">
                <a:hlinkClick r:id="rId2"/>
              </a:rPr>
              <a:t>https://www.nationalgeographic.com/science/article/what-are-gravitational-waves-ligo-astronomy-science</a:t>
            </a:r>
            <a:endParaRPr lang="ka-GE" dirty="0"/>
          </a:p>
          <a:p>
            <a:r>
              <a:rPr lang="en-US" dirty="0">
                <a:hlinkClick r:id="rId3"/>
              </a:rPr>
              <a:t>https://en.wikipedia.org/wiki/LIGO</a:t>
            </a:r>
            <a:endParaRPr lang="ka-GE" dirty="0"/>
          </a:p>
          <a:p>
            <a:r>
              <a:rPr lang="en-US" dirty="0">
                <a:hlinkClick r:id="rId4"/>
              </a:rPr>
              <a:t>https://scitechdaily.com/continuous-gravitational-waves-in-the-lab/</a:t>
            </a:r>
            <a:endParaRPr lang="ka-GE" dirty="0"/>
          </a:p>
          <a:p>
            <a:r>
              <a:rPr lang="en-US" dirty="0">
                <a:hlinkClick r:id="rId5"/>
              </a:rPr>
              <a:t>https://spaceplace.nasa.gov/gravitational-waves/en/</a:t>
            </a:r>
            <a:endParaRPr lang="en-US" dirty="0"/>
          </a:p>
          <a:p>
            <a:r>
              <a:rPr lang="en-US" dirty="0"/>
              <a:t>https://www.science.org/content/article/gravitational-waves-einstein-s-ripples-spacetime-spotted-first-time</a:t>
            </a:r>
            <a:endParaRPr lang="ka-G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596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9D1AA-C4EC-0B96-FE6A-CE3E04352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2961" y="2538277"/>
            <a:ext cx="10515600" cy="1325563"/>
          </a:xfrm>
        </p:spPr>
        <p:txBody>
          <a:bodyPr/>
          <a:lstStyle/>
          <a:p>
            <a:r>
              <a:rPr lang="ka-GE" dirty="0"/>
              <a:t>გმადლობთ ყურადღებისთვის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112021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569</TotalTime>
  <Words>223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Corbel</vt:lpstr>
      <vt:lpstr>Sylfaen</vt:lpstr>
      <vt:lpstr>Depth</vt:lpstr>
      <vt:lpstr>გრავიტაციული ტალღები</vt:lpstr>
      <vt:lpstr>აინშტაინის ფარდობითობის ზოგადი თეორია</vt:lpstr>
      <vt:lpstr>გრავიტაციული ტალღები</vt:lpstr>
      <vt:lpstr>აღმოჩენა</vt:lpstr>
      <vt:lpstr>LIGO</vt:lpstr>
      <vt:lpstr>გრავიტაციული ტალღების წყარო</vt:lpstr>
      <vt:lpstr>მომავალი</vt:lpstr>
      <vt:lpstr>წყაროები:</vt:lpstr>
      <vt:lpstr>გმადლობთ ყურადღებისთვის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Flex</dc:creator>
  <cp:lastModifiedBy>mariam chokheli</cp:lastModifiedBy>
  <cp:revision>16</cp:revision>
  <dcterms:created xsi:type="dcterms:W3CDTF">2022-06-01T13:47:00Z</dcterms:created>
  <dcterms:modified xsi:type="dcterms:W3CDTF">2022-06-05T14:20:57Z</dcterms:modified>
</cp:coreProperties>
</file>