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xi" initials="j" lastIdx="0" clrIdx="0">
    <p:extLst>
      <p:ext uri="{19B8F6BF-5375-455C-9EA6-DF929625EA0E}">
        <p15:presenceInfo xmlns:p15="http://schemas.microsoft.com/office/powerpoint/2012/main" userId="jox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4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5EBE0-2E74-42B3-BDC5-146D48CAA1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7E4607-8A20-4F8C-89AF-E0368CFAA4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77BA60-457D-464E-BBA7-F77AD4684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93639-ECE4-4769-B7BD-A1A9C83FD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7B4AC-18C5-41E2-A127-922F22059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4323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C51D5-A622-4C48-85AD-FAB906237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26E0F9-B2AE-4965-822A-687839C73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8BF37-4E05-40B9-84EB-9095DD34E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EB9AE8-4BC3-4F18-A469-C52FA5AF5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AC62F-C779-4500-882C-4EB41DD91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22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01069-0941-4518-88F5-DB83B4323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930F1F-9244-44B0-979C-1FE861E25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312615-E392-41BC-B109-F8F3D615B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F1041-39A3-41A1-9D09-46E6A4CB8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0E3A72-E314-4400-82C7-EF09A3C29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69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17240-603A-4AF1-988D-C9A52016C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20545-8E34-4225-9E98-FBE95857C9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BEAAF-971D-4F42-B7EA-F67AA6B708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3F5447-B945-4556-B549-206643A3B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FD42DC-441E-4DC8-91E6-3B18FDBA7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40D7B0-4446-48F0-98A8-C881CAB44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606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F30A1-A6C2-4D95-A1C0-5F7AD5CFA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B5C31-7D6A-450C-809B-515D8AA271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A2ADCC-EC7F-42E1-8DA7-EF0B32C6AD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2601F9-4D2E-45FD-8055-FB2B77FF6F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EB4306-CFCB-4886-8667-FBA6429007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792DA4-3D62-4C5B-9085-A8A1B0216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CC6B7E-307E-414E-9DDB-B58AEB864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AC0DCB-4B47-4842-8727-E00BDB59C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177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9824F-F071-47A8-AFCD-ED5851634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7FB11C-3590-4D1D-9ECC-4BB3EBFAA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FAC840-2B2D-44EE-A2DD-0F937BCC7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E6C1C9-F4D3-4F7F-AE26-FA4ADBA5C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547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38732E-EA4F-4142-B4BF-E7304F573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4386C5-D181-404E-9C22-E764181CF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DEDF03-3C2D-433D-B228-E839D1B01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261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6290A-7A57-4A12-A41B-BEEFEF374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3B3BF-3A79-4B4D-918E-8B2DE8ED1F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093615-DA90-4802-BACE-8F7729A720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909255-D1B3-415A-B3F4-2B8274ED6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96F2A4-2091-42D6-ADFE-20E10319D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859684-2BEE-41F5-B724-FB7A9C1BE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28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16D00-BDA0-4DEA-B8CD-A3F5323C1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CEBE09-DCC5-4A49-9BB4-C811F75372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6D1998-4212-4AF3-9E15-94126DF496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156671-1077-42FA-8773-41B6D4386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BDF9D3-A8E7-48F5-96E8-AF8DAEDA3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06A05D-4AB8-4018-A79F-CE9EC12B5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58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95E09-0EA9-47BD-8A0B-000202A9E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C93380-AAF3-42E9-A333-3186270199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59D5F1-850F-4E0B-916A-6317B22F3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C7816C-A90F-48D9-834A-C921EC6AF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16CD78-A850-4407-8F73-B71B2411F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001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00B860-8C9C-4552-91C3-738610CF8B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2385C5-04C3-4630-9FE6-D46EC0D2F7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F3D2B-B455-44BB-81BC-8D1C7DEA6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615C49-2CFC-4FC0-86CE-8B909B193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123F9C-D565-48D6-8642-1617ED636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115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53D1BD-33F8-491E-9BDF-78218179C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185671-2DC3-440B-842C-38FE79232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245486-39F3-4937-AB66-A7B75F9891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D2241-933D-41FF-84E0-62F67F0C1BFC}" type="datetimeFigureOut">
              <a:rPr lang="ru-RU" smtClean="0"/>
              <a:t>12.06.2018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9AD682-6B38-41F0-8D35-CE96778B46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04D40-D21D-49A9-B7A8-673FDF1057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928674-573A-4B8C-B626-E7D81BBA3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699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0.png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0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6.png"/><Relationship Id="rId7" Type="http://schemas.openxmlformats.org/officeDocument/2006/relationships/image" Target="../media/image3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86AC522-FDA7-4BAB-B770-6406FF8DFF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92057"/>
            <a:ext cx="9144000" cy="2387600"/>
          </a:xfrm>
        </p:spPr>
        <p:txBody>
          <a:bodyPr>
            <a:normAutofit/>
          </a:bodyPr>
          <a:lstStyle/>
          <a:p>
            <a:r>
              <a:rPr lang="ka-GE" sz="4400" dirty="0" err="1"/>
              <a:t>კალუზა</a:t>
            </a:r>
            <a:r>
              <a:rPr lang="ka-GE" sz="4400" dirty="0"/>
              <a:t>-კლაინის თეორია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345759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BD099-4C2F-4A55-B8F7-E2F1389CA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                       შინაარსი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ED684-9EB9-490A-A5E7-BD2175B4D5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/>
          <a:lstStyle/>
          <a:p>
            <a:r>
              <a:rPr lang="ka-GE" dirty="0"/>
              <a:t>იმჟამინდელი თეორიები (მაქსველის და აინშტაინის)</a:t>
            </a:r>
          </a:p>
          <a:p>
            <a:r>
              <a:rPr lang="ka-GE" dirty="0" err="1"/>
              <a:t>კალუზას</a:t>
            </a:r>
            <a:r>
              <a:rPr lang="ka-GE" dirty="0"/>
              <a:t> ჰიპოთეზა (დამატებითი განზომილება)</a:t>
            </a:r>
          </a:p>
          <a:p>
            <a:r>
              <a:rPr lang="ka-GE" dirty="0"/>
              <a:t>ველის განტოლებები</a:t>
            </a:r>
          </a:p>
          <a:p>
            <a:r>
              <a:rPr lang="ka-GE" dirty="0"/>
              <a:t>მოძრაობის განტოლებები</a:t>
            </a:r>
          </a:p>
          <a:p>
            <a:r>
              <a:rPr lang="ka-GE" dirty="0"/>
              <a:t>კლაინის კვანტური ინტერპრეტაცია</a:t>
            </a:r>
          </a:p>
          <a:p>
            <a:pPr marL="0" indent="0">
              <a:buNone/>
            </a:pPr>
            <a:endParaRPr lang="ka-GE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257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0DF1F-DD05-4746-A7A0-93960DF9D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2906" y="397399"/>
            <a:ext cx="8047616" cy="592304"/>
          </a:xfrm>
        </p:spPr>
        <p:txBody>
          <a:bodyPr>
            <a:normAutofit fontScale="90000"/>
          </a:bodyPr>
          <a:lstStyle/>
          <a:p>
            <a:r>
              <a:rPr lang="ka-GE" sz="3600" dirty="0"/>
              <a:t>მაქსველის და აინშტაინის თეორიები</a:t>
            </a:r>
            <a:r>
              <a:rPr lang="ka-GE" dirty="0"/>
              <a:t> 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0C650B-C86B-45C0-B624-4C89ACEE20A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58501" y="1914992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b="0" dirty="0"/>
                  <a:t> </a:t>
                </a:r>
                <a:r>
                  <a:rPr lang="ka-GE" sz="2000" b="0" dirty="0"/>
                  <a:t>მაქსველის განტოლებები:   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∇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p>
                    </m:sSup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𝛼𝛽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b="0" dirty="0"/>
              </a:p>
              <a:p>
                <a:pPr marL="0" indent="0">
                  <a:buNone/>
                </a:pPr>
                <a:endParaRPr lang="en-US" b="0" dirty="0"/>
              </a:p>
              <a:p>
                <a:pPr marL="0" indent="0">
                  <a:buNone/>
                </a:pPr>
                <a:r>
                  <a:rPr lang="ka-GE" b="0" dirty="0"/>
                  <a:t> </a:t>
                </a:r>
                <a:r>
                  <a:rPr lang="ka-GE" sz="2000" b="0" dirty="0" err="1"/>
                  <a:t>ე.მ</a:t>
                </a:r>
                <a:r>
                  <a:rPr lang="ka-GE" sz="2000" b="0" dirty="0"/>
                  <a:t>. ველში მოძრაობის განტოლება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𝑈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𝛼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𝑑𝑆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𝑒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𝛼𝛽</m:t>
                        </m:r>
                      </m:sup>
                    </m:sSup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sub>
                    </m:sSub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b="0" dirty="0"/>
                  <a:t> </a:t>
                </a:r>
                <a:r>
                  <a:rPr lang="ka-GE" sz="2000" b="0" dirty="0"/>
                  <a:t>აინშტაინის ველის განტოლებები: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𝛼𝛽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=8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𝜋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𝐺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𝛼𝛽</m:t>
                        </m:r>
                      </m:sub>
                    </m:sSub>
                  </m:oMath>
                </a14:m>
                <a:endParaRPr lang="en-US" b="0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ka-GE" dirty="0"/>
                  <a:t> </a:t>
                </a:r>
                <a:r>
                  <a:rPr lang="ka-GE" sz="2000" dirty="0"/>
                  <a:t>გეოდეზიური წირის განტოლება: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ka-GE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𝑈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𝛼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𝑑𝑆</m:t>
                        </m:r>
                      </m:den>
                    </m:f>
                    <m:r>
                      <a:rPr lang="ru-RU" b="0" i="1" smtClean="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𝛽𝛾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p>
                    </m:sSubSup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sup>
                    </m:sSup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𝛾</m:t>
                        </m:r>
                      </m:sup>
                    </m:sSup>
                    <m:r>
                      <a:rPr lang="ru-RU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ka-GE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0C650B-C86B-45C0-B624-4C89ACEE20A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58501" y="1914992"/>
                <a:ext cx="10515600" cy="4351338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6221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DFCE174-3915-406A-843D-7627DA4FB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3591" y="535236"/>
            <a:ext cx="8047616" cy="592304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        </a:t>
            </a:r>
            <a:r>
              <a:rPr lang="ka-GE" sz="3600" dirty="0" err="1"/>
              <a:t>კალუზას</a:t>
            </a:r>
            <a:r>
              <a:rPr lang="ka-GE" sz="3600" dirty="0"/>
              <a:t> ჰიპოთეზა </a:t>
            </a:r>
            <a:r>
              <a:rPr lang="ka-GE" dirty="0"/>
              <a:t> 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B66BAC0-8FD0-46E9-80AD-4A6FD6B77DD4}"/>
                  </a:ext>
                </a:extLst>
              </p:cNvPr>
              <p:cNvSpPr txBox="1"/>
              <p:nvPr/>
            </p:nvSpPr>
            <p:spPr>
              <a:xfrm>
                <a:off x="2821259" y="6075518"/>
                <a:ext cx="5482056" cy="56156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b="0" i="1" smtClean="0">
                          <a:latin typeface="Cambria Math" panose="02040503050406030204" pitchFamily="18" charset="0"/>
                        </a:rPr>
                        <m:t>სადაც  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𝛼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…=0, 1, 2, 3.   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…=0, 1, 2, 3, 4.</m:t>
                      </m:r>
                    </m:oMath>
                  </m:oMathPara>
                </a14:m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B66BAC0-8FD0-46E9-80AD-4A6FD6B77D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1259" y="6075518"/>
                <a:ext cx="5482056" cy="561564"/>
              </a:xfrm>
              <a:prstGeom prst="rect">
                <a:avLst/>
              </a:prstGeom>
              <a:blipFill>
                <a:blip r:embed="rId2"/>
                <a:stretch>
                  <a:fillRect t="-10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1D05C25-763E-4820-8D1B-839A9E485468}"/>
                  </a:ext>
                </a:extLst>
              </p:cNvPr>
              <p:cNvSpPr txBox="1"/>
              <p:nvPr/>
            </p:nvSpPr>
            <p:spPr>
              <a:xfrm>
                <a:off x="1597726" y="2856440"/>
                <a:ext cx="6855466" cy="62235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b="0" dirty="0">
                    <a:ea typeface="Cambria Math" panose="02040503050406030204" pitchFamily="18" charset="0"/>
                  </a:rPr>
                  <a:t>       </a:t>
                </a:r>
                <a:r>
                  <a:rPr lang="ka-GE" b="0" dirty="0">
                    <a:ea typeface="Cambria Math" panose="02040503050406030204" pitchFamily="18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D</m:t>
                    </m:r>
                    <m:r>
                      <a:rPr lang="ka-GE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ka-GE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a-GE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4+1</m:t>
                        </m:r>
                      </m:e>
                    </m:d>
                    <m:r>
                      <a:rPr lang="ka-GE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მეტრიკა</m:t>
                    </m:r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  </m:t>
                    </m:r>
                    <m:r>
                      <a:rPr lang="ka-GE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</m:t>
                    </m:r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ru-RU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𝑎𝑏</m:t>
                        </m:r>
                      </m:sub>
                    </m:sSub>
                    <m:r>
                      <a:rPr lang="ru-R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  <m:d>
                      <m:d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ru-RU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𝜇𝜈</m:t>
                                  </m:r>
                                </m:sub>
                              </m:sSub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sub>
                              </m:sSub>
                            </m:e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mr>
                        </m:m>
                      </m:e>
                    </m:d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1D05C25-763E-4820-8D1B-839A9E4854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7726" y="2856440"/>
                <a:ext cx="6855466" cy="62235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DC49055-5BEE-4ED2-B84E-2F290E5DA83A}"/>
                  </a:ext>
                </a:extLst>
              </p:cNvPr>
              <p:cNvSpPr txBox="1"/>
              <p:nvPr/>
            </p:nvSpPr>
            <p:spPr>
              <a:xfrm>
                <a:off x="2608723" y="5172573"/>
                <a:ext cx="5603970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ru-RU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𝑎𝑏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brk m:alnAt="7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𝜈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sup>
                              </m:s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DC49055-5BEE-4ED2-B84E-2F290E5DA8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8723" y="5172573"/>
                <a:ext cx="5603970" cy="310598"/>
              </a:xfrm>
              <a:prstGeom prst="rect">
                <a:avLst/>
              </a:prstGeom>
              <a:blipFill>
                <a:blip r:embed="rId4"/>
                <a:stretch>
                  <a:fillRect t="-6000" b="-2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DEA0F2F-6828-4362-84C4-3E80C90DD660}"/>
                  </a:ext>
                </a:extLst>
              </p:cNvPr>
              <p:cNvSpPr txBox="1"/>
              <p:nvPr/>
            </p:nvSpPr>
            <p:spPr>
              <a:xfrm>
                <a:off x="5725235" y="1685427"/>
                <a:ext cx="2323906" cy="73571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ru-RU" i="1" smtClean="0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13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ru-RU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r>
                                  <a:rPr lang="ru-RU" i="1" smtClean="0">
                                    <a:latin typeface="Cambria Math" panose="02040503050406030204" pitchFamily="18" charset="0"/>
                                  </a:rPr>
                                  <m:t>⋱</m:t>
                                </m:r>
                              </m:e>
                              <m:e>
                                <m:r>
                                  <a:rPr lang="ru-RU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31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ru-RU" i="1" smtClean="0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33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DEA0F2F-6828-4362-84C4-3E80C90DD6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5235" y="1685427"/>
                <a:ext cx="2323906" cy="73571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478735C-6312-4A00-9D7C-4CD1D814A56C}"/>
                  </a:ext>
                </a:extLst>
              </p:cNvPr>
              <p:cNvSpPr/>
              <p:nvPr/>
            </p:nvSpPr>
            <p:spPr>
              <a:xfrm>
                <a:off x="2300205" y="1894761"/>
                <a:ext cx="231775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478735C-6312-4A00-9D7C-4CD1D814A5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0205" y="1894761"/>
                <a:ext cx="2317750" cy="369332"/>
              </a:xfrm>
              <a:prstGeom prst="rect">
                <a:avLst/>
              </a:prstGeom>
              <a:blipFill>
                <a:blip r:embed="rId6"/>
                <a:stretch>
                  <a:fillRect t="-10000" r="-1312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13A9C0B-750D-4FA8-B8F3-4DA1E85B63E8}"/>
                  </a:ext>
                </a:extLst>
              </p:cNvPr>
              <p:cNvSpPr/>
              <p:nvPr/>
            </p:nvSpPr>
            <p:spPr>
              <a:xfrm>
                <a:off x="3533578" y="3814031"/>
                <a:ext cx="3353610" cy="9840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̃"/>
                              <m:ctrlPr>
                                <a:rPr lang="ru-RU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𝑎𝑏</m:t>
                          </m:r>
                        </m:sup>
                      </m:sSup>
                      <m:r>
                        <a:rPr lang="ru-RU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d>
                        <m:d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𝜇𝜈</m:t>
                                    </m:r>
                                  </m:sup>
                                </m:s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𝜈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𝛼𝛽</m:t>
                                    </m:r>
                                  </m:sub>
                                </m:sSub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𝛽</m:t>
                                    </m:r>
                                  </m:sup>
                                </m:sSup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f>
                                  <m:f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𝜙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13A9C0B-750D-4FA8-B8F3-4DA1E85B63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3578" y="3814031"/>
                <a:ext cx="3353610" cy="98405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2798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9A5F417-FC4F-43C5-B320-C9554E54A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2140" y="414134"/>
            <a:ext cx="8047616" cy="592304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        </a:t>
            </a:r>
            <a:r>
              <a:rPr lang="ka-GE" sz="3600" dirty="0"/>
              <a:t>ველის განტოლებები </a:t>
            </a:r>
            <a:r>
              <a:rPr lang="ka-GE" dirty="0"/>
              <a:t> 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6184445-26FE-4ED2-B2EB-462AF74AD581}"/>
                  </a:ext>
                </a:extLst>
              </p:cNvPr>
              <p:cNvSpPr txBox="1"/>
              <p:nvPr/>
            </p:nvSpPr>
            <p:spPr>
              <a:xfrm>
                <a:off x="1495596" y="1398026"/>
                <a:ext cx="6380514" cy="45256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ka-GE" dirty="0" err="1"/>
                  <a:t>ცილინდულობის</a:t>
                </a:r>
                <a:r>
                  <a:rPr lang="ka-GE" dirty="0"/>
                  <a:t> პირობა: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e>
                            </m:acc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𝑎𝑏</m:t>
                            </m:r>
                          </m:sub>
                        </m:sSub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6184445-26FE-4ED2-B2EB-462AF74AD5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5596" y="1398026"/>
                <a:ext cx="6380514" cy="452560"/>
              </a:xfrm>
              <a:prstGeom prst="rect">
                <a:avLst/>
              </a:prstGeom>
              <a:blipFill>
                <a:blip r:embed="rId2"/>
                <a:stretch>
                  <a:fillRect l="-2197" b="-16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E89F1F6-A651-4958-86A2-B9DD6290E8F3}"/>
                  </a:ext>
                </a:extLst>
              </p:cNvPr>
              <p:cNvSpPr txBox="1"/>
              <p:nvPr/>
            </p:nvSpPr>
            <p:spPr>
              <a:xfrm>
                <a:off x="1295204" y="2263701"/>
                <a:ext cx="846835" cy="28193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E89F1F6-A651-4958-86A2-B9DD6290E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204" y="2263701"/>
                <a:ext cx="846835" cy="281937"/>
              </a:xfrm>
              <a:prstGeom prst="rect">
                <a:avLst/>
              </a:prstGeom>
              <a:blipFill>
                <a:blip r:embed="rId3"/>
                <a:stretch>
                  <a:fillRect l="-5755" t="-21277" r="-6475" b="-14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780C7C6-91AC-40B2-AE8B-5D4B46550411}"/>
                  </a:ext>
                </a:extLst>
              </p:cNvPr>
              <p:cNvSpPr txBox="1"/>
              <p:nvPr/>
            </p:nvSpPr>
            <p:spPr>
              <a:xfrm>
                <a:off x="3221302" y="2245914"/>
                <a:ext cx="3866635" cy="29520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sub>
                          </m:sSub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𝑐𝑎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sSubSup>
                            <m:sSub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̃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Γ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𝑐𝑑</m:t>
                              </m:r>
                            </m:sub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p>
                          </m:sSubSup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sSubSup>
                            <m:sSub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̃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Γ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𝑏𝑑</m:t>
                              </m:r>
                            </m:sub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p>
                          </m:sSubSup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𝑎𝑐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sup>
                      </m:sSubSup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780C7C6-91AC-40B2-AE8B-5D4B465504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302" y="2245914"/>
                <a:ext cx="3866635" cy="295209"/>
              </a:xfrm>
              <a:prstGeom prst="rect">
                <a:avLst/>
              </a:prstGeom>
              <a:blipFill>
                <a:blip r:embed="rId4"/>
                <a:stretch>
                  <a:fillRect l="-945" t="-16327" r="-2992" b="-163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69E1471-A6BF-43DF-994F-78FE9D4D6222}"/>
                  </a:ext>
                </a:extLst>
              </p:cNvPr>
              <p:cNvSpPr txBox="1"/>
              <p:nvPr/>
            </p:nvSpPr>
            <p:spPr>
              <a:xfrm>
                <a:off x="7876110" y="2205960"/>
                <a:ext cx="3315908" cy="3911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̃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b="0" i="0" smtClean="0">
                                <a:latin typeface="Cambria Math" panose="02040503050406030204" pitchFamily="18" charset="0"/>
                              </a:rPr>
                              <m:t>Γ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𝑏𝑐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̃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</m:acc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𝑎𝑑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𝑑𝑐</m:t>
                        </m:r>
                      </m:sub>
                    </m:sSub>
                  </m:oMath>
                </a14:m>
                <a:r>
                  <a:rPr lang="en-US" dirty="0"/>
                  <a:t>+</a:t>
                </a:r>
                <a:r>
                  <a:rPr lang="en-US" b="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𝑑𝑏</m:t>
                        </m:r>
                      </m:sub>
                    </m:sSub>
                  </m:oMath>
                </a14:m>
                <a:r>
                  <a:rPr lang="en-US" dirty="0"/>
                  <a:t>-</a:t>
                </a:r>
                <a:r>
                  <a:rPr lang="en-US" b="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𝑏𝑐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69E1471-A6BF-43DF-994F-78FE9D4D62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76110" y="2205960"/>
                <a:ext cx="3315908" cy="391133"/>
              </a:xfrm>
              <a:prstGeom prst="rect">
                <a:avLst/>
              </a:prstGeom>
              <a:blipFill>
                <a:blip r:embed="rId5"/>
                <a:stretch>
                  <a:fillRect l="-2390" t="-4688" r="-2574" b="-218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5D13A2A-99B4-43F5-AB37-F5A4528E6F38}"/>
                  </a:ext>
                </a:extLst>
              </p:cNvPr>
              <p:cNvSpPr txBox="1"/>
              <p:nvPr/>
            </p:nvSpPr>
            <p:spPr>
              <a:xfrm>
                <a:off x="812438" y="2876404"/>
                <a:ext cx="6534802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𝜙</m:t>
                      </m:r>
                      <m:r>
                        <a:rPr lang="ka-GE" b="0" i="1" smtClean="0">
                          <a:latin typeface="Cambria Math" panose="02040503050406030204" pitchFamily="18" charset="0"/>
                        </a:rPr>
                        <m:t>−სთვის ველის განტოლება:     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44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=0⇒ 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𝜙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𝜙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𝛼𝛽</m:t>
                          </m:r>
                        </m:sup>
                      </m:sSup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𝛼𝛽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5D13A2A-99B4-43F5-AB37-F5A4528E6F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438" y="2876404"/>
                <a:ext cx="6534802" cy="5186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CA48FCF-FA53-42C9-91F9-A7E8876AFFE4}"/>
                  </a:ext>
                </a:extLst>
              </p:cNvPr>
              <p:cNvSpPr txBox="1"/>
              <p:nvPr/>
            </p:nvSpPr>
            <p:spPr>
              <a:xfrm>
                <a:off x="812438" y="3594714"/>
                <a:ext cx="6275499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𝜈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ka-GE" b="0" i="1" smtClean="0">
                          <a:latin typeface="Cambria Math" panose="02040503050406030204" pitchFamily="18" charset="0"/>
                        </a:rPr>
                        <m:t>სთვის ველის განტოლება:    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𝛽𝜇</m:t>
                          </m:r>
                        </m:sup>
                      </m:sSup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∇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𝛼𝛽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CA48FCF-FA53-42C9-91F9-A7E8876AFF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438" y="3594714"/>
                <a:ext cx="6275499" cy="51860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5E71B6A-7502-4B44-8EC3-70D963B31768}"/>
                  </a:ext>
                </a:extLst>
              </p:cNvPr>
              <p:cNvSpPr txBox="1"/>
              <p:nvPr/>
            </p:nvSpPr>
            <p:spPr>
              <a:xfrm>
                <a:off x="209380" y="4311983"/>
                <a:ext cx="10646485" cy="62235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acc>
                        <m:accPr>
                          <m:chr m:val="̃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𝛼𝛽</m:t>
                              </m:r>
                            </m:sup>
                          </m:sSup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𝜇𝛼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𝜈𝛽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𝜇𝜈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𝛼𝛽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𝛼𝛽</m:t>
                              </m:r>
                            </m:sup>
                          </m:sSup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∇</m:t>
                          </m:r>
                        </m:e>
                        <m:sub>
                          <m:r>
                            <m:rPr>
                              <m:lit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∇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𝜈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𝜙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𝜙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5E71B6A-7502-4B44-8EC3-70D963B317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380" y="4311983"/>
                <a:ext cx="10646485" cy="62235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DB834E3-DAE6-4B08-9DEF-F961A694E2BB}"/>
                  </a:ext>
                </a:extLst>
              </p:cNvPr>
              <p:cNvSpPr txBox="1"/>
              <p:nvPr/>
            </p:nvSpPr>
            <p:spPr>
              <a:xfrm>
                <a:off x="3249736" y="6063196"/>
                <a:ext cx="1102097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p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DB834E3-DAE6-4B08-9DEF-F961A694E2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9736" y="6063196"/>
                <a:ext cx="1102097" cy="276999"/>
              </a:xfrm>
              <a:prstGeom prst="rect">
                <a:avLst/>
              </a:prstGeom>
              <a:blipFill>
                <a:blip r:embed="rId9"/>
                <a:stretch>
                  <a:fillRect l="-4420" r="-1657" b="-8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9070A3A-F021-4741-ADEB-EF2C62A93DC9}"/>
                  </a:ext>
                </a:extLst>
              </p:cNvPr>
              <p:cNvSpPr txBox="1"/>
              <p:nvPr/>
            </p:nvSpPr>
            <p:spPr>
              <a:xfrm>
                <a:off x="6214088" y="6046878"/>
                <a:ext cx="1059714" cy="30963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=4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</m:rad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9070A3A-F021-4741-ADEB-EF2C62A93D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4088" y="6046878"/>
                <a:ext cx="1059714" cy="309637"/>
              </a:xfrm>
              <a:prstGeom prst="rect">
                <a:avLst/>
              </a:prstGeom>
              <a:blipFill>
                <a:blip r:embed="rId10"/>
                <a:stretch>
                  <a:fillRect l="-5172" r="-4598" b="-78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29348655-6713-4C5B-82A7-F89B6BE3186A}"/>
              </a:ext>
            </a:extLst>
          </p:cNvPr>
          <p:cNvSpPr txBox="1">
            <a:spLocks/>
          </p:cNvSpPr>
          <p:nvPr/>
        </p:nvSpPr>
        <p:spPr>
          <a:xfrm>
            <a:off x="298589" y="5186295"/>
            <a:ext cx="11097064" cy="5923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a-GE" sz="1800" dirty="0"/>
              <a:t>„</a:t>
            </a:r>
            <a:r>
              <a:rPr lang="ka-GE" sz="1800" dirty="0" err="1"/>
              <a:t>კალუზას</a:t>
            </a:r>
            <a:r>
              <a:rPr lang="ka-GE" sz="1800" dirty="0"/>
              <a:t> საოცრება“ - ელექტრომაგნიტური ენერგია-იმპულსის </a:t>
            </a:r>
            <a:r>
              <a:rPr lang="ka-GE" sz="1800" dirty="0" err="1"/>
              <a:t>ტენზორი</a:t>
            </a:r>
            <a:r>
              <a:rPr lang="ka-GE" sz="1800" dirty="0"/>
              <a:t> ამოხტება 5</a:t>
            </a:r>
            <a:r>
              <a:rPr lang="en-US" sz="1800" dirty="0"/>
              <a:t>D </a:t>
            </a:r>
            <a:r>
              <a:rPr lang="ka-GE" sz="1800" dirty="0"/>
              <a:t>ვაკუუმური </a:t>
            </a:r>
            <a:r>
              <a:rPr lang="ka-GE" sz="1800" dirty="0" err="1"/>
              <a:t>განტოლებიდან</a:t>
            </a:r>
            <a:r>
              <a:rPr lang="ka-GE" sz="1800" dirty="0"/>
              <a:t> 4</a:t>
            </a:r>
            <a:r>
              <a:rPr lang="en-US" sz="1800" dirty="0"/>
              <a:t>D-</a:t>
            </a:r>
            <a:r>
              <a:rPr lang="ka-GE" sz="1800" dirty="0"/>
              <a:t>ში განტოლებაში როგორც წყარო.  </a:t>
            </a:r>
            <a:r>
              <a:rPr lang="en-US" sz="1800" dirty="0"/>
              <a:t>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102992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DF5F423-5BC7-407A-9417-DB1CFAAB4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0989" y="342380"/>
            <a:ext cx="8047616" cy="592304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        </a:t>
            </a:r>
            <a:r>
              <a:rPr lang="ka-GE" sz="3600" dirty="0"/>
              <a:t>მოძრაობის განტოლებები </a:t>
            </a:r>
            <a:r>
              <a:rPr lang="ka-GE" dirty="0"/>
              <a:t> 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3B5FD58-87A7-4977-9854-D62BC014F4C4}"/>
                  </a:ext>
                </a:extLst>
              </p:cNvPr>
              <p:cNvSpPr txBox="1"/>
              <p:nvPr/>
            </p:nvSpPr>
            <p:spPr>
              <a:xfrm>
                <a:off x="2720871" y="3968797"/>
                <a:ext cx="6118470" cy="3911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b="0" dirty="0"/>
                  <a:t>III </a:t>
                </a:r>
                <a:r>
                  <a:rPr lang="ka-GE" b="0" dirty="0"/>
                  <a:t>წევრი  ლორენცის ძალა: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̃"/>
                            <m:ctrlPr>
                              <a:rPr lang="ru-RU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b="0" i="0" smtClean="0">
                                <a:latin typeface="Cambria Math" panose="02040503050406030204" pitchFamily="18" charset="0"/>
                              </a:rPr>
                              <m:t>Γ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𝜇𝜈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𝑘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𝜙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𝛼𝜈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𝑙𝑛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𝜙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3B5FD58-87A7-4977-9854-D62BC014F4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0871" y="3968797"/>
                <a:ext cx="6118470" cy="391133"/>
              </a:xfrm>
              <a:prstGeom prst="rect">
                <a:avLst/>
              </a:prstGeom>
              <a:blipFill>
                <a:blip r:embed="rId2"/>
                <a:stretch>
                  <a:fillRect l="-2291" t="-4688" r="-1892" b="-2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E0295D7-1C0B-4ECD-9BA9-4845FBF3A0E0}"/>
                  </a:ext>
                </a:extLst>
              </p:cNvPr>
              <p:cNvSpPr txBox="1"/>
              <p:nvPr/>
            </p:nvSpPr>
            <p:spPr>
              <a:xfrm>
                <a:off x="3414652" y="5240893"/>
                <a:ext cx="5194307" cy="5650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→ 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𝑚𝑐</m:t>
                          </m:r>
                        </m:den>
                      </m:f>
                      <m:r>
                        <a:rPr lang="ka-GE" b="0" i="1" smtClean="0">
                          <a:latin typeface="Cambria Math" panose="02040503050406030204" pitchFamily="18" charset="0"/>
                        </a:rPr>
                        <m:t>                     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/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e>
                            <m:sup>
                              <m:f>
                                <m:fPr>
                                  <m:type m:val="lin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2 </m:t>
                                  </m:r>
                                </m:den>
                              </m:f>
                            </m:sup>
                          </m:sSup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20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E0295D7-1C0B-4ECD-9BA9-4845FBF3A0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652" y="5240893"/>
                <a:ext cx="5194307" cy="56502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A39836D-8B9B-49D3-8577-914347F96CFF}"/>
                  </a:ext>
                </a:extLst>
              </p:cNvPr>
              <p:cNvSpPr txBox="1"/>
              <p:nvPr/>
            </p:nvSpPr>
            <p:spPr>
              <a:xfrm>
                <a:off x="5653223" y="1011071"/>
                <a:ext cx="2103012" cy="5635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𝑑𝑠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𝑏𝑐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b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</m:acc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</m:acc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A39836D-8B9B-49D3-8577-914347F96C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3223" y="1011071"/>
                <a:ext cx="2103012" cy="5635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E54A734-22E8-4E7B-A94A-EBF1211E0914}"/>
                  </a:ext>
                </a:extLst>
              </p:cNvPr>
              <p:cNvSpPr txBox="1"/>
              <p:nvPr/>
            </p:nvSpPr>
            <p:spPr>
              <a:xfrm>
                <a:off x="1625491" y="1145499"/>
                <a:ext cx="3079305" cy="29469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a-GE" b="0" i="1" smtClean="0">
                              <a:latin typeface="Cambria Math" panose="02040503050406030204" pitchFamily="18" charset="0"/>
                            </a:rPr>
                            <m:t>5−სიჩქარე:       </m:t>
                          </m:r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</m:acc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𝑑𝑠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E54A734-22E8-4E7B-A94A-EBF1211E09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5491" y="1145499"/>
                <a:ext cx="3079305" cy="294696"/>
              </a:xfrm>
              <a:prstGeom prst="rect">
                <a:avLst/>
              </a:prstGeom>
              <a:blipFill>
                <a:blip r:embed="rId5"/>
                <a:stretch>
                  <a:fillRect l="-1386" t="-25000" r="-1584" b="-354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4C125E9-936C-4740-8BE3-CD4ECCC0EC0F}"/>
                  </a:ext>
                </a:extLst>
              </p:cNvPr>
              <p:cNvSpPr txBox="1"/>
              <p:nvPr/>
            </p:nvSpPr>
            <p:spPr>
              <a:xfrm>
                <a:off x="1469926" y="1795948"/>
                <a:ext cx="7250831" cy="2897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b="0" i="1" smtClean="0">
                          <a:latin typeface="Cambria Math" panose="02040503050406030204" pitchFamily="18" charset="0"/>
                        </a:rPr>
                        <m:t>5−განზომილებიანი სიგრძე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:     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sup>
                              </m:s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4C125E9-936C-4740-8BE3-CD4ECCC0EC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926" y="1795948"/>
                <a:ext cx="7250831" cy="289759"/>
              </a:xfrm>
              <a:prstGeom prst="rect">
                <a:avLst/>
              </a:prstGeom>
              <a:blipFill>
                <a:blip r:embed="rId6"/>
                <a:stretch>
                  <a:fillRect l="-336" b="-425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FDA138E-5CFB-4C0F-9BC9-FC614316F39B}"/>
                  </a:ext>
                </a:extLst>
              </p:cNvPr>
              <p:cNvSpPr txBox="1"/>
              <p:nvPr/>
            </p:nvSpPr>
            <p:spPr>
              <a:xfrm>
                <a:off x="1233253" y="2734674"/>
                <a:ext cx="8384288" cy="62235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𝜈</m:t>
                              </m:r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𝛼𝛽</m:t>
                          </m:r>
                        </m:sub>
                        <m:sup>
                          <m:r>
                            <m:rPr>
                              <m:lit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</m:sup>
                      </m:s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𝛽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+2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</m:sub>
                        <m:sup>
                          <m:r>
                            <m:rPr>
                              <m:lit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</m:sup>
                      </m:s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̃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44</m:t>
                          </m:r>
                        </m:sub>
                        <m:sup>
                          <m:r>
                            <m:rPr>
                              <m:lit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p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den>
                      </m:f>
                      <m:func>
                        <m:func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ln</m:t>
                          </m:r>
                        </m:fName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𝑑𝑠</m:t>
                                  </m:r>
                                </m:den>
                              </m:f>
                            </m:e>
                          </m:d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func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FDA138E-5CFB-4C0F-9BC9-FC614316F3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3253" y="2734674"/>
                <a:ext cx="8384288" cy="62235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C87B14-7F46-4B87-9D5A-2185B9DBB5FA}"/>
                  </a:ext>
                </a:extLst>
              </p:cNvPr>
              <p:cNvSpPr txBox="1"/>
              <p:nvPr/>
            </p:nvSpPr>
            <p:spPr>
              <a:xfrm>
                <a:off x="522002" y="3398493"/>
                <a:ext cx="10979609" cy="3911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b="0" dirty="0"/>
                  <a:t>II </a:t>
                </a:r>
                <a:r>
                  <a:rPr lang="ka-GE" dirty="0"/>
                  <a:t>წევრი - 4</a:t>
                </a:r>
                <a:r>
                  <a:rPr lang="en-US" dirty="0"/>
                  <a:t>D</a:t>
                </a:r>
                <a:r>
                  <a:rPr lang="ka-GE" dirty="0"/>
                  <a:t> გეოდეზიური განტოლება +</a:t>
                </a:r>
                <a:r>
                  <a:rPr lang="ka-GE" dirty="0" err="1"/>
                  <a:t>ე.მ</a:t>
                </a:r>
                <a:r>
                  <a:rPr lang="ka-GE" dirty="0"/>
                  <a:t>. წევრები: 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̃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b="0" i="0" smtClean="0">
                                <a:latin typeface="Cambria Math" panose="02040503050406030204" pitchFamily="18" charset="0"/>
                              </a:rPr>
                              <m:t>Γ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𝛼𝛽</m:t>
                        </m:r>
                      </m:sub>
                      <m:sup>
                        <m:r>
                          <m:rPr>
                            <m:lit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𝛼𝛽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𝜇𝜈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𝑘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𝜙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𝛽𝜈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𝛼𝜈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𝛽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𝑙𝑛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𝜙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C87B14-7F46-4B87-9D5A-2185B9DBB5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2" y="3398493"/>
                <a:ext cx="10979609" cy="391133"/>
              </a:xfrm>
              <a:prstGeom prst="rect">
                <a:avLst/>
              </a:prstGeom>
              <a:blipFill>
                <a:blip r:embed="rId8"/>
                <a:stretch>
                  <a:fillRect l="-1333" t="-4615" r="-111" b="-230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E527E04-11B8-4462-B29E-744627DB1BA0}"/>
                  </a:ext>
                </a:extLst>
              </p:cNvPr>
              <p:cNvSpPr txBox="1"/>
              <p:nvPr/>
            </p:nvSpPr>
            <p:spPr>
              <a:xfrm>
                <a:off x="678366" y="2325755"/>
                <a:ext cx="11028556" cy="28456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ka-GE" b="0" i="1" smtClean="0">
                          <a:latin typeface="Cambria Math" panose="02040503050406030204" pitchFamily="18" charset="0"/>
                        </a:rPr>
                        <m:t> გეოდეზიური განტოლება 4სიჩქარის სივრცე−დროის კომპონენებისთვის 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𝜈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𝜈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𝜏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E527E04-11B8-4462-B29E-744627DB1B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366" y="2325755"/>
                <a:ext cx="11028556" cy="284565"/>
              </a:xfrm>
              <a:prstGeom prst="rect">
                <a:avLst/>
              </a:prstGeom>
              <a:blipFill>
                <a:blip r:embed="rId9"/>
                <a:stretch>
                  <a:fillRect t="-2174" b="-434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itle 1">
            <a:extLst>
              <a:ext uri="{FF2B5EF4-FFF2-40B4-BE49-F238E27FC236}">
                <a16:creationId xmlns:a16="http://schemas.microsoft.com/office/drawing/2014/main" id="{F38FAD39-A8B1-42D6-8FA7-05CD08883FCD}"/>
              </a:ext>
            </a:extLst>
          </p:cNvPr>
          <p:cNvSpPr txBox="1">
            <a:spLocks/>
          </p:cNvSpPr>
          <p:nvPr/>
        </p:nvSpPr>
        <p:spPr>
          <a:xfrm>
            <a:off x="260999" y="4303805"/>
            <a:ext cx="11501611" cy="10754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a-GE" sz="1800" dirty="0"/>
              <a:t>„</a:t>
            </a:r>
            <a:r>
              <a:rPr lang="ka-GE" sz="1600" dirty="0" err="1"/>
              <a:t>კალუზას</a:t>
            </a:r>
            <a:r>
              <a:rPr lang="ka-GE" sz="1600" dirty="0"/>
              <a:t> საოცრების“ სხვა გამოსახულება. იგივე 5</a:t>
            </a:r>
            <a:r>
              <a:rPr lang="en-US" sz="1600" dirty="0"/>
              <a:t>D </a:t>
            </a:r>
            <a:r>
              <a:rPr lang="ka-GE" sz="1600" dirty="0"/>
              <a:t>რომლის გავლენითაც აინშტაინის განტოლებებში </a:t>
            </a:r>
            <a:r>
              <a:rPr lang="ka-GE" sz="1600" dirty="0" err="1"/>
              <a:t>ე.მ</a:t>
            </a:r>
            <a:r>
              <a:rPr lang="ka-GE" sz="1600" dirty="0"/>
              <a:t>. ენერგია-იმპულსის </a:t>
            </a:r>
            <a:r>
              <a:rPr lang="ka-GE" sz="1600" dirty="0" err="1"/>
              <a:t>ტენზორია</a:t>
            </a:r>
            <a:r>
              <a:rPr lang="ka-GE" sz="1600" dirty="0"/>
              <a:t>, ასევე 4</a:t>
            </a:r>
            <a:r>
              <a:rPr lang="en-US" sz="1600" dirty="0"/>
              <a:t>D</a:t>
            </a:r>
            <a:r>
              <a:rPr lang="ka-GE" sz="1600" dirty="0"/>
              <a:t> გეოდეზიური წირის გასწვრივ მოძრაობის განტოლებაში აჩენს ლორენცის ძალას. სიზუსტისთვის</a:t>
            </a:r>
            <a:endParaRPr lang="ru-RU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itle 1">
                <a:extLst>
                  <a:ext uri="{FF2B5EF4-FFF2-40B4-BE49-F238E27FC236}">
                    <a16:creationId xmlns:a16="http://schemas.microsoft.com/office/drawing/2014/main" id="{6F897622-7EE5-4F6B-8B3A-93B741CC42F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21295" y="5893396"/>
                <a:ext cx="8742697" cy="764663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975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̃"/>
                            <m:ctrlPr>
                              <a:rPr lang="ka-GE" sz="1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1800" b="0" i="0" smtClean="0">
                                <a:latin typeface="Cambria Math" panose="02040503050406030204" pitchFamily="18" charset="0"/>
                              </a:rPr>
                              <m:t>Γ</m:t>
                            </m:r>
                          </m:e>
                        </m:acc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55</m:t>
                        </m:r>
                      </m:sub>
                      <m:sup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bSup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𝜇𝛼</m:t>
                        </m:r>
                      </m:sup>
                    </m:sSup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</m:sSub>
                    <m:sSup>
                      <m:sSup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𝜙</m:t>
                        </m:r>
                      </m:e>
                      <m:sup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ka-GE" sz="1800" dirty="0"/>
                  <a:t>  თუკი </a:t>
                </a: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US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𝑐𝑜𝑛𝑠𝑡</m:t>
                    </m:r>
                  </m:oMath>
                </a14:m>
                <a:r>
                  <a:rPr lang="en-US" sz="1800" dirty="0"/>
                  <a:t> </a:t>
                </a:r>
                <a:r>
                  <a:rPr lang="ka-GE" sz="1800" dirty="0"/>
                  <a:t>ეს უკანასკნელი დომინანტი წევრი უნდა იყოს </a:t>
                </a:r>
                <a:r>
                  <a:rPr lang="en-US" sz="1800" dirty="0"/>
                  <a:t> </a:t>
                </a:r>
                <a:r>
                  <a:rPr lang="ka-GE" sz="1800" dirty="0"/>
                  <a:t> </a:t>
                </a:r>
                <a:endParaRPr lang="ru-RU" sz="1800" dirty="0"/>
              </a:p>
            </p:txBody>
          </p:sp>
        </mc:Choice>
        <mc:Fallback xmlns="">
          <p:sp>
            <p:nvSpPr>
              <p:cNvPr id="14" name="Title 1">
                <a:extLst>
                  <a:ext uri="{FF2B5EF4-FFF2-40B4-BE49-F238E27FC236}">
                    <a16:creationId xmlns:a16="http://schemas.microsoft.com/office/drawing/2014/main" id="{6F897622-7EE5-4F6B-8B3A-93B741CC42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295" y="5893396"/>
                <a:ext cx="8742697" cy="764663"/>
              </a:xfrm>
              <a:prstGeom prst="rect">
                <a:avLst/>
              </a:prstGeom>
              <a:blipFill>
                <a:blip r:embed="rId10"/>
                <a:stretch>
                  <a:fillRect r="-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567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AB01810-FBEC-470A-8C6E-E7F158B89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2139" y="452872"/>
            <a:ext cx="8047616" cy="592304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        </a:t>
            </a:r>
            <a:r>
              <a:rPr lang="ka-GE" sz="3600" dirty="0"/>
              <a:t> </a:t>
            </a:r>
            <a:r>
              <a:rPr lang="ka-GE" dirty="0"/>
              <a:t> </a:t>
            </a:r>
            <a:r>
              <a:rPr lang="ka-GE" sz="3600" dirty="0"/>
              <a:t>კლაინის ჰიპოთეზა</a:t>
            </a:r>
            <a:endParaRPr lang="ru-R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289FE9-2D00-4A55-8D3F-F539563091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391" y="1320669"/>
            <a:ext cx="3895725" cy="19145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EEBA2AC-FEFF-4F24-A024-52699816A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104" y="3510687"/>
            <a:ext cx="3096300" cy="21891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23B853BE-01EC-427E-8208-E0AB068A7230}"/>
                  </a:ext>
                </a:extLst>
              </p:cNvPr>
              <p:cNvSpPr txBox="1"/>
              <p:nvPr/>
            </p:nvSpPr>
            <p:spPr>
              <a:xfrm>
                <a:off x="3282734" y="4300910"/>
                <a:ext cx="1065163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23B853BE-01EC-427E-8208-E0AB068A72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2734" y="4300910"/>
                <a:ext cx="1065163" cy="276999"/>
              </a:xfrm>
              <a:prstGeom prst="rect">
                <a:avLst/>
              </a:prstGeom>
              <a:blipFill>
                <a:blip r:embed="rId4"/>
                <a:stretch>
                  <a:fillRect l="-5172" t="-4444" r="-2299" b="-3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0FC705D-D308-4410-BB41-937ACEC5255D}"/>
                  </a:ext>
                </a:extLst>
              </p:cNvPr>
              <p:cNvSpPr txBox="1"/>
              <p:nvPr/>
            </p:nvSpPr>
            <p:spPr>
              <a:xfrm>
                <a:off x="596934" y="4856492"/>
                <a:ext cx="3503973" cy="6204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𝑐𝑞</m:t>
                          </m:r>
                        </m:num>
                        <m:den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e>
                            <m:sup>
                              <m:f>
                                <m:fPr>
                                  <m:type m:val="lin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sup>
                          </m:sSup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 ⇒  </m:t>
                      </m:r>
                      <m:r>
                        <a:rPr lang="ka-GE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a-GE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∼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e>
                            <m:sup>
                              <m:f>
                                <m:fPr>
                                  <m:type m:val="lin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𝑐𝑞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0FC705D-D308-4410-BB41-937ACEC525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34" y="4856492"/>
                <a:ext cx="3503973" cy="62042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C729D65-B4BC-4F8B-9FA1-AE4A80320F40}"/>
                  </a:ext>
                </a:extLst>
              </p:cNvPr>
              <p:cNvSpPr txBox="1"/>
              <p:nvPr/>
            </p:nvSpPr>
            <p:spPr>
              <a:xfrm>
                <a:off x="4993119" y="5028205"/>
                <a:ext cx="143282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∼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−30</m:t>
                          </m:r>
                        </m:sup>
                      </m:sSup>
                      <m:r>
                        <a:rPr lang="ka-G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სმ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C729D65-B4BC-4F8B-9FA1-AE4A80320F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3119" y="5028205"/>
                <a:ext cx="1432828" cy="276999"/>
              </a:xfrm>
              <a:prstGeom prst="rect">
                <a:avLst/>
              </a:prstGeom>
              <a:blipFill>
                <a:blip r:embed="rId6"/>
                <a:stretch>
                  <a:fillRect l="-3830" t="-4444" r="-4255" b="-8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69AF080-9E73-47BE-8C89-35F13E93BF03}"/>
                  </a:ext>
                </a:extLst>
              </p:cNvPr>
              <p:cNvSpPr txBox="1"/>
              <p:nvPr/>
            </p:nvSpPr>
            <p:spPr>
              <a:xfrm>
                <a:off x="3282734" y="2539153"/>
                <a:ext cx="818173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69AF080-9E73-47BE-8C89-35F13E93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2734" y="2539153"/>
                <a:ext cx="818173" cy="276999"/>
              </a:xfrm>
              <a:prstGeom prst="rect">
                <a:avLst/>
              </a:prstGeom>
              <a:blipFill>
                <a:blip r:embed="rId7"/>
                <a:stretch>
                  <a:fillRect l="-6716" t="-4444" r="-2239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94763BE5-B0E9-4262-A82D-CBEB14A81E6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29950" y="1231503"/>
                <a:ext cx="7217719" cy="1442606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975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ka-GE" sz="1800" dirty="0" err="1"/>
                  <a:t>ცილინდრულობის</a:t>
                </a:r>
                <a:r>
                  <a:rPr lang="ka-GE" sz="1800" dirty="0"/>
                  <a:t> პირობის გვერდის </a:t>
                </a:r>
                <a:r>
                  <a:rPr lang="ka-GE" sz="1800" dirty="0" err="1"/>
                  <a:t>ასავლელად</a:t>
                </a:r>
                <a:r>
                  <a:rPr lang="ka-GE" sz="1800" dirty="0"/>
                  <a:t> კლაინმა დაუშვა რომ დამატებითი განზომილება </a:t>
                </a:r>
                <a:r>
                  <a:rPr lang="ka-GE" sz="1800" dirty="0" err="1"/>
                  <a:t>კომპაქტიზებულია</a:t>
                </a:r>
                <a:r>
                  <a:rPr lang="ka-GE" sz="18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en-US" sz="1800" dirty="0"/>
                  <a:t> </a:t>
                </a:r>
                <a:r>
                  <a:rPr lang="ka-GE" sz="1800" dirty="0"/>
                  <a:t> მცირე რადიუსის წრის ტოპოლოგიაში </a:t>
                </a:r>
                <a:endParaRPr lang="ru-RU" sz="1800" dirty="0"/>
              </a:p>
            </p:txBody>
          </p:sp>
        </mc:Choice>
        <mc:Fallback xmlns="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94763BE5-B0E9-4262-A82D-CBEB14A81E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50" y="1231503"/>
                <a:ext cx="7217719" cy="1442606"/>
              </a:xfrm>
              <a:prstGeom prst="rect">
                <a:avLst/>
              </a:prstGeom>
              <a:blipFill>
                <a:blip r:embed="rId8"/>
                <a:stretch>
                  <a:fillRect l="-676" r="-14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AE17BF18-1C87-4AA0-9A94-2CC032EB1F42}"/>
              </a:ext>
            </a:extLst>
          </p:cNvPr>
          <p:cNvSpPr txBox="1">
            <a:spLocks/>
          </p:cNvSpPr>
          <p:nvPr/>
        </p:nvSpPr>
        <p:spPr>
          <a:xfrm>
            <a:off x="206455" y="2889376"/>
            <a:ext cx="7217719" cy="1442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a-GE" sz="1800" dirty="0"/>
              <a:t>ელექტრული მუხტის მოძრაობა მეხუთე განზომილებაში კი დაუკავშირა მდგარ ტალღას. ელექტრული მუხტის </a:t>
            </a:r>
            <a:r>
              <a:rPr lang="ka-GE" sz="1800" dirty="0" err="1"/>
              <a:t>დაკვანტვა</a:t>
            </a:r>
            <a:r>
              <a:rPr lang="ka-GE" sz="1800" dirty="0"/>
              <a:t> შესაბამისად ლამაზად აღსაქმელია მეხუთე განზომილებაში იმპულსის მთელ ჯერადი მნიშვნელობებით.</a:t>
            </a:r>
            <a:endParaRPr lang="ru-RU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itle 1">
                <a:extLst>
                  <a:ext uri="{FF2B5EF4-FFF2-40B4-BE49-F238E27FC236}">
                    <a16:creationId xmlns:a16="http://schemas.microsoft.com/office/drawing/2014/main" id="{F58A50F5-D51F-44FB-AEE7-C38EE4AD8ED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29949" y="5476918"/>
                <a:ext cx="7217719" cy="1106463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975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ka-GE" sz="1800" dirty="0"/>
                  <a:t>კლაინის თეორიიდან ელექტრონის მასისთვის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 ~ 3</m:t>
                    </m:r>
                    <m:r>
                      <a:rPr lang="en-US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30</m:t>
                        </m:r>
                      </m:sup>
                    </m:sSup>
                    <m:r>
                      <a:rPr lang="en-US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𝑀𝑒𝑉</m:t>
                    </m:r>
                  </m:oMath>
                </a14:m>
                <a:endParaRPr lang="en-US" sz="1800" b="0" dirty="0">
                  <a:ea typeface="Cambria Math" panose="02040503050406030204" pitchFamily="18" charset="0"/>
                </a:endParaRPr>
              </a:p>
              <a:p>
                <a:endParaRPr lang="en-US" sz="1800" dirty="0"/>
              </a:p>
              <a:p>
                <a:r>
                  <a:rPr lang="ka-GE" sz="1800" dirty="0"/>
                  <a:t>მაშინ როდესაც ექსპერიმენტული მონაცემებით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 ~ </m:t>
                    </m:r>
                    <m:r>
                      <a:rPr lang="ka-GE" sz="1800" b="0" i="1" smtClean="0">
                        <a:latin typeface="Cambria Math" panose="02040503050406030204" pitchFamily="18" charset="0"/>
                      </a:rPr>
                      <m:t>0.511</m:t>
                    </m:r>
                    <m:r>
                      <a:rPr lang="en-US" sz="1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1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𝑀𝑒𝑉</m:t>
                    </m:r>
                  </m:oMath>
                </a14:m>
                <a:endParaRPr lang="en-US" sz="1800" dirty="0"/>
              </a:p>
              <a:p>
                <a:endParaRPr lang="ru-RU" sz="1800" dirty="0"/>
              </a:p>
            </p:txBody>
          </p:sp>
        </mc:Choice>
        <mc:Fallback xmlns="">
          <p:sp>
            <p:nvSpPr>
              <p:cNvPr id="17" name="Title 1">
                <a:extLst>
                  <a:ext uri="{FF2B5EF4-FFF2-40B4-BE49-F238E27FC236}">
                    <a16:creationId xmlns:a16="http://schemas.microsoft.com/office/drawing/2014/main" id="{F58A50F5-D51F-44FB-AEE7-C38EE4AD8E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49" y="5476918"/>
                <a:ext cx="7217719" cy="1106463"/>
              </a:xfrm>
              <a:prstGeom prst="rect">
                <a:avLst/>
              </a:prstGeom>
              <a:blipFill>
                <a:blip r:embed="rId9"/>
                <a:stretch>
                  <a:fillRect l="-676" t="-38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9582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F2267A-C06B-4E55-A271-BEFB33F1DD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89" y="0"/>
            <a:ext cx="12199189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AD0D3A6-C047-44BF-851D-9ABA54FFCFA9}"/>
              </a:ext>
            </a:extLst>
          </p:cNvPr>
          <p:cNvSpPr/>
          <p:nvPr/>
        </p:nvSpPr>
        <p:spPr>
          <a:xfrm>
            <a:off x="1796527" y="1215614"/>
            <a:ext cx="7637929" cy="39372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078782-9FE4-4020-BD26-5E88F3382840}"/>
              </a:ext>
            </a:extLst>
          </p:cNvPr>
          <p:cNvSpPr/>
          <p:nvPr/>
        </p:nvSpPr>
        <p:spPr>
          <a:xfrm>
            <a:off x="1484555" y="1355464"/>
            <a:ext cx="9509760" cy="33133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4000" dirty="0">
                <a:solidFill>
                  <a:schemeClr val="tx1"/>
                </a:solidFill>
              </a:rPr>
              <a:t>გმადლობთ ყურადღებისათვის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436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216</Words>
  <Application>Microsoft Office PowerPoint</Application>
  <PresentationFormat>Widescreen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Cambria Math</vt:lpstr>
      <vt:lpstr>Sylfaen</vt:lpstr>
      <vt:lpstr>Office Theme</vt:lpstr>
      <vt:lpstr>კალუზა-კლაინის თეორია</vt:lpstr>
      <vt:lpstr>                       შინაარსი</vt:lpstr>
      <vt:lpstr>მაქსველის და აინშტაინის თეორიები </vt:lpstr>
      <vt:lpstr>        კალუზას ჰიპოთეზა  </vt:lpstr>
      <vt:lpstr>        ველის განტოლებები  </vt:lpstr>
      <vt:lpstr>        მოძრაობის განტოლებები  </vt:lpstr>
      <vt:lpstr>          კლაინის ჰიპოთეზა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კალუზა-კლაინის თეორია</dc:title>
  <dc:creator>joxi</dc:creator>
  <cp:lastModifiedBy>word</cp:lastModifiedBy>
  <cp:revision>34</cp:revision>
  <dcterms:created xsi:type="dcterms:W3CDTF">2018-06-10T16:54:09Z</dcterms:created>
  <dcterms:modified xsi:type="dcterms:W3CDTF">2018-06-12T21:30:14Z</dcterms:modified>
</cp:coreProperties>
</file>