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9" r:id="rId2"/>
    <p:sldId id="260" r:id="rId3"/>
    <p:sldId id="263" r:id="rId4"/>
    <p:sldId id="261" r:id="rId5"/>
    <p:sldId id="266" r:id="rId6"/>
    <p:sldId id="262" r:id="rId7"/>
    <p:sldId id="264" r:id="rId8"/>
    <p:sldId id="265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BE8BBEB-9023-41A1-816D-FF12939DD9EA}" type="datetimeFigureOut">
              <a:rPr lang="en-US" smtClean="0"/>
              <a:pPr/>
              <a:t>6/8/2016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64BDA56-7AF6-4C7D-BAF1-2DA54F73171D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AGDA\Downloads\14%20Most%20Beautiful%20Galaxies%20In%20the%20Universe!%20(1).mp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357166"/>
            <a:ext cx="7772400" cy="2131118"/>
          </a:xfrm>
        </p:spPr>
        <p:txBody>
          <a:bodyPr/>
          <a:lstStyle/>
          <a:p>
            <a:r>
              <a:rPr lang="ka-GE" sz="2000" dirty="0" smtClean="0"/>
              <a:t>ი. ჯავახიშვილის თბილისის სახელმწიფო უნივერსიტეტი</a:t>
            </a:r>
            <a:br>
              <a:rPr lang="ka-GE" sz="2000" dirty="0" smtClean="0"/>
            </a:br>
            <a:r>
              <a:rPr lang="ka-GE" sz="2000" dirty="0" smtClean="0"/>
              <a:t>      -კოსმოლოგია და ელემენტარული ნაწილაკები-</a:t>
            </a:r>
            <a:br>
              <a:rPr lang="ka-GE" sz="2000" dirty="0" smtClean="0"/>
            </a:br>
            <a:r>
              <a:rPr lang="ka-GE" sz="2000" dirty="0" smtClean="0"/>
              <a:t>                                  სტუდენტი: მაგდა სვანიძე </a:t>
            </a:r>
            <a:br>
              <a:rPr lang="ka-GE" sz="2000" dirty="0" smtClean="0"/>
            </a:br>
            <a:r>
              <a:rPr lang="ka-GE" sz="2000" dirty="0" smtClean="0"/>
              <a:t>                                  პროფ: მერაბ გოგბერაშვილი</a:t>
            </a:r>
            <a:br>
              <a:rPr lang="ka-GE" sz="2000" dirty="0" smtClean="0"/>
            </a:br>
            <a:r>
              <a:rPr lang="en-US" sz="2000" dirty="0" smtClean="0"/>
              <a:t>IV</a:t>
            </a:r>
            <a:r>
              <a:rPr lang="ka-GE" sz="2000" dirty="0" smtClean="0"/>
              <a:t>კურსი 201</a:t>
            </a:r>
            <a:r>
              <a:rPr lang="en-US" sz="2000" smtClean="0"/>
              <a:t>6</a:t>
            </a:r>
            <a:r>
              <a:rPr lang="ka-GE" sz="2000" smtClean="0"/>
              <a:t> </a:t>
            </a:r>
            <a:r>
              <a:rPr lang="ka-GE" sz="2000" dirty="0" smtClean="0"/>
              <a:t>წელი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662" y="2428868"/>
            <a:ext cx="7772400" cy="1714512"/>
          </a:xfrm>
        </p:spPr>
        <p:txBody>
          <a:bodyPr/>
          <a:lstStyle/>
          <a:p>
            <a:r>
              <a:rPr lang="ka-GE" i="1" dirty="0" smtClean="0">
                <a:solidFill>
                  <a:schemeClr val="tx2">
                    <a:lumMod val="50000"/>
                  </a:schemeClr>
                </a:solidFill>
              </a:rPr>
              <a:t>            გ   ა   ლ   ა   ქ   ტ   ი   კ   ე  ბ   ი</a:t>
            </a:r>
            <a:endParaRPr lang="en-US" i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MAGDA\Desktop\9uiPO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3071810"/>
            <a:ext cx="5857916" cy="3786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6380" y="0"/>
            <a:ext cx="3686172" cy="4214866"/>
          </a:xfrm>
        </p:spPr>
        <p:txBody>
          <a:bodyPr/>
          <a:lstStyle/>
          <a:p>
            <a:r>
              <a:rPr lang="ka-GE" sz="2000" b="1" dirty="0" smtClean="0"/>
              <a:t/>
            </a:r>
            <a:br>
              <a:rPr lang="ka-GE" sz="2000" b="1" dirty="0" smtClean="0"/>
            </a:br>
            <a:r>
              <a:rPr lang="ka-GE" sz="2000" b="1" dirty="0" smtClean="0"/>
              <a:t>  </a:t>
            </a:r>
            <a:r>
              <a:rPr lang="ka-GE" sz="2000" b="1" dirty="0" smtClean="0">
                <a:solidFill>
                  <a:schemeClr val="tx2">
                    <a:lumMod val="75000"/>
                  </a:schemeClr>
                </a:solidFill>
              </a:rPr>
              <a:t>__გალაქტიკა</a:t>
            </a:r>
            <a:r>
              <a:rPr lang="ka-GE" sz="2000" dirty="0" smtClean="0">
                <a:solidFill>
                  <a:schemeClr val="tx2">
                    <a:lumMod val="75000"/>
                  </a:schemeClr>
                </a:solidFill>
              </a:rPr>
              <a:t> ___ გრავიტაციულად დაკავშირებული მატერიის მასიური სისტემა, რომელიც შეიცავს ვარსკვლავებს , </a:t>
            </a:r>
            <a:r>
              <a:rPr lang="ka-GE" sz="2000" u="sng" dirty="0" smtClean="0">
                <a:solidFill>
                  <a:schemeClr val="tx2">
                    <a:lumMod val="75000"/>
                  </a:schemeClr>
                </a:solidFill>
              </a:rPr>
              <a:t>ვარკვლავურ ნარჩენებს,</a:t>
            </a:r>
            <a:r>
              <a:rPr lang="ka-GE" sz="2000" dirty="0" smtClean="0">
                <a:solidFill>
                  <a:schemeClr val="tx2">
                    <a:lumMod val="75000"/>
                  </a:schemeClr>
                </a:solidFill>
              </a:rPr>
              <a:t> გაზისა და მტვრის ვარსკვლავთშორის სივრცესა და ბნელ მატერიას — მნიშვნელოვან, მაგრამ თითქმის უცნობ კომპონენტებს.</a:t>
            </a:r>
            <a:endParaRPr 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4400" y="4643446"/>
            <a:ext cx="7772400" cy="1712114"/>
          </a:xfrm>
        </p:spPr>
        <p:txBody>
          <a:bodyPr>
            <a:noAutofit/>
          </a:bodyPr>
          <a:lstStyle/>
          <a:p>
            <a:r>
              <a:rPr lang="ka-GE" sz="2400" dirty="0" smtClean="0">
                <a:solidFill>
                  <a:schemeClr val="tx2">
                    <a:lumMod val="75000"/>
                  </a:schemeClr>
                </a:solidFill>
              </a:rPr>
              <a:t> გალაქტიკების მრავალფეროვნება იწყება ჯუჯებით, რომლებიც 10 მილიონამდე (10</a:t>
            </a:r>
            <a:r>
              <a:rPr lang="ka-GE" sz="2400" baseline="30000" dirty="0" smtClean="0">
                <a:solidFill>
                  <a:schemeClr val="tx2">
                    <a:lumMod val="75000"/>
                  </a:schemeClr>
                </a:solidFill>
              </a:rPr>
              <a:t>7</a:t>
            </a:r>
            <a:r>
              <a:rPr lang="ka-GE" sz="2400" dirty="0" smtClean="0">
                <a:solidFill>
                  <a:schemeClr val="tx2">
                    <a:lumMod val="75000"/>
                  </a:schemeClr>
                </a:solidFill>
              </a:rPr>
              <a:t>)ვარსკვლავს შეიცავს, და მთავრდება გიგანტებით, რომელთა შემადგენლობაში 100 ტრილიონი (10</a:t>
            </a:r>
            <a:r>
              <a:rPr lang="ka-GE" sz="2400" baseline="30000" dirty="0" smtClean="0">
                <a:solidFill>
                  <a:schemeClr val="tx2">
                    <a:lumMod val="75000"/>
                  </a:schemeClr>
                </a:solidFill>
              </a:rPr>
              <a:t>14</a:t>
            </a:r>
            <a:r>
              <a:rPr lang="ka-GE" sz="2400" dirty="0" smtClean="0">
                <a:solidFill>
                  <a:schemeClr val="tx2">
                    <a:lumMod val="75000"/>
                  </a:schemeClr>
                </a:solidFill>
              </a:rPr>
              <a:t>) ვარსკვლავი შედის.</a:t>
            </a: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MAGDA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00628" cy="4500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0"/>
            <a:ext cx="7772400" cy="6355560"/>
          </a:xfrm>
        </p:spPr>
        <p:txBody>
          <a:bodyPr/>
          <a:lstStyle/>
          <a:p>
            <a:pPr>
              <a:buNone/>
            </a:pPr>
            <a:endParaRPr lang="ka-GE" sz="2000" dirty="0" smtClean="0"/>
          </a:p>
          <a:p>
            <a:endParaRPr lang="ka-GE" sz="2000" dirty="0" smtClean="0"/>
          </a:p>
          <a:p>
            <a:r>
              <a:rPr lang="ka-GE" sz="2000" dirty="0" smtClean="0"/>
              <a:t>ხილულ სამყაროში 170 მილიარდზე მეტი გალაქტიკაა</a:t>
            </a:r>
            <a:r>
              <a:rPr lang="ka-GE" dirty="0" smtClean="0"/>
              <a:t>. </a:t>
            </a:r>
            <a:r>
              <a:rPr lang="ka-GE" sz="2000" dirty="0" smtClean="0"/>
              <a:t>გალაქტიკათა უმეტესობის დიამეტრი1000-დან 100 000 პარსეკამდეა და ერთმანეთისგან მილიონობით პარსეკის (ან მეგაპარსეკი) მანძილითაა დაშორებული. გალაქტიკათშორისი სივრცეში (სივრცე გალაქტიკებს შორის) გათხელებული გაზია, რომლის საშუალო სიმჭიდროვე კუბურ მეტრზე ერთი </a:t>
            </a:r>
            <a:r>
              <a:rPr lang="ka-GE" sz="2000" u="sng" dirty="0" smtClean="0"/>
              <a:t>ატომია</a:t>
            </a:r>
            <a:r>
              <a:rPr lang="ka-GE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-428652"/>
            <a:ext cx="7772400" cy="1928826"/>
          </a:xfrm>
        </p:spPr>
        <p:txBody>
          <a:bodyPr/>
          <a:lstStyle/>
          <a:p>
            <a:r>
              <a:rPr lang="ka-GE" i="1" dirty="0" smtClean="0">
                <a:solidFill>
                  <a:schemeClr val="accent2"/>
                </a:solidFill>
              </a:rPr>
              <a:t>გალაქტიკიების ტიპები:</a:t>
            </a:r>
            <a:endParaRPr lang="en-US" i="1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71612"/>
            <a:ext cx="7772400" cy="4783948"/>
          </a:xfrm>
        </p:spPr>
        <p:txBody>
          <a:bodyPr/>
          <a:lstStyle/>
          <a:p>
            <a:pPr marL="582930" indent="-514350">
              <a:buFont typeface="+mj-lt"/>
              <a:buAutoNum type="arabicPeriod"/>
            </a:pPr>
            <a:r>
              <a:rPr lang="ka-GE" dirty="0" smtClean="0"/>
              <a:t>სპირალური გალაქტიკა</a:t>
            </a:r>
          </a:p>
          <a:p>
            <a:pPr marL="582930" indent="-514350">
              <a:buFont typeface="+mj-lt"/>
              <a:buAutoNum type="arabicPeriod"/>
            </a:pPr>
            <a:r>
              <a:rPr lang="ka-GE" dirty="0" smtClean="0"/>
              <a:t>ელიფსური გალაქტიკა</a:t>
            </a:r>
          </a:p>
          <a:p>
            <a:pPr marL="582930" indent="-514350">
              <a:buFont typeface="+mj-lt"/>
              <a:buAutoNum type="arabicPeriod"/>
            </a:pPr>
            <a:r>
              <a:rPr lang="ka-GE" dirty="0" smtClean="0"/>
              <a:t>არასწორი  გალაქტიკა</a:t>
            </a:r>
          </a:p>
          <a:p>
            <a:pPr marL="582930" indent="-514350">
              <a:buNone/>
            </a:pPr>
            <a:endParaRPr lang="en-US" dirty="0"/>
          </a:p>
        </p:txBody>
      </p:sp>
      <p:pic>
        <p:nvPicPr>
          <p:cNvPr id="3075" name="Picture 3" descr="C:\Users\MAGDA\Desktop\form-3-chapter-9-stars-and-galaxies-20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000373"/>
            <a:ext cx="8286808" cy="2793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500042"/>
            <a:ext cx="7772400" cy="5855518"/>
          </a:xfrm>
        </p:spPr>
        <p:txBody>
          <a:bodyPr>
            <a:normAutofit/>
          </a:bodyPr>
          <a:lstStyle/>
          <a:p>
            <a:r>
              <a:rPr lang="ka-GE" sz="1800" dirty="0" smtClean="0"/>
              <a:t>ჰაბლის კლასიფიკაციის სისტემა ელიფსურ გალაქტიკებს მათ ელიფსურობაზე დაფუძნებით აფასებს: დაწყებული </a:t>
            </a:r>
            <a:r>
              <a:rPr lang="en-US" sz="1800" dirty="0" smtClean="0"/>
              <a:t>EO-</a:t>
            </a:r>
            <a:r>
              <a:rPr lang="ka-GE" sz="1800" dirty="0" smtClean="0"/>
              <a:t>თი, რომელიც თითქმის სფერულია, და დამთავრებული </a:t>
            </a:r>
            <a:r>
              <a:rPr lang="en-US" sz="1800" dirty="0" smtClean="0"/>
              <a:t>E7-</a:t>
            </a:r>
            <a:r>
              <a:rPr lang="ka-GE" sz="1800" dirty="0" smtClean="0"/>
              <a:t>ით, რომელიც ძალიან წაგრძელებულია. ამ გალაქტიკებს ელიფსოიდური მოხაზულობა აქვს, რის გამოც მათი გარეგობა ელიფსურია</a:t>
            </a:r>
            <a:r>
              <a:rPr lang="ka-GE" sz="2000" dirty="0" smtClean="0"/>
              <a:t>.</a:t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>                                                                                                                                                                  გალაქტიკათა ტიპები ჰაბლის კლასიფიკაციის სქემის მიხედვით. </a:t>
            </a:r>
            <a:r>
              <a:rPr lang="en-US" sz="2000" i="1" dirty="0" smtClean="0"/>
              <a:t>E</a:t>
            </a:r>
            <a:r>
              <a:rPr lang="en-US" sz="2000" dirty="0" smtClean="0"/>
              <a:t> </a:t>
            </a:r>
            <a:r>
              <a:rPr lang="ka-GE" sz="2000" dirty="0" smtClean="0"/>
              <a:t>ნიშნავს ელიფსური ტიპის გალაქტიკას; </a:t>
            </a:r>
            <a:r>
              <a:rPr lang="en-US" sz="2000" dirty="0" smtClean="0"/>
              <a:t>S </a:t>
            </a:r>
            <a:r>
              <a:rPr lang="ka-GE" sz="2000" dirty="0" smtClean="0"/>
              <a:t>სპირალია; </a:t>
            </a:r>
            <a:r>
              <a:rPr lang="en-US" sz="2000" dirty="0" smtClean="0"/>
              <a:t>SB </a:t>
            </a:r>
            <a:r>
              <a:rPr lang="ka-GE" sz="2000" dirty="0" smtClean="0"/>
              <a:t>დახურული სპირალური გალაქტიკაა.</a:t>
            </a:r>
          </a:p>
          <a:p>
            <a:pPr>
              <a:buNone/>
            </a:pPr>
            <a:endParaRPr lang="en-US" sz="2000" dirty="0"/>
          </a:p>
        </p:txBody>
      </p:sp>
      <p:pic>
        <p:nvPicPr>
          <p:cNvPr id="5123" name="Picture 3" descr="C:\Users\MAGDA\Desktop\360px-Hubble_sequence_phot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857628"/>
            <a:ext cx="6786610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701062" cy="1000108"/>
          </a:xfrm>
        </p:spPr>
        <p:txBody>
          <a:bodyPr/>
          <a:lstStyle/>
          <a:p>
            <a:r>
              <a:rPr lang="ka-GE" i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en-US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14 Most Beautiful Galaxies In the Universe! (1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2863" y="0"/>
            <a:ext cx="9056687" cy="67929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3406" y="785794"/>
            <a:ext cx="4500594" cy="578647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 smtClean="0"/>
              <a:t>NGC 4414 - </a:t>
            </a:r>
            <a:r>
              <a:rPr lang="ka-GE" sz="2000" dirty="0" smtClean="0"/>
              <a:t>ტიპური სპირალური გალაქტიკა ბერენიკეს თმების </a:t>
            </a:r>
            <a:r>
              <a:rPr lang="ka-GE" sz="2000" u="sng" dirty="0" smtClean="0"/>
              <a:t>თანავარსკვლავედში</a:t>
            </a:r>
            <a:r>
              <a:rPr lang="ka-GE" sz="2000" dirty="0" smtClean="0"/>
              <a:t>. მისი დიამეტრი, დაახლოებით, 55 000სინათლის წელიწადია და დედამიწიდან 60 მილიონი სინათლის წლითაა დაშორებული.</a:t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>2. ანდრომედას გალაქტიკა დაშორებულია ჩვენგან 2.5 მილიონი </a:t>
            </a:r>
            <a:r>
              <a:rPr lang="ka-GE" sz="2000" u="sng" dirty="0" smtClean="0"/>
              <a:t>სინათლის წელიწადით.</a:t>
            </a: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> </a:t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endParaRPr lang="en-US" sz="2000" dirty="0"/>
          </a:p>
        </p:txBody>
      </p:sp>
      <p:pic>
        <p:nvPicPr>
          <p:cNvPr id="4098" name="Picture 2" descr="C:\Users\MAGDA\Desktop\NGC_4414_(NASA-med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9124" cy="3477245"/>
          </a:xfrm>
          <a:prstGeom prst="rect">
            <a:avLst/>
          </a:prstGeom>
          <a:noFill/>
        </p:spPr>
      </p:pic>
      <p:pic>
        <p:nvPicPr>
          <p:cNvPr id="4099" name="Picture 3" descr="C:\Users\MAGDA\Desktop\800px-ანდრომედას_გალაქტიკა_(დავით_დვალის_მიერ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76"/>
            <a:ext cx="4286248" cy="32861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146" name="Picture 2" descr="C:\Users\MAGDA\Desktop\360-degree_Panorama_of_the_Southern_Sk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786058"/>
          </a:xfrm>
          <a:prstGeom prst="rect">
            <a:avLst/>
          </a:prstGeom>
          <a:noFill/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714620"/>
            <a:ext cx="8229600" cy="3609980"/>
          </a:xfrm>
        </p:spPr>
        <p:txBody>
          <a:bodyPr/>
          <a:lstStyle/>
          <a:p>
            <a:r>
              <a:rPr lang="ka-GE" dirty="0" smtClean="0">
                <a:solidFill>
                  <a:schemeClr val="accent2"/>
                </a:solidFill>
              </a:rPr>
              <a:t>ირმის ნახტომი: </a:t>
            </a:r>
            <a:r>
              <a:rPr lang="ka-GE" sz="1800" dirty="0" smtClean="0">
                <a:solidFill>
                  <a:schemeClr val="accent2"/>
                </a:solidFill>
              </a:rPr>
              <a:t>გალაქტიკა შედგება ელიფსური ფორმის ცენტრისგან, რომელიც გარშემორტყმულია გაზისა და კოსმიური მტვრის დისკით, ხოლო ვარსკვლავები ქმნიან ოთხ მკაფიო სპირალისებურ მკლავს. ირმის ნახტომის დიამეტრი დაახლოებით 30 ათასი </a:t>
            </a:r>
            <a:r>
              <a:rPr lang="ka-GE" sz="1800" u="sng" dirty="0" smtClean="0">
                <a:solidFill>
                  <a:schemeClr val="accent2"/>
                </a:solidFill>
              </a:rPr>
              <a:t>პარსეკია.</a:t>
            </a:r>
          </a:p>
          <a:p>
            <a:r>
              <a:rPr lang="ka-GE" sz="1800" dirty="0" smtClean="0">
                <a:solidFill>
                  <a:schemeClr val="accent3"/>
                </a:solidFill>
              </a:rPr>
              <a:t> და მისი სისქე კი დაახლოებით 1000 სინათლის წელიწადია. გალაქტიკა შეიცავს სულ მცირე 200 მილიარდ ვარსკვლავს</a:t>
            </a:r>
            <a:r>
              <a:rPr lang="ka-GE" sz="1800" dirty="0" smtClean="0"/>
              <a:t> </a:t>
            </a:r>
            <a:r>
              <a:rPr lang="ka-GE" sz="1800" dirty="0" smtClean="0">
                <a:solidFill>
                  <a:schemeClr val="accent3"/>
                </a:solidFill>
              </a:rPr>
              <a:t>2009 წლის იანვარის მონაცემებით გალაქტიკის მასა არის მზის მასის 3×10</a:t>
            </a:r>
            <a:r>
              <a:rPr lang="ka-GE" sz="1800" baseline="30000" dirty="0" smtClean="0">
                <a:solidFill>
                  <a:schemeClr val="accent3"/>
                </a:solidFill>
              </a:rPr>
              <a:t>12</a:t>
            </a:r>
            <a:r>
              <a:rPr lang="ka-GE" sz="1800" dirty="0" smtClean="0">
                <a:solidFill>
                  <a:schemeClr val="accent3"/>
                </a:solidFill>
              </a:rPr>
              <a:t>, ანუ 6×10</a:t>
            </a:r>
            <a:r>
              <a:rPr lang="ka-GE" sz="1800" baseline="30000" dirty="0" smtClean="0">
                <a:solidFill>
                  <a:schemeClr val="accent3"/>
                </a:solidFill>
              </a:rPr>
              <a:t>42</a:t>
            </a:r>
            <a:r>
              <a:rPr lang="ka-GE" sz="1800" dirty="0" smtClean="0">
                <a:solidFill>
                  <a:schemeClr val="accent3"/>
                </a:solidFill>
              </a:rPr>
              <a:t> კგ. მისი ძირითადი მასა მოდის არა ვარსკვლავებისა და ვარსკვლავთშორისი აირის, არამედ უჩინარი შავი მატერიის ჰალოზე.</a:t>
            </a:r>
            <a:endParaRPr lang="en-US" sz="18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071562"/>
          </a:xfrm>
        </p:spPr>
        <p:txBody>
          <a:bodyPr>
            <a:normAutofit/>
          </a:bodyPr>
          <a:lstStyle/>
          <a:p>
            <a:r>
              <a:rPr lang="ka-GE" sz="3200" i="1" dirty="0" smtClean="0"/>
              <a:t>            გალაქტიკის ცენტრი</a:t>
            </a:r>
            <a:endParaRPr lang="en-US" sz="32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00306"/>
            <a:ext cx="8229600" cy="3824294"/>
          </a:xfrm>
        </p:spPr>
        <p:txBody>
          <a:bodyPr>
            <a:normAutofit/>
          </a:bodyPr>
          <a:lstStyle/>
          <a:p>
            <a:r>
              <a:rPr lang="ka-GE" sz="2000" dirty="0" smtClean="0">
                <a:solidFill>
                  <a:schemeClr val="accent2"/>
                </a:solidFill>
              </a:rPr>
              <a:t>გალაქტიკის ცენტრი არის ამოზნექილი და სიგანეში დაახლოებით 8 ათასი პარსეკია. მის ცენტრში მდებარეობს ზემასიური შავი ხვრელი (მშვილდოსანი </a:t>
            </a:r>
            <a:r>
              <a:rPr lang="en-US" sz="2000" dirty="0" smtClean="0">
                <a:solidFill>
                  <a:schemeClr val="accent2"/>
                </a:solidFill>
              </a:rPr>
              <a:t>A*</a:t>
            </a:r>
            <a:r>
              <a:rPr lang="ka-GE" sz="2000" dirty="0" smtClean="0">
                <a:solidFill>
                  <a:schemeClr val="accent2"/>
                </a:solidFill>
              </a:rPr>
              <a:t>)</a:t>
            </a:r>
            <a:r>
              <a:rPr lang="en-US" sz="2000" dirty="0" smtClean="0">
                <a:solidFill>
                  <a:schemeClr val="accent2"/>
                </a:solidFill>
              </a:rPr>
              <a:t>, </a:t>
            </a:r>
            <a:r>
              <a:rPr lang="ka-GE" sz="2000" dirty="0" smtClean="0">
                <a:solidFill>
                  <a:schemeClr val="accent2"/>
                </a:solidFill>
              </a:rPr>
              <a:t>რომლის გარშემო ბრუნავს საშუალო მასის შავი ხვრელი. მათი ერთობლივი გრავიატაცია აიძულებს მათ გარშემო მყოფ ვარსკვლავებს იბრუნონ უჩვეულო ტრაექტორიაზე.</a:t>
            </a:r>
            <a:endParaRPr lang="en-US" sz="2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500042"/>
            <a:ext cx="7286676" cy="642942"/>
          </a:xfrm>
        </p:spPr>
        <p:txBody>
          <a:bodyPr>
            <a:normAutofit/>
          </a:bodyPr>
          <a:lstStyle/>
          <a:p>
            <a:r>
              <a:rPr lang="ka-GE" sz="3600" i="1" dirty="0" smtClean="0"/>
              <a:t>გალაქტიკის მკლავები</a:t>
            </a:r>
            <a:endParaRPr lang="en-US" sz="36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4810" y="1357298"/>
            <a:ext cx="4929190" cy="5072098"/>
          </a:xfrm>
        </p:spPr>
        <p:txBody>
          <a:bodyPr>
            <a:normAutofit/>
          </a:bodyPr>
          <a:lstStyle/>
          <a:p>
            <a:r>
              <a:rPr lang="ka-GE" sz="1800" dirty="0" smtClean="0">
                <a:solidFill>
                  <a:schemeClr val="accent3"/>
                </a:solidFill>
              </a:rPr>
              <a:t>ირმის ნახტომი ეკუთვნის სპირალურ გალაქტიკებს, რაც ნიშნავს რომ მას გააჩნია სპირალური მკლავები. ყოველი მკლავი წარმოადგენს ლოგარითმულ სპირალს 12 გრადუსიანი დახრით. მიჩნეულია რომ არსებობს ოთხი ძირითადი მკლავი.   </a:t>
            </a:r>
          </a:p>
          <a:p>
            <a:pPr>
              <a:buNone/>
            </a:pPr>
            <a:r>
              <a:rPr lang="ka-GE" sz="2400" i="1" dirty="0" smtClean="0"/>
              <a:t>ჰალო :</a:t>
            </a:r>
          </a:p>
          <a:p>
            <a:r>
              <a:rPr lang="ka-GE" sz="1800" dirty="0" smtClean="0">
                <a:solidFill>
                  <a:schemeClr val="accent3"/>
                </a:solidFill>
              </a:rPr>
              <a:t>გალაქტიკის ჰალოს აქვს სფეროსებური ფორმა დაახლოებით 5-10 ათასი სინათლის წელიწადის დიამეტრით და მისი ტემპერატურა დაახლოებით 5×10</a:t>
            </a:r>
            <a:r>
              <a:rPr lang="ka-GE" sz="1800" baseline="30000" dirty="0" smtClean="0">
                <a:solidFill>
                  <a:schemeClr val="accent3"/>
                </a:solidFill>
              </a:rPr>
              <a:t>5</a:t>
            </a:r>
            <a:r>
              <a:rPr lang="ka-GE" sz="1800" dirty="0" smtClean="0">
                <a:solidFill>
                  <a:schemeClr val="accent3"/>
                </a:solidFill>
              </a:rPr>
              <a:t> </a:t>
            </a:r>
            <a:r>
              <a:rPr lang="ka-GE" sz="1800" u="sng" dirty="0" smtClean="0">
                <a:solidFill>
                  <a:schemeClr val="accent3"/>
                </a:solidFill>
              </a:rPr>
              <a:t>კელვინია</a:t>
            </a:r>
            <a:r>
              <a:rPr lang="ka-GE" sz="1800" dirty="0" smtClean="0"/>
              <a:t>.</a:t>
            </a:r>
            <a:endParaRPr lang="ka-GE" sz="1800" dirty="0" smtClean="0">
              <a:solidFill>
                <a:schemeClr val="accent3"/>
              </a:solidFill>
            </a:endParaRPr>
          </a:p>
          <a:p>
            <a:endParaRPr lang="ka-GE" sz="1800" dirty="0" smtClean="0">
              <a:solidFill>
                <a:schemeClr val="accent3"/>
              </a:solidFill>
            </a:endParaRPr>
          </a:p>
          <a:p>
            <a:pPr>
              <a:buNone/>
            </a:pPr>
            <a:r>
              <a:rPr lang="ka-GE" sz="1800" dirty="0" smtClean="0">
                <a:solidFill>
                  <a:schemeClr val="accent3"/>
                </a:solidFill>
              </a:rPr>
              <a:t>  </a:t>
            </a:r>
            <a:endParaRPr lang="en-US" sz="1800" dirty="0">
              <a:solidFill>
                <a:schemeClr val="accent3"/>
              </a:solidFill>
            </a:endParaRPr>
          </a:p>
        </p:txBody>
      </p:sp>
      <p:pic>
        <p:nvPicPr>
          <p:cNvPr id="7170" name="Picture 2" descr="C:\Users\MAGDA\Desktop\518px-Milky_Way_Spiral_Arm_Georgian.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4286248" cy="40719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4"/>
          </a:xfrm>
        </p:spPr>
        <p:txBody>
          <a:bodyPr>
            <a:normAutofit/>
          </a:bodyPr>
          <a:lstStyle/>
          <a:p>
            <a:r>
              <a:rPr lang="ka-GE" sz="3600" dirty="0" smtClean="0"/>
              <a:t>     მადლობა   ყურადღებისთვის!</a:t>
            </a:r>
            <a:endParaRPr lang="en-US" sz="3600" dirty="0"/>
          </a:p>
        </p:txBody>
      </p:sp>
      <p:pic>
        <p:nvPicPr>
          <p:cNvPr id="8194" name="Picture 2" descr="C:\Users\MAGDA\Desktop\Einstein_laughing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071678"/>
            <a:ext cx="6096000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111</TotalTime>
  <Words>135</Words>
  <Application>Microsoft Office PowerPoint</Application>
  <PresentationFormat>On-screen Show (4:3)</PresentationFormat>
  <Paragraphs>25</Paragraphs>
  <Slides>11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Flow</vt:lpstr>
      <vt:lpstr>ი. ჯავახიშვილის თბილისის სახელმწიფო უნივერსიტეტი       -კოსმოლოგია და ელემენტარული ნაწილაკები-                                   სტუდენტი: მაგდა სვანიძე                                    პროფ: მერაბ გოგბერაშვილი IVკურსი 2016 წელი</vt:lpstr>
      <vt:lpstr>   __გალაქტიკა ___ გრავიტაციულად დაკავშირებული მატერიის მასიური სისტემა, რომელიც შეიცავს ვარსკვლავებს , ვარკვლავურ ნარჩენებს, გაზისა და მტვრის ვარსკვლავთშორის სივრცესა და ბნელ მატერიას — მნიშვნელოვან, მაგრამ თითქმის უცნობ კომპონენტებს.</vt:lpstr>
      <vt:lpstr>Slide 3</vt:lpstr>
      <vt:lpstr>გალაქტიკიების ტიპები:</vt:lpstr>
      <vt:lpstr>Slide 5</vt:lpstr>
      <vt:lpstr> </vt:lpstr>
      <vt:lpstr>NGC 4414 - ტიპური სპირალური გალაქტიკა ბერენიკეს თმების თანავარსკვლავედში. მისი დიამეტრი, დაახლოებით, 55 000სინათლის წელიწადია და დედამიწიდან 60 მილიონი სინათლის წლითაა დაშორებული.    2. ანდრომედას გალაქტიკა დაშორებულია ჩვენგან 2.5 მილიონი სინათლის წელიწადით.      </vt:lpstr>
      <vt:lpstr>Slide 8</vt:lpstr>
      <vt:lpstr>            გალაქტიკის ცენტრი</vt:lpstr>
      <vt:lpstr>გალაქტიკის მკლავები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ი. ჯავახიშვილის თბილისის სახელმწიფო უნივერსიტეტი       -კოსმოლოგია და ელემენტარული ნაწილაკები-                                   სტუდენტი: მაგდა სვანიძე                                    პროფ: მერაბ გოგბერაშვილი III კურსი 2015 წელი</dc:title>
  <dc:creator>MAGDA</dc:creator>
  <cp:lastModifiedBy>MAGDA</cp:lastModifiedBy>
  <cp:revision>3</cp:revision>
  <dcterms:created xsi:type="dcterms:W3CDTF">2015-06-04T19:12:17Z</dcterms:created>
  <dcterms:modified xsi:type="dcterms:W3CDTF">2016-06-07T22:10:14Z</dcterms:modified>
</cp:coreProperties>
</file>