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516"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67A5819-FF03-4BA4-BD59-E2EC1ECA6500}" type="datetimeFigureOut">
              <a:rPr lang="en-US" smtClean="0"/>
              <a:t>5/29/2016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244544-C709-4D1B-8DCC-673528A2FA10}"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6956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67A5819-FF03-4BA4-BD59-E2EC1ECA6500}" type="datetimeFigureOut">
              <a:rPr lang="en-US" smtClean="0"/>
              <a:t>5/29/2016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244544-C709-4D1B-8DCC-673528A2FA10}" type="slidenum">
              <a:rPr lang="en-US" smtClean="0"/>
              <a:t>‹#›</a:t>
            </a:fld>
            <a:endParaRPr lang="en-US"/>
          </a:p>
        </p:txBody>
      </p:sp>
    </p:spTree>
    <p:extLst>
      <p:ext uri="{BB962C8B-B14F-4D97-AF65-F5344CB8AC3E}">
        <p14:creationId xmlns:p14="http://schemas.microsoft.com/office/powerpoint/2010/main" val="3612373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67A5819-FF03-4BA4-BD59-E2EC1ECA6500}" type="datetimeFigureOut">
              <a:rPr lang="en-US" smtClean="0"/>
              <a:t>5/29/2016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244544-C709-4D1B-8DCC-673528A2FA10}"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6932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67A5819-FF03-4BA4-BD59-E2EC1ECA6500}" type="datetimeFigureOut">
              <a:rPr lang="en-US" smtClean="0"/>
              <a:t>5/29/2016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244544-C709-4D1B-8DCC-673528A2FA10}" type="slidenum">
              <a:rPr lang="en-US" smtClean="0"/>
              <a:t>‹#›</a:t>
            </a:fld>
            <a:endParaRPr lang="en-US"/>
          </a:p>
        </p:txBody>
      </p:sp>
    </p:spTree>
    <p:extLst>
      <p:ext uri="{BB962C8B-B14F-4D97-AF65-F5344CB8AC3E}">
        <p14:creationId xmlns:p14="http://schemas.microsoft.com/office/powerpoint/2010/main" val="2143694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67A5819-FF03-4BA4-BD59-E2EC1ECA6500}" type="datetimeFigureOut">
              <a:rPr lang="en-US" smtClean="0"/>
              <a:t>5/29/2016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244544-C709-4D1B-8DCC-673528A2FA10}" type="slidenum">
              <a:rPr lang="en-US" smtClean="0"/>
              <a:t>‹#›</a:t>
            </a:fld>
            <a:endParaRPr lang="en-US"/>
          </a:p>
        </p:txBody>
      </p:sp>
    </p:spTree>
    <p:extLst>
      <p:ext uri="{BB962C8B-B14F-4D97-AF65-F5344CB8AC3E}">
        <p14:creationId xmlns:p14="http://schemas.microsoft.com/office/powerpoint/2010/main" val="3563695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67A5819-FF03-4BA4-BD59-E2EC1ECA6500}" type="datetimeFigureOut">
              <a:rPr lang="en-US" smtClean="0"/>
              <a:t>5/29/2016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244544-C709-4D1B-8DCC-673528A2FA10}" type="slidenum">
              <a:rPr lang="en-US" smtClean="0"/>
              <a:t>‹#›</a:t>
            </a:fld>
            <a:endParaRPr lang="en-US"/>
          </a:p>
        </p:txBody>
      </p:sp>
    </p:spTree>
    <p:extLst>
      <p:ext uri="{BB962C8B-B14F-4D97-AF65-F5344CB8AC3E}">
        <p14:creationId xmlns:p14="http://schemas.microsoft.com/office/powerpoint/2010/main" val="3557938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67A5819-FF03-4BA4-BD59-E2EC1ECA6500}" type="datetimeFigureOut">
              <a:rPr lang="en-US" smtClean="0"/>
              <a:t>5/29/2016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89244544-C709-4D1B-8DCC-673528A2FA10}" type="slidenum">
              <a:rPr lang="en-US" smtClean="0"/>
              <a:t>‹#›</a:t>
            </a:fld>
            <a:endParaRPr lang="en-US"/>
          </a:p>
        </p:txBody>
      </p:sp>
    </p:spTree>
    <p:extLst>
      <p:ext uri="{BB962C8B-B14F-4D97-AF65-F5344CB8AC3E}">
        <p14:creationId xmlns:p14="http://schemas.microsoft.com/office/powerpoint/2010/main" val="3973975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67A5819-FF03-4BA4-BD59-E2EC1ECA6500}" type="datetimeFigureOut">
              <a:rPr lang="en-US" smtClean="0"/>
              <a:t>5/29/2016</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9244544-C709-4D1B-8DCC-673528A2FA10}" type="slidenum">
              <a:rPr lang="en-US" smtClean="0"/>
              <a:t>‹#›</a:t>
            </a:fld>
            <a:endParaRPr lang="en-US"/>
          </a:p>
        </p:txBody>
      </p:sp>
    </p:spTree>
    <p:extLst>
      <p:ext uri="{BB962C8B-B14F-4D97-AF65-F5344CB8AC3E}">
        <p14:creationId xmlns:p14="http://schemas.microsoft.com/office/powerpoint/2010/main" val="713717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7A5819-FF03-4BA4-BD59-E2EC1ECA6500}" type="datetimeFigureOut">
              <a:rPr lang="en-US" smtClean="0"/>
              <a:t>5/29/2016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244544-C709-4D1B-8DCC-673528A2FA10}" type="slidenum">
              <a:rPr lang="en-US" smtClean="0"/>
              <a:t>‹#›</a:t>
            </a:fld>
            <a:endParaRPr lang="en-US"/>
          </a:p>
        </p:txBody>
      </p:sp>
    </p:spTree>
    <p:extLst>
      <p:ext uri="{BB962C8B-B14F-4D97-AF65-F5344CB8AC3E}">
        <p14:creationId xmlns:p14="http://schemas.microsoft.com/office/powerpoint/2010/main" val="2023253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67A5819-FF03-4BA4-BD59-E2EC1ECA6500}" type="datetimeFigureOut">
              <a:rPr lang="en-US" smtClean="0"/>
              <a:t>5/29/2016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244544-C709-4D1B-8DCC-673528A2FA10}" type="slidenum">
              <a:rPr lang="en-US" smtClean="0"/>
              <a:t>‹#›</a:t>
            </a:fld>
            <a:endParaRPr lang="en-US"/>
          </a:p>
        </p:txBody>
      </p:sp>
    </p:spTree>
    <p:extLst>
      <p:ext uri="{BB962C8B-B14F-4D97-AF65-F5344CB8AC3E}">
        <p14:creationId xmlns:p14="http://schemas.microsoft.com/office/powerpoint/2010/main" val="3676090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67A5819-FF03-4BA4-BD59-E2EC1ECA6500}" type="datetimeFigureOut">
              <a:rPr lang="en-US" smtClean="0"/>
              <a:t>5/29/2016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244544-C709-4D1B-8DCC-673528A2FA10}" type="slidenum">
              <a:rPr lang="en-US" smtClean="0"/>
              <a:t>‹#›</a:t>
            </a:fld>
            <a:endParaRPr lang="en-US"/>
          </a:p>
        </p:txBody>
      </p:sp>
    </p:spTree>
    <p:extLst>
      <p:ext uri="{BB962C8B-B14F-4D97-AF65-F5344CB8AC3E}">
        <p14:creationId xmlns:p14="http://schemas.microsoft.com/office/powerpoint/2010/main" val="1238128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67A5819-FF03-4BA4-BD59-E2EC1ECA6500}" type="datetimeFigureOut">
              <a:rPr lang="en-US" smtClean="0"/>
              <a:t>5/29/2016</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9244544-C709-4D1B-8DCC-673528A2FA10}"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87249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8.xml"/><Relationship Id="rId5" Type="http://schemas.openxmlformats.org/officeDocument/2006/relationships/image" Target="../media/image6.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81380" y="581152"/>
            <a:ext cx="9342120" cy="2136648"/>
          </a:xfrm>
        </p:spPr>
        <p:txBody>
          <a:bodyPr>
            <a:normAutofit fontScale="90000"/>
          </a:bodyPr>
          <a:lstStyle/>
          <a:p>
            <a:r>
              <a:rPr lang="ka-GE" dirty="0" smtClean="0"/>
              <a:t>გრავიტაციული კოლაფსი</a:t>
            </a:r>
            <a:endParaRPr lang="en-US" dirty="0"/>
          </a:p>
        </p:txBody>
      </p:sp>
      <p:sp>
        <p:nvSpPr>
          <p:cNvPr id="3" name="Subtitle 2"/>
          <p:cNvSpPr>
            <a:spLocks noGrp="1"/>
          </p:cNvSpPr>
          <p:nvPr>
            <p:ph type="subTitle" idx="1"/>
          </p:nvPr>
        </p:nvSpPr>
        <p:spPr/>
        <p:txBody>
          <a:bodyPr/>
          <a:lstStyle/>
          <a:p>
            <a:r>
              <a:rPr lang="ka-GE" dirty="0" smtClean="0"/>
              <a:t>მარიამ ალბექიონი</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10001" y="1980270"/>
            <a:ext cx="5832427" cy="4357029"/>
          </a:xfrm>
          <a:prstGeom prst="rect">
            <a:avLst/>
          </a:prstGeom>
        </p:spPr>
      </p:pic>
    </p:spTree>
    <p:extLst>
      <p:ext uri="{BB962C8B-B14F-4D97-AF65-F5344CB8AC3E}">
        <p14:creationId xmlns:p14="http://schemas.microsoft.com/office/powerpoint/2010/main" val="2027190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7500" y="622300"/>
            <a:ext cx="10838180" cy="5246794"/>
          </a:xfrm>
        </p:spPr>
        <p:txBody>
          <a:bodyPr>
            <a:normAutofit/>
          </a:bodyPr>
          <a:lstStyle/>
          <a:p>
            <a:r>
              <a:rPr lang="ka-GE" sz="2400" dirty="0" smtClean="0"/>
              <a:t>გრავიტაციული კოლაფსი არის მასიური ობიექტის შეკუმშვა თავისივე საკუთარი გრავიტაციის გავლენით, რომელიც უბიძგებს მატერიას ჩავარდეს მასის ცენტრისკენ.</a:t>
            </a:r>
          </a:p>
          <a:p>
            <a:endParaRPr lang="ka-GE" sz="2400" dirty="0" smtClean="0"/>
          </a:p>
          <a:p>
            <a:r>
              <a:rPr lang="ka-GE" sz="2400" dirty="0" smtClean="0"/>
              <a:t>გრავიტაციული კოლაფსი ფუნდამენტური მექანიზმიასამყაროში სტრუქტურების ფორმირებისას</a:t>
            </a:r>
          </a:p>
          <a:p>
            <a:endParaRPr lang="ka-GE" sz="2400" dirty="0" smtClean="0"/>
          </a:p>
          <a:p>
            <a:r>
              <a:rPr lang="ka-GE" sz="2400" dirty="0" smtClean="0"/>
              <a:t>მაგ.: ვარსკვლავი წარმოიქმნება ვარსკვლავთშორისი მატერიის ღრუბლების კოლაფსირებით, ხდება ღრუბლის შეკუმშვა იქამდე სანამ არ დაიწყება ბირთვში თერმობირთვული გარდაქმნები. შემდეგ გრავიტაციული ძალები აბალანსებენ სითბურ წნევას და ვარსკვლავი აღწევს დინამიკურ წონასწორობას. როდესაც მისი სასიცოცხლო ენერგია ამოიწურება, ის კვლავ კოლაფსირდება სანამ არ მიაღწევს ახალ წონასწორულ მდგომარეობას</a:t>
            </a:r>
          </a:p>
        </p:txBody>
      </p:sp>
    </p:spTree>
    <p:extLst>
      <p:ext uri="{BB962C8B-B14F-4D97-AF65-F5344CB8AC3E}">
        <p14:creationId xmlns:p14="http://schemas.microsoft.com/office/powerpoint/2010/main" val="3414335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5783997"/>
          </a:xfrm>
        </p:spPr>
        <p:txBody>
          <a:bodyPr>
            <a:normAutofit/>
          </a:bodyPr>
          <a:lstStyle/>
          <a:p>
            <a:r>
              <a:rPr lang="ka-GE" sz="3600" dirty="0" smtClean="0"/>
              <a:t>შვარცშილდის მეტრიკაში</a:t>
            </a:r>
            <a:r>
              <a:rPr lang="ka-GE" dirty="0" smtClean="0"/>
              <a:t/>
            </a:r>
            <a:br>
              <a:rPr lang="ka-GE" dirty="0" smtClean="0"/>
            </a:br>
            <a:r>
              <a:rPr lang="en-US" dirty="0" smtClean="0"/>
              <a:t>     </a:t>
            </a:r>
            <a:r>
              <a:rPr lang="en-US" sz="2000" dirty="0" smtClean="0">
                <a:sym typeface="Wingdings" panose="05000000000000000000" pitchFamily="2" charset="2"/>
              </a:rPr>
              <a:t> </a:t>
            </a:r>
            <a:r>
              <a:rPr lang="en-US" sz="2400" b="1" dirty="0" smtClean="0">
                <a:sym typeface="Wingdings" panose="05000000000000000000" pitchFamily="2" charset="2"/>
              </a:rPr>
              <a:t>0 </a:t>
            </a:r>
            <a:r>
              <a:rPr lang="en-US" sz="2000" dirty="0" smtClean="0">
                <a:sym typeface="Wingdings" panose="05000000000000000000" pitchFamily="2" charset="2"/>
              </a:rPr>
              <a:t>                        </a:t>
            </a:r>
            <a:r>
              <a:rPr lang="en-US" sz="2400" b="1" dirty="0" smtClean="0">
                <a:sym typeface="Wingdings" panose="05000000000000000000" pitchFamily="2" charset="2"/>
              </a:rPr>
              <a:t>∞ ,     </a:t>
            </a:r>
            <a:r>
              <a:rPr lang="ka-GE" sz="2400" b="1" dirty="0" smtClean="0">
                <a:sym typeface="Wingdings" panose="05000000000000000000" pitchFamily="2" charset="2"/>
              </a:rPr>
              <a:t>როცა </a:t>
            </a:r>
            <a:r>
              <a:rPr lang="en-US" sz="2400" b="1" dirty="0" smtClean="0">
                <a:sym typeface="Wingdings" panose="05000000000000000000" pitchFamily="2" charset="2"/>
              </a:rPr>
              <a:t>               </a:t>
            </a:r>
            <a:r>
              <a:rPr lang="ka-GE" sz="2400" b="1" dirty="0" smtClean="0">
                <a:sym typeface="Wingdings" panose="05000000000000000000" pitchFamily="2" charset="2"/>
              </a:rPr>
              <a:t> </a:t>
            </a:r>
            <a:r>
              <a:rPr lang="en-US" sz="2400" b="1" dirty="0" smtClean="0">
                <a:sym typeface="Wingdings" panose="05000000000000000000" pitchFamily="2" charset="2"/>
              </a:rPr>
              <a:t>,</a:t>
            </a:r>
            <a:r>
              <a:rPr lang="en-US" sz="2000" b="1" dirty="0" smtClean="0">
                <a:sym typeface="Wingdings" panose="05000000000000000000" pitchFamily="2" charset="2"/>
              </a:rPr>
              <a:t> </a:t>
            </a:r>
            <a:r>
              <a:rPr lang="ka-GE" sz="2000" b="1" dirty="0" smtClean="0">
                <a:sym typeface="Wingdings" panose="05000000000000000000" pitchFamily="2" charset="2"/>
              </a:rPr>
              <a:t>ანუ როცა ვართ შვარცშილდის სფეროზე</a:t>
            </a:r>
            <a:r>
              <a:rPr lang="en-US" dirty="0" smtClean="0"/>
              <a:t/>
            </a:r>
            <a:br>
              <a:rPr lang="en-US" dirty="0" smtClean="0"/>
            </a:br>
            <a:r>
              <a:rPr lang="ka-GE" dirty="0" smtClean="0"/>
              <a:t/>
            </a:r>
            <a:br>
              <a:rPr lang="ka-GE" dirty="0" smtClean="0"/>
            </a:br>
            <a:r>
              <a:rPr lang="ka-GE" sz="2700" dirty="0" smtClean="0"/>
              <a:t>გვაქვს სივრცე-დროითი სინგულარობა;</a:t>
            </a:r>
            <a:r>
              <a:rPr lang="ka-GE" dirty="0" smtClean="0"/>
              <a:t/>
            </a:r>
            <a:br>
              <a:rPr lang="ka-GE" dirty="0" smtClean="0"/>
            </a:br>
            <a:r>
              <a:rPr lang="ka-GE" dirty="0" smtClean="0"/>
              <a:t/>
            </a:r>
            <a:br>
              <a:rPr lang="ka-GE" dirty="0" smtClean="0"/>
            </a:br>
            <a:r>
              <a:rPr lang="ka-GE" sz="2700" dirty="0" smtClean="0"/>
              <a:t>შეუძლებელია იარსებოს სხეულმა იმაზე ნაკლები რადიუსით ვიდრე ეს არის მისი კრიტიკული, გრავიტაციული რადიუსი;</a:t>
            </a:r>
            <a:r>
              <a:rPr lang="ka-GE" sz="2700" dirty="0"/>
              <a:t/>
            </a:r>
            <a:br>
              <a:rPr lang="ka-GE" sz="2700" dirty="0"/>
            </a:br>
            <a:r>
              <a:rPr lang="ka-GE" sz="2700" dirty="0" smtClean="0"/>
              <a:t/>
            </a:r>
            <a:br>
              <a:rPr lang="ka-GE" sz="2700" dirty="0" smtClean="0"/>
            </a:br>
            <a:r>
              <a:rPr lang="ka-GE" sz="2700" dirty="0"/>
              <a:t/>
            </a:r>
            <a:br>
              <a:rPr lang="ka-GE" sz="2700" dirty="0"/>
            </a:br>
            <a:r>
              <a:rPr lang="ka-GE" sz="2700" dirty="0" smtClean="0"/>
              <a:t/>
            </a:r>
            <a:br>
              <a:rPr lang="ka-GE" sz="2700" dirty="0" smtClean="0"/>
            </a:br>
            <a:endParaRPr lang="en-US" sz="2700"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87083" y="1953797"/>
            <a:ext cx="433742" cy="284175"/>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78111" y="1953797"/>
            <a:ext cx="474692" cy="34688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74326" y="1937527"/>
            <a:ext cx="885332" cy="379428"/>
          </a:xfrm>
          <a:prstGeom prst="rect">
            <a:avLst/>
          </a:prstGeom>
        </p:spPr>
      </p:pic>
    </p:spTree>
    <p:extLst>
      <p:ext uri="{BB962C8B-B14F-4D97-AF65-F5344CB8AC3E}">
        <p14:creationId xmlns:p14="http://schemas.microsoft.com/office/powerpoint/2010/main" val="39140864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5771297"/>
          </a:xfrm>
        </p:spPr>
        <p:txBody>
          <a:bodyPr>
            <a:normAutofit fontScale="90000"/>
          </a:bodyPr>
          <a:lstStyle/>
          <a:p>
            <a:r>
              <a:rPr lang="ka-GE" sz="2800" dirty="0" smtClean="0"/>
              <a:t/>
            </a:r>
            <a:br>
              <a:rPr lang="ka-GE" sz="2800" dirty="0" smtClean="0"/>
            </a:br>
            <a:r>
              <a:rPr lang="ka-GE" sz="2800" dirty="0"/>
              <a:t/>
            </a:r>
            <a:br>
              <a:rPr lang="ka-GE" sz="2800" dirty="0"/>
            </a:br>
            <a:r>
              <a:rPr lang="ka-GE" sz="2800" dirty="0" smtClean="0"/>
              <a:t/>
            </a:r>
            <a:br>
              <a:rPr lang="ka-GE" sz="2800" dirty="0" smtClean="0"/>
            </a:br>
            <a:r>
              <a:rPr lang="ka-GE" sz="2800" dirty="0"/>
              <a:t/>
            </a:r>
            <a:br>
              <a:rPr lang="ka-GE" sz="2800" dirty="0"/>
            </a:br>
            <a:r>
              <a:rPr lang="ka-GE" sz="2800" dirty="0" smtClean="0"/>
              <a:t/>
            </a:r>
            <a:br>
              <a:rPr lang="ka-GE" sz="2800" dirty="0" smtClean="0"/>
            </a:br>
            <a:r>
              <a:rPr lang="ka-GE" sz="2800" dirty="0"/>
              <a:t/>
            </a:r>
            <a:br>
              <a:rPr lang="ka-GE" sz="2800" dirty="0"/>
            </a:br>
            <a:r>
              <a:rPr lang="ka-GE" sz="2800" dirty="0" smtClean="0"/>
              <a:t>ვცდილობთ შემოვიღოთ შესაფერისი ათვლის სიტემა </a:t>
            </a:r>
            <a:r>
              <a:rPr lang="en-US" sz="2800" dirty="0" smtClean="0"/>
              <a:t/>
            </a:r>
            <a:br>
              <a:rPr lang="en-US" sz="2800" dirty="0" smtClean="0"/>
            </a:br>
            <a:r>
              <a:rPr lang="ka-GE" sz="2800" dirty="0" smtClean="0"/>
              <a:t>                  -სთვის</a:t>
            </a:r>
            <a:br>
              <a:rPr lang="ka-GE" sz="2800" dirty="0" smtClean="0"/>
            </a:br>
            <a:r>
              <a:rPr lang="ka-GE" sz="2800" dirty="0" smtClean="0"/>
              <a:t/>
            </a:r>
            <a:br>
              <a:rPr lang="ka-GE" sz="2800" dirty="0" smtClean="0"/>
            </a:br>
            <a:r>
              <a:rPr lang="ka-GE" sz="2800" dirty="0"/>
              <a:t/>
            </a:r>
            <a:br>
              <a:rPr lang="ka-GE" sz="2800" dirty="0"/>
            </a:br>
            <a:r>
              <a:rPr lang="ka-GE" sz="2800" dirty="0" smtClean="0"/>
              <a:t>შემოგვაქვს კოორდინატული გარდაქმნები:</a:t>
            </a:r>
            <a:br>
              <a:rPr lang="ka-GE" sz="2800" dirty="0" smtClean="0"/>
            </a:br>
            <a:r>
              <a:rPr lang="ka-GE" sz="2800" dirty="0"/>
              <a:t/>
            </a:r>
            <a:br>
              <a:rPr lang="ka-GE" sz="2800" dirty="0"/>
            </a:br>
            <a:r>
              <a:rPr lang="ka-GE" sz="2800" dirty="0" smtClean="0"/>
              <a:t/>
            </a:r>
            <a:br>
              <a:rPr lang="ka-GE" sz="2800" dirty="0" smtClean="0"/>
            </a:br>
            <a:r>
              <a:rPr lang="ka-GE" sz="2800" dirty="0" smtClean="0"/>
              <a:t/>
            </a:r>
            <a:br>
              <a:rPr lang="ka-GE" sz="2800" dirty="0" smtClean="0"/>
            </a:br>
            <a:r>
              <a:rPr lang="ka-GE" sz="2800" dirty="0"/>
              <a:t/>
            </a:r>
            <a:br>
              <a:rPr lang="ka-GE" sz="2800" dirty="0"/>
            </a:br>
            <a:r>
              <a:rPr lang="ka-GE" dirty="0" smtClean="0"/>
              <a:t/>
            </a:r>
            <a:br>
              <a:rPr lang="ka-GE" dirty="0" smtClean="0"/>
            </a:br>
            <a:r>
              <a:rPr lang="ka-GE" dirty="0" smtClean="0"/>
              <a:t/>
            </a:r>
            <a:br>
              <a:rPr lang="ka-GE" dirty="0" smtClean="0"/>
            </a:b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8757" y="1789099"/>
            <a:ext cx="643345" cy="293701"/>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9002" y="3292420"/>
            <a:ext cx="5113549" cy="112718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9002" y="4808490"/>
            <a:ext cx="5655591" cy="1046209"/>
          </a:xfrm>
          <a:prstGeom prst="rect">
            <a:avLst/>
          </a:prstGeom>
        </p:spPr>
      </p:pic>
    </p:spTree>
    <p:extLst>
      <p:ext uri="{BB962C8B-B14F-4D97-AF65-F5344CB8AC3E}">
        <p14:creationId xmlns:p14="http://schemas.microsoft.com/office/powerpoint/2010/main" val="1776372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5568097"/>
          </a:xfrm>
        </p:spPr>
        <p:txBody>
          <a:bodyPr>
            <a:normAutofit/>
          </a:bodyPr>
          <a:lstStyle/>
          <a:p>
            <a:r>
              <a:rPr lang="ka-GE" dirty="0" smtClean="0"/>
              <a:t/>
            </a:r>
            <a:br>
              <a:rPr lang="ka-GE" dirty="0" smtClean="0"/>
            </a:br>
            <a:r>
              <a:rPr lang="ka-GE" sz="3100" dirty="0" smtClean="0"/>
              <a:t>ვხსნით სინგულარობას</a:t>
            </a:r>
            <a:r>
              <a:rPr lang="ka-GE" sz="3100" dirty="0"/>
              <a:t> </a:t>
            </a:r>
            <a:r>
              <a:rPr lang="ka-GE" sz="3100" dirty="0" smtClean="0"/>
              <a:t>           -ში</a:t>
            </a:r>
            <a:r>
              <a:rPr lang="ka-GE" dirty="0" smtClean="0"/>
              <a:t/>
            </a:r>
            <a:br>
              <a:rPr lang="ka-GE" dirty="0" smtClean="0"/>
            </a:br>
            <a:r>
              <a:rPr lang="ka-GE" dirty="0" smtClean="0"/>
              <a:t> </a:t>
            </a:r>
            <a:br>
              <a:rPr lang="ka-GE" dirty="0" smtClean="0"/>
            </a:br>
            <a:r>
              <a:rPr lang="ka-GE" dirty="0" smtClean="0"/>
              <a:t/>
            </a:r>
            <a:br>
              <a:rPr lang="ka-GE" dirty="0" smtClean="0"/>
            </a:br>
            <a:r>
              <a:rPr lang="ka-GE" dirty="0"/>
              <a:t/>
            </a:r>
            <a:br>
              <a:rPr lang="ka-GE" dirty="0"/>
            </a:br>
            <a:r>
              <a:rPr lang="ka-GE" dirty="0" smtClean="0"/>
              <a:t/>
            </a:r>
            <a:br>
              <a:rPr lang="ka-GE" dirty="0" smtClean="0"/>
            </a:br>
            <a:r>
              <a:rPr lang="ka-GE" dirty="0"/>
              <a:t/>
            </a:r>
            <a:br>
              <a:rPr lang="ka-GE" dirty="0"/>
            </a:br>
            <a:r>
              <a:rPr lang="ka-GE" dirty="0" smtClean="0"/>
              <a:t>                                                         </a:t>
            </a:r>
            <a:br>
              <a:rPr lang="ka-GE" dirty="0" smtClean="0"/>
            </a:b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18389" y="1003299"/>
            <a:ext cx="914757" cy="392039"/>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8812" y="4514742"/>
            <a:ext cx="8330221" cy="1203427"/>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7280" y="3045720"/>
            <a:ext cx="2800539" cy="907437"/>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7143" y="1772149"/>
            <a:ext cx="4881140" cy="1186903"/>
          </a:xfrm>
          <a:prstGeom prst="rect">
            <a:avLst/>
          </a:prstGeom>
        </p:spPr>
      </p:pic>
    </p:spTree>
    <p:extLst>
      <p:ext uri="{BB962C8B-B14F-4D97-AF65-F5344CB8AC3E}">
        <p14:creationId xmlns:p14="http://schemas.microsoft.com/office/powerpoint/2010/main" val="36091893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94359"/>
            <a:ext cx="3200400" cy="1069341"/>
          </a:xfrm>
        </p:spPr>
        <p:txBody>
          <a:bodyPr>
            <a:normAutofit/>
          </a:bodyPr>
          <a:lstStyle/>
          <a:p>
            <a:r>
              <a:rPr lang="en-US" sz="2000" b="1" dirty="0" smtClean="0"/>
              <a:t>r-</a:t>
            </a:r>
            <a:r>
              <a:rPr lang="ka-GE" sz="2000" b="1" dirty="0" smtClean="0"/>
              <a:t>ის მოცემული </a:t>
            </a:r>
            <a:br>
              <a:rPr lang="ka-GE" sz="2000" b="1" dirty="0" smtClean="0"/>
            </a:br>
            <a:r>
              <a:rPr lang="ka-GE" sz="2000" b="1" dirty="0" smtClean="0"/>
              <a:t>მნიშვნელობისთვის</a:t>
            </a:r>
            <a:r>
              <a:rPr lang="ka-GE" sz="1800" dirty="0" smtClean="0"/>
              <a:t/>
            </a:r>
            <a:br>
              <a:rPr lang="ka-GE" sz="1800" dirty="0" smtClean="0"/>
            </a:br>
            <a:endParaRPr lang="en-US" sz="1800"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41971" y="594358"/>
            <a:ext cx="5499331" cy="5710845"/>
          </a:xfrm>
        </p:spPr>
      </p:pic>
      <p:sp>
        <p:nvSpPr>
          <p:cNvPr id="4" name="Text Placeholder 3"/>
          <p:cNvSpPr>
            <a:spLocks noGrp="1"/>
          </p:cNvSpPr>
          <p:nvPr>
            <p:ph type="body" sz="half" idx="2"/>
          </p:nvPr>
        </p:nvSpPr>
        <p:spPr>
          <a:xfrm>
            <a:off x="443141" y="1978008"/>
            <a:ext cx="3200400" cy="4273204"/>
          </a:xfrm>
        </p:spPr>
        <p:txBody>
          <a:bodyPr>
            <a:normAutofit/>
          </a:bodyPr>
          <a:lstStyle/>
          <a:p>
            <a:r>
              <a:rPr lang="ka-GE" sz="1800" dirty="0" smtClean="0">
                <a:solidFill>
                  <a:schemeClr val="bg1"/>
                </a:solidFill>
              </a:rPr>
              <a:t>საკუთარი დრიოს სასრული ინტერვალის შემდეგ ნაწილაკი ვარდება ველის ცენტრში</a:t>
            </a:r>
          </a:p>
          <a:p>
            <a:endParaRPr lang="ka-GE" sz="1800" dirty="0">
              <a:solidFill>
                <a:schemeClr val="bg1"/>
              </a:solidFill>
            </a:endParaRPr>
          </a:p>
          <a:p>
            <a:r>
              <a:rPr lang="en-US" sz="1800" dirty="0" smtClean="0">
                <a:solidFill>
                  <a:schemeClr val="bg1"/>
                </a:solidFill>
              </a:rPr>
              <a:t>a</a:t>
            </a:r>
            <a:r>
              <a:rPr lang="ka-GE" sz="1800" dirty="0" smtClean="0">
                <a:solidFill>
                  <a:schemeClr val="bg1"/>
                </a:solidFill>
              </a:rPr>
              <a:t> წერტილში როდესაც</a:t>
            </a:r>
          </a:p>
          <a:p>
            <a:r>
              <a:rPr lang="ka-GE" sz="1800" dirty="0" smtClean="0">
                <a:solidFill>
                  <a:schemeClr val="bg1"/>
                </a:solidFill>
              </a:rPr>
              <a:t>ვარდება კონუსში;</a:t>
            </a:r>
          </a:p>
          <a:p>
            <a:endParaRPr lang="ka-GE" sz="1800" dirty="0" smtClean="0">
              <a:solidFill>
                <a:schemeClr val="bg1"/>
              </a:solidFill>
            </a:endParaRPr>
          </a:p>
          <a:p>
            <a:r>
              <a:rPr lang="ka-GE" sz="1800" dirty="0" smtClean="0">
                <a:solidFill>
                  <a:schemeClr val="bg1"/>
                </a:solidFill>
              </a:rPr>
              <a:t>მეორე </a:t>
            </a:r>
            <a:r>
              <a:rPr lang="en-US" sz="1800" dirty="0" smtClean="0">
                <a:solidFill>
                  <a:schemeClr val="bg1"/>
                </a:solidFill>
              </a:rPr>
              <a:t>a</a:t>
            </a:r>
            <a:r>
              <a:rPr lang="ka-GE" sz="1800" dirty="0" smtClean="0">
                <a:solidFill>
                  <a:schemeClr val="bg1"/>
                </a:solidFill>
              </a:rPr>
              <a:t> წერტილში, როცა</a:t>
            </a:r>
          </a:p>
          <a:p>
            <a:r>
              <a:rPr lang="ka-GE" sz="1800" dirty="0" smtClean="0">
                <a:solidFill>
                  <a:schemeClr val="bg1"/>
                </a:solidFill>
              </a:rPr>
              <a:t>პირიქით, სინათლე ხვდება კონუსს გარეთ </a:t>
            </a:r>
            <a:r>
              <a:rPr lang="en-US" sz="1800" dirty="0" smtClean="0">
                <a:solidFill>
                  <a:schemeClr val="bg1"/>
                </a:solidFill>
              </a:rPr>
              <a:t> </a:t>
            </a:r>
            <a:r>
              <a:rPr lang="ka-GE" sz="1800" dirty="0" smtClean="0">
                <a:solidFill>
                  <a:schemeClr val="bg1"/>
                </a:solidFill>
              </a:rPr>
              <a:t> </a:t>
            </a:r>
            <a:endParaRPr lang="en-US" sz="1800" dirty="0">
              <a:solidFill>
                <a:schemeClr val="bg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052" y="1509700"/>
            <a:ext cx="1783160" cy="30800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84478" y="3624246"/>
            <a:ext cx="749818" cy="338154"/>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20147" y="4811532"/>
            <a:ext cx="646788" cy="295273"/>
          </a:xfrm>
          <a:prstGeom prst="rect">
            <a:avLst/>
          </a:prstGeom>
        </p:spPr>
      </p:pic>
    </p:spTree>
    <p:extLst>
      <p:ext uri="{BB962C8B-B14F-4D97-AF65-F5344CB8AC3E}">
        <p14:creationId xmlns:p14="http://schemas.microsoft.com/office/powerpoint/2010/main" val="2727489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5453797"/>
          </a:xfrm>
        </p:spPr>
        <p:txBody>
          <a:bodyPr>
            <a:normAutofit fontScale="90000"/>
          </a:bodyPr>
          <a:lstStyle/>
          <a:p>
            <a:r>
              <a:rPr lang="ka-GE" sz="2800" dirty="0" smtClean="0"/>
              <a:t/>
            </a:r>
            <a:br>
              <a:rPr lang="ka-GE" sz="2800" dirty="0" smtClean="0"/>
            </a:br>
            <a:r>
              <a:rPr lang="ka-GE" sz="2800" dirty="0"/>
              <a:t/>
            </a:r>
            <a:br>
              <a:rPr lang="ka-GE" sz="2800" dirty="0"/>
            </a:br>
            <a:r>
              <a:rPr lang="ka-GE" sz="2800" dirty="0" smtClean="0"/>
              <a:t/>
            </a:r>
            <a:br>
              <a:rPr lang="ka-GE" sz="2800" dirty="0" smtClean="0"/>
            </a:br>
            <a:r>
              <a:rPr lang="ka-GE" sz="2800" dirty="0"/>
              <a:t/>
            </a:r>
            <a:br>
              <a:rPr lang="ka-GE" sz="2800" dirty="0"/>
            </a:br>
            <a:r>
              <a:rPr lang="ka-GE" sz="2800" dirty="0" smtClean="0"/>
              <a:t/>
            </a:r>
            <a:br>
              <a:rPr lang="ka-GE" sz="2800" dirty="0" smtClean="0"/>
            </a:br>
            <a:r>
              <a:rPr lang="ka-GE" sz="2800" dirty="0"/>
              <a:t/>
            </a:r>
            <a:br>
              <a:rPr lang="ka-GE" sz="2800" dirty="0"/>
            </a:br>
            <a:r>
              <a:rPr lang="ka-GE" sz="2800" dirty="0" smtClean="0"/>
              <a:t/>
            </a:r>
            <a:br>
              <a:rPr lang="ka-GE" sz="2800" dirty="0" smtClean="0"/>
            </a:br>
            <a:r>
              <a:rPr lang="ka-GE" sz="2800" dirty="0"/>
              <a:t/>
            </a:r>
            <a:br>
              <a:rPr lang="ka-GE" sz="2800" dirty="0"/>
            </a:br>
            <a:r>
              <a:rPr lang="ka-GE" sz="2800" dirty="0" smtClean="0"/>
              <a:t/>
            </a:r>
            <a:br>
              <a:rPr lang="ka-GE" sz="2800" dirty="0" smtClean="0"/>
            </a:br>
            <a:r>
              <a:rPr lang="ka-GE" sz="2800" dirty="0"/>
              <a:t/>
            </a:r>
            <a:br>
              <a:rPr lang="ka-GE" sz="2800" dirty="0"/>
            </a:br>
            <a:r>
              <a:rPr lang="ka-GE" sz="2800" dirty="0" smtClean="0"/>
              <a:t/>
            </a:r>
            <a:br>
              <a:rPr lang="ka-GE" sz="2800" dirty="0" smtClean="0"/>
            </a:br>
            <a:r>
              <a:rPr lang="ka-GE" sz="2800" dirty="0"/>
              <a:t/>
            </a:r>
            <a:br>
              <a:rPr lang="ka-GE" sz="2800" dirty="0"/>
            </a:br>
            <a:r>
              <a:rPr lang="ka-GE" sz="2800" dirty="0" smtClean="0"/>
              <a:t/>
            </a:r>
            <a:br>
              <a:rPr lang="ka-GE" sz="2800" dirty="0" smtClean="0"/>
            </a:br>
            <a:r>
              <a:rPr lang="ka-GE" sz="2800" dirty="0" smtClean="0"/>
              <a:t/>
            </a:r>
            <a:br>
              <a:rPr lang="ka-GE" sz="2800" dirty="0" smtClean="0"/>
            </a:br>
            <a:r>
              <a:rPr lang="ka-GE" sz="2800" dirty="0" smtClean="0"/>
              <a:t>განვიხილოთ რადიალური სინათლის გავრცელება</a:t>
            </a:r>
            <a:br>
              <a:rPr lang="ka-GE" sz="2800" dirty="0" smtClean="0"/>
            </a:br>
            <a:r>
              <a:rPr lang="ka-GE" sz="2800" dirty="0"/>
              <a:t/>
            </a:r>
            <a:br>
              <a:rPr lang="ka-GE" sz="2800" dirty="0"/>
            </a:br>
            <a:r>
              <a:rPr lang="ka-GE" sz="2800" dirty="0" smtClean="0"/>
              <a:t/>
            </a:r>
            <a:br>
              <a:rPr lang="ka-GE" sz="2800" dirty="0" smtClean="0"/>
            </a:br>
            <a:r>
              <a:rPr lang="ka-GE" sz="2800" dirty="0" smtClean="0"/>
              <a:t/>
            </a:r>
            <a:br>
              <a:rPr lang="ka-GE" sz="2800" dirty="0" smtClean="0"/>
            </a:br>
            <a:r>
              <a:rPr lang="ka-GE" sz="2800" dirty="0"/>
              <a:t/>
            </a:r>
            <a:br>
              <a:rPr lang="ka-GE" sz="2800" dirty="0"/>
            </a:br>
            <a:r>
              <a:rPr lang="ka-GE" sz="2800" dirty="0" smtClean="0"/>
              <a:t/>
            </a:r>
            <a:br>
              <a:rPr lang="ka-GE" sz="2800" dirty="0" smtClean="0"/>
            </a:br>
            <a:r>
              <a:rPr lang="ka-GE" sz="2800" dirty="0"/>
              <a:t/>
            </a:r>
            <a:br>
              <a:rPr lang="ka-GE" sz="2800" dirty="0"/>
            </a:br>
            <a:r>
              <a:rPr lang="ka-GE" sz="2800" dirty="0" smtClean="0"/>
              <a:t>ორი ნიშანი შეესაბამება სინათლის კონუსის ორ საზღვარს</a:t>
            </a:r>
            <a:br>
              <a:rPr lang="ka-GE" sz="2800" dirty="0" smtClean="0"/>
            </a:br>
            <a:r>
              <a:rPr lang="ka-GE" sz="2800" dirty="0"/>
              <a:t/>
            </a:r>
            <a:br>
              <a:rPr lang="ka-GE" sz="2800" dirty="0"/>
            </a:br>
            <a:r>
              <a:rPr lang="ka-GE" sz="2800" dirty="0" smtClean="0"/>
              <a:t>ყველა ურთიერთქმედება და სიგნალი ვრცელდება ცენტრისკენ და აღწევს მას, სასრულ დროის ინტერვალში</a:t>
            </a:r>
            <a:r>
              <a:rPr lang="ka-GE" sz="2800" dirty="0"/>
              <a:t/>
            </a:r>
            <a:br>
              <a:rPr lang="ka-GE" sz="2800" dirty="0"/>
            </a:br>
            <a:r>
              <a:rPr lang="ka-GE" sz="2800" dirty="0"/>
              <a:t/>
            </a:r>
            <a:br>
              <a:rPr lang="ka-GE" sz="2800" dirty="0"/>
            </a:br>
            <a:r>
              <a:rPr lang="ka-GE" sz="2800" dirty="0" smtClean="0"/>
              <a:t/>
            </a:r>
            <a:br>
              <a:rPr lang="ka-GE" sz="2800" dirty="0" smtClean="0"/>
            </a:br>
            <a:endParaRPr lang="en-US" sz="28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76329" y="1792663"/>
            <a:ext cx="4677239" cy="1220838"/>
          </a:xfrm>
        </p:spPr>
      </p:pic>
    </p:spTree>
    <p:extLst>
      <p:ext uri="{BB962C8B-B14F-4D97-AF65-F5344CB8AC3E}">
        <p14:creationId xmlns:p14="http://schemas.microsoft.com/office/powerpoint/2010/main" val="1798464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ka-GE" sz="3200" dirty="0" smtClean="0"/>
              <a:t>სფერული სხეულის წონასწორობის ფარდობითმა მდგომარეობებმაგვიჩვენა, რომ საკმარისად დიდი მასის სხეული ვერ იქნება სტატიკურ წონასწორობაში, ცხადია ასეთი სხეული შეიკუმშება უსაზღვროდ ანუ განიცდის გრავიტაციულ კოლაფსს</a:t>
            </a:r>
            <a:endParaRPr lang="en-US" sz="3200" dirty="0"/>
          </a:p>
        </p:txBody>
      </p:sp>
    </p:spTree>
    <p:extLst>
      <p:ext uri="{BB962C8B-B14F-4D97-AF65-F5344CB8AC3E}">
        <p14:creationId xmlns:p14="http://schemas.microsoft.com/office/powerpoint/2010/main" val="38314512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გმადლობთ ყურადღებისთვის</a:t>
            </a:r>
            <a:endParaRPr lang="en-US" dirty="0"/>
          </a:p>
        </p:txBody>
      </p:sp>
    </p:spTree>
    <p:extLst>
      <p:ext uri="{BB962C8B-B14F-4D97-AF65-F5344CB8AC3E}">
        <p14:creationId xmlns:p14="http://schemas.microsoft.com/office/powerpoint/2010/main" val="27889626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174</TotalTime>
  <Words>133</Words>
  <Application>Microsoft Office PowerPoint</Application>
  <PresentationFormat>Widescreen</PresentationFormat>
  <Paragraphs>21</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Calibri</vt:lpstr>
      <vt:lpstr>Calibri Light</vt:lpstr>
      <vt:lpstr>Sylfaen</vt:lpstr>
      <vt:lpstr>Wingdings</vt:lpstr>
      <vt:lpstr>Retrospect</vt:lpstr>
      <vt:lpstr>გრავიტაციული კოლაფსი</vt:lpstr>
      <vt:lpstr>PowerPoint Presentation</vt:lpstr>
      <vt:lpstr>შვარცშილდის მეტრიკაში       0                         ∞ ,     როცა                 , ანუ როცა ვართ შვარცშილდის სფეროზე  გვაქვს სივრცე-დროითი სინგულარობა;  შეუძლებელია იარსებოს სხეულმა იმაზე ნაკლები რადიუსით ვიდრე ეს არის მისი კრიტიკული, გრავიტაციული რადიუსი;    </vt:lpstr>
      <vt:lpstr>      ვცდილობთ შემოვიღოთ შესაფერისი ათვლის სიტემა                    -სთვის   შემოგვაქვს კოორდინატული გარდაქმნები:       </vt:lpstr>
      <vt:lpstr> ვხსნით სინგულარობას            -ში                                                                 </vt:lpstr>
      <vt:lpstr>r-ის მოცემული  მნიშვნელობისთვის </vt:lpstr>
      <vt:lpstr>              განვიხილოთ რადიალური სინათლის გავრცელება       ორი ნიშანი შეესაბამება სინათლის კონუსის ორ საზღვარს  ყველა ურთიერთქმედება და სიგნალი ვრცელდება ცენტრისკენ და აღწევს მას, სასრულ დროის ინტერვალში   </vt:lpstr>
      <vt:lpstr>PowerPoint Presentation</vt:lpstr>
      <vt:lpstr>გმადლობთ ყურადღებისთვის</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გრავიტაციული კოლაფსი</dc:title>
  <dc:creator>Mariam Albeqioni</dc:creator>
  <cp:lastModifiedBy>Mariam Albeqioni</cp:lastModifiedBy>
  <cp:revision>10</cp:revision>
  <dcterms:created xsi:type="dcterms:W3CDTF">2016-05-29T19:07:27Z</dcterms:created>
  <dcterms:modified xsi:type="dcterms:W3CDTF">2016-05-29T22:01:30Z</dcterms:modified>
</cp:coreProperties>
</file>