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84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4CC55-5472-458E-890C-593A83E3323A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49230D-024F-4862-AC38-39419AD653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577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9230D-024F-4862-AC38-39419AD653D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575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31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267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17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654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058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821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529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71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087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830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022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8AF87-F1B8-4056-B961-A791B14D098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8A7E2-61C5-4ACD-A17F-5E7D687C6E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86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8537" y="303758"/>
            <a:ext cx="9144000" cy="2387600"/>
          </a:xfrm>
        </p:spPr>
        <p:txBody>
          <a:bodyPr/>
          <a:lstStyle/>
          <a:p>
            <a:r>
              <a:rPr lang="ka-GE" dirty="0" smtClean="0">
                <a:solidFill>
                  <a:srgbClr val="FFFF00"/>
                </a:solidFill>
              </a:rPr>
              <a:t>ხელოვნური თანამგზავრები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79419" y="6030119"/>
            <a:ext cx="9144000" cy="1655762"/>
          </a:xfrm>
        </p:spPr>
        <p:txBody>
          <a:bodyPr>
            <a:normAutofit/>
          </a:bodyPr>
          <a:lstStyle/>
          <a:p>
            <a:r>
              <a:rPr lang="ka-GE" sz="4400" dirty="0" smtClean="0">
                <a:solidFill>
                  <a:srgbClr val="FFFF00"/>
                </a:solidFill>
              </a:rPr>
              <a:t>ლუკა </a:t>
            </a:r>
            <a:r>
              <a:rPr lang="ka-GE" sz="4400" dirty="0" err="1" smtClean="0">
                <a:solidFill>
                  <a:srgbClr val="FFFF00"/>
                </a:solidFill>
              </a:rPr>
              <a:t>ჯინიუზაშვილი</a:t>
            </a:r>
            <a:endParaRPr lang="en-US" sz="4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045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7927" y="1099127"/>
            <a:ext cx="3779982" cy="5613545"/>
          </a:xfrm>
        </p:spPr>
        <p:txBody>
          <a:bodyPr/>
          <a:lstStyle/>
          <a:p>
            <a:pPr marL="0" indent="0">
              <a:buNone/>
            </a:pPr>
            <a:r>
              <a:rPr lang="ka-GE" dirty="0"/>
              <a:t> დედამიწის ხელოვნური თანამგზავრი ეწოდება უპილოტო კოსმოსურ აპარატს, რომელიც მოძრაობს დედამიწის ირგვლივ ორბიტაზე.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54" y="0"/>
            <a:ext cx="80229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676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0615" y="4677508"/>
            <a:ext cx="10515600" cy="2180492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a-GE" dirty="0"/>
              <a:t>მსგავსი იდეის განხორციელება პირველად 1957 წელს გახდა შესაძლებელი, როდესაც საბჭოთა კავშირმა „</a:t>
            </a:r>
            <a:r>
              <a:rPr lang="ka-GE" dirty="0" err="1"/>
              <a:t>სპუტნიკ</a:t>
            </a:r>
            <a:r>
              <a:rPr lang="ka-GE" dirty="0"/>
              <a:t> 1-ს“ , პირველ ხელოვნურ თანამგზავრს მისცა გეზი, რომელსაც იმავე წელს მოყვა „</a:t>
            </a:r>
            <a:r>
              <a:rPr lang="ka-GE" dirty="0" err="1"/>
              <a:t>სპუტნიკ</a:t>
            </a:r>
            <a:r>
              <a:rPr lang="ka-GE" dirty="0"/>
              <a:t> 2“ , 1958 წელს „</a:t>
            </a:r>
            <a:r>
              <a:rPr lang="ka-GE" dirty="0" err="1"/>
              <a:t>სპუტნიკ</a:t>
            </a:r>
            <a:r>
              <a:rPr lang="ka-GE" dirty="0"/>
              <a:t> 3“ და 1960 წელს </a:t>
            </a:r>
            <a:r>
              <a:rPr lang="ka-GE" dirty="0" err="1"/>
              <a:t>სპუტნიკ</a:t>
            </a:r>
            <a:r>
              <a:rPr lang="ka-GE" dirty="0"/>
              <a:t> „5“.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343" y="0"/>
            <a:ext cx="6821579" cy="45307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35308" y="492369"/>
            <a:ext cx="1400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err="1" smtClean="0"/>
              <a:t>სპუტნიკ</a:t>
            </a:r>
            <a:r>
              <a:rPr lang="ka-GE" dirty="0" smtClean="0"/>
              <a:t> 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213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597877"/>
            <a:ext cx="2889738" cy="55790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a-GE" dirty="0"/>
              <a:t>“. </a:t>
            </a:r>
            <a:r>
              <a:rPr lang="ka-GE" dirty="0" err="1"/>
              <a:t>სპუტკინ</a:t>
            </a:r>
            <a:r>
              <a:rPr lang="ka-GE" dirty="0"/>
              <a:t> </a:t>
            </a:r>
            <a:r>
              <a:rPr lang="ka-GE" dirty="0" smtClean="0"/>
              <a:t>1“-</a:t>
            </a:r>
            <a:r>
              <a:rPr lang="ka-GE" dirty="0"/>
              <a:t>ს ჰქონდა ორი რადიოგადამცემი და გამოიყურებოდა როგორც სფერო ოთხი ანტენით. რადიოტალღების სიჩქარე იყო 20 და 40 </a:t>
            </a:r>
            <a:r>
              <a:rPr lang="ka-GE" dirty="0" err="1"/>
              <a:t>მჰც</a:t>
            </a:r>
            <a:r>
              <a:rPr lang="ka-GE" dirty="0"/>
              <a:t>.  მისი მთავარი დანიშნულება იონოსფეროში ელექტრონების რაოდენობის შეფასება იყო.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230" y="967153"/>
            <a:ext cx="8299940" cy="41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375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3369" y="20784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ka-GE" dirty="0"/>
              <a:t>აღსანიშნავია, რომ „</a:t>
            </a:r>
            <a:r>
              <a:rPr lang="ka-GE" dirty="0" err="1"/>
              <a:t>სპუტნიკ</a:t>
            </a:r>
            <a:r>
              <a:rPr lang="ka-GE" dirty="0"/>
              <a:t> 2“ზე  იყო ძაღლი</a:t>
            </a:r>
            <a:r>
              <a:rPr lang="ka-GE" dirty="0" smtClean="0"/>
              <a:t>, სახელად ლაიკა, </a:t>
            </a:r>
            <a:r>
              <a:rPr lang="ka-GE" dirty="0"/>
              <a:t>რამაც იგი პირველ ხელოვნურ თანამგზავრად აქცია, რომელსაც ცოცხალი არსება გადაჰყავდა. </a:t>
            </a:r>
            <a:r>
              <a:rPr lang="ka-GE" dirty="0" smtClean="0"/>
              <a:t>2008 წელს ლაიკას ძეგლი დაუდგეს. მას </a:t>
            </a:r>
            <a:r>
              <a:rPr lang="ka-GE" dirty="0"/>
              <a:t>შემდეგ მსოფლიოს 40 ქვეყნიდან 8100 ზე მეტი სატელიტი იქნა გაშვებული, რომელთა მესამედზე მეტმაც თავისი მისია  ამოწურა და სრულიად უფუნქციო, კოსმოსის ნაწილი გახდა.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08" y="2924033"/>
            <a:ext cx="4848469" cy="37781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309" y="2924033"/>
            <a:ext cx="4882660" cy="394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36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18584" y="562708"/>
            <a:ext cx="3440723" cy="5965947"/>
          </a:xfrm>
        </p:spPr>
        <p:txBody>
          <a:bodyPr/>
          <a:lstStyle/>
          <a:p>
            <a:pPr marL="0" indent="0">
              <a:buNone/>
            </a:pPr>
            <a:r>
              <a:rPr lang="ka-GE" dirty="0"/>
              <a:t>იმისთვის, რომ მსგავსმა მოწყობილობამ დედამიწის ირგვლივ ორბიტაზე მოძრაობა შეძლოს, საჭიროა განავითაროს პირველი კოსმოსური სიჩქარე (8კმ/წმ)  ან მასზე მეტი, არაუმეტეს 11,2 კმ/წმ-სა. 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08"/>
            <a:ext cx="8026610" cy="534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81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47846"/>
            <a:ext cx="10515600" cy="1974239"/>
          </a:xfrm>
        </p:spPr>
        <p:txBody>
          <a:bodyPr>
            <a:normAutofit lnSpcReduction="10000"/>
          </a:bodyPr>
          <a:lstStyle/>
          <a:p>
            <a:r>
              <a:rPr lang="ka-GE" dirty="0"/>
              <a:t> თანამგზავრები განსხვავდებიან როგორც დანიშნულებით, ასევე მათი ორბიტის მიხედვით. </a:t>
            </a:r>
            <a:endParaRPr lang="en-US" dirty="0"/>
          </a:p>
          <a:p>
            <a:r>
              <a:rPr lang="ka-GE" dirty="0"/>
              <a:t>დედამიწასთან ახლოს მდებარედ ითვლება 200-2000 კმ-ზე დაშორებული სატელიტები. საშუალო ორბიტად მიიჩნევა 2000-35286 კმ, ხოლო </a:t>
            </a:r>
            <a:r>
              <a:rPr lang="ka-GE" dirty="0" err="1"/>
              <a:t>გეოსტაციონარულად</a:t>
            </a:r>
            <a:r>
              <a:rPr lang="ka-GE" dirty="0"/>
              <a:t> 35786 და ზევით.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526" y="-3528"/>
            <a:ext cx="8709674" cy="4751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2636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3619" y="477116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a-GE" sz="2000" dirty="0"/>
              <a:t>თუ ხელოვნური თანამგზავრის ორბიტები ემთხვევიან დედამიწის ვარსკვლავური ბრუნვის პერიოდს, მაშინ მას სინქრონულს უწოდებენ. ნახევრად სინქრონულ სატელიტს უწოდებენ ისეთ თანამგზავრს, რომლის პერიოდი დედამიწის პერიოდის ნახევარს უდრის, ანუ ერთ დღე-ღამეში დედამიწას ორჯერ შემოუვლის. </a:t>
            </a:r>
            <a:r>
              <a:rPr lang="ka-GE" sz="2000" dirty="0" err="1"/>
              <a:t>არეოსინქრონული</a:t>
            </a:r>
            <a:r>
              <a:rPr lang="ka-GE" sz="2000" dirty="0"/>
              <a:t> ორბიტის პერიოდი მარსის პერიოდს ემთხვევა. </a:t>
            </a:r>
            <a:r>
              <a:rPr lang="en-US" sz="2000" dirty="0" err="1"/>
              <a:t>დედამიწის</a:t>
            </a:r>
            <a:r>
              <a:rPr lang="en-US" sz="2000" dirty="0"/>
              <a:t> </a:t>
            </a:r>
            <a:r>
              <a:rPr lang="en-US" sz="2000" dirty="0" err="1"/>
              <a:t>ხელოვნური</a:t>
            </a:r>
            <a:r>
              <a:rPr lang="en-US" sz="2000" dirty="0"/>
              <a:t> </a:t>
            </a:r>
            <a:r>
              <a:rPr lang="en-US" sz="2000" dirty="0" err="1"/>
              <a:t>თანამგზავრის</a:t>
            </a:r>
            <a:r>
              <a:rPr lang="en-US" sz="2000" dirty="0"/>
              <a:t> </a:t>
            </a:r>
            <a:r>
              <a:rPr lang="en-US" sz="2000" dirty="0" err="1"/>
              <a:t>ორბიტებს</a:t>
            </a:r>
            <a:r>
              <a:rPr lang="en-US" sz="2000" dirty="0"/>
              <a:t>, </a:t>
            </a:r>
            <a:r>
              <a:rPr lang="en-US" sz="2000" dirty="0" err="1"/>
              <a:t>მიუხედავად</a:t>
            </a:r>
            <a:r>
              <a:rPr lang="en-US" sz="2000" dirty="0"/>
              <a:t> </a:t>
            </a:r>
            <a:r>
              <a:rPr lang="en-US" sz="2000" dirty="0" err="1"/>
              <a:t>იმისა</a:t>
            </a:r>
            <a:r>
              <a:rPr lang="en-US" sz="2000" dirty="0"/>
              <a:t> </a:t>
            </a:r>
            <a:r>
              <a:rPr lang="en-US" sz="2000" dirty="0" err="1"/>
              <a:t>წრიულია</a:t>
            </a:r>
            <a:r>
              <a:rPr lang="en-US" sz="2000" dirty="0"/>
              <a:t> </a:t>
            </a:r>
            <a:r>
              <a:rPr lang="en-US" sz="2000" dirty="0" err="1"/>
              <a:t>ისინი</a:t>
            </a:r>
            <a:r>
              <a:rPr lang="en-US" sz="2000" dirty="0"/>
              <a:t> </a:t>
            </a:r>
            <a:r>
              <a:rPr lang="en-US" sz="2000" dirty="0" err="1"/>
              <a:t>თუ</a:t>
            </a:r>
            <a:r>
              <a:rPr lang="en-US" sz="2000" dirty="0"/>
              <a:t> </a:t>
            </a:r>
            <a:r>
              <a:rPr lang="en-US" sz="2000" dirty="0" err="1"/>
              <a:t>ელიფსური,აქვთ</a:t>
            </a:r>
            <a:r>
              <a:rPr lang="en-US" sz="2000" dirty="0"/>
              <a:t> 42,164 </a:t>
            </a:r>
            <a:r>
              <a:rPr lang="en-US" sz="2000" dirty="0" err="1"/>
              <a:t>კმ</a:t>
            </a:r>
            <a:r>
              <a:rPr lang="en-US" sz="2000" dirty="0"/>
              <a:t>-ს </a:t>
            </a:r>
            <a:r>
              <a:rPr lang="en-US" sz="2000" dirty="0" err="1"/>
              <a:t>ტოლი</a:t>
            </a:r>
            <a:r>
              <a:rPr lang="en-US" sz="2000" dirty="0"/>
              <a:t> </a:t>
            </a:r>
            <a:r>
              <a:rPr lang="en-US" sz="2000" dirty="0" err="1"/>
              <a:t>მთავარი</a:t>
            </a:r>
            <a:r>
              <a:rPr lang="en-US" sz="2000" dirty="0"/>
              <a:t> </a:t>
            </a:r>
            <a:r>
              <a:rPr lang="en-US" sz="2000" dirty="0" err="1"/>
              <a:t>ღერძი</a:t>
            </a:r>
            <a:r>
              <a:rPr lang="en-US" sz="2000" dirty="0"/>
              <a:t>, </a:t>
            </a:r>
            <a:r>
              <a:rPr lang="en-US" sz="2000" dirty="0" err="1"/>
              <a:t>რომელიც</a:t>
            </a:r>
            <a:r>
              <a:rPr lang="en-US" sz="2000" dirty="0"/>
              <a:t> </a:t>
            </a:r>
            <a:r>
              <a:rPr lang="en-US" sz="2000" dirty="0" err="1"/>
              <a:t>გამოითვლება</a:t>
            </a:r>
            <a:r>
              <a:rPr lang="en-US" sz="2000" dirty="0"/>
              <a:t> </a:t>
            </a:r>
            <a:r>
              <a:rPr lang="en-US" sz="2000" dirty="0" err="1"/>
              <a:t>ფორმულით</a:t>
            </a:r>
            <a:r>
              <a:rPr lang="en-US" sz="2000" dirty="0"/>
              <a:t>: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10" name="Picture 9" descr="upload.wikimedia.org/math/f/e/a/feac06c47b98bccab7c638d6ea4117ab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875" y="2918691"/>
            <a:ext cx="2091892" cy="97487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3066473" y="4719782"/>
            <a:ext cx="58743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სადაც</a:t>
            </a:r>
            <a:r>
              <a:rPr lang="en-US" dirty="0"/>
              <a:t> </a:t>
            </a:r>
            <a:r>
              <a:rPr lang="en-US" b="1" dirty="0"/>
              <a:t>a</a:t>
            </a:r>
            <a:r>
              <a:rPr lang="en-US" dirty="0"/>
              <a:t> </a:t>
            </a:r>
            <a:r>
              <a:rPr lang="ka-GE" dirty="0"/>
              <a:t>- </a:t>
            </a:r>
            <a:r>
              <a:rPr lang="en-US" dirty="0" err="1"/>
              <a:t>მთავარი</a:t>
            </a:r>
            <a:r>
              <a:rPr lang="en-US" dirty="0"/>
              <a:t> </a:t>
            </a:r>
            <a:r>
              <a:rPr lang="en-US" dirty="0" err="1"/>
              <a:t>ნახევარღერძი</a:t>
            </a:r>
            <a:endParaRPr lang="en-US" dirty="0"/>
          </a:p>
          <a:p>
            <a:r>
              <a:rPr lang="en-US" dirty="0"/>
              <a:t> </a:t>
            </a:r>
            <a:r>
              <a:rPr lang="ka-GE" dirty="0"/>
              <a:t>         </a:t>
            </a:r>
            <a:r>
              <a:rPr lang="en-US" b="1" dirty="0"/>
              <a:t>P </a:t>
            </a:r>
            <a:r>
              <a:rPr lang="ka-GE" b="1" dirty="0"/>
              <a:t>-</a:t>
            </a:r>
            <a:r>
              <a:rPr lang="en-US" dirty="0"/>
              <a:t> </a:t>
            </a:r>
            <a:r>
              <a:rPr lang="en-US" dirty="0" err="1"/>
              <a:t>არის</a:t>
            </a:r>
            <a:r>
              <a:rPr lang="en-US" dirty="0"/>
              <a:t> </a:t>
            </a:r>
            <a:r>
              <a:rPr lang="en-US" dirty="0" err="1"/>
              <a:t>ორბიტალური</a:t>
            </a:r>
            <a:r>
              <a:rPr lang="en-US" dirty="0"/>
              <a:t> </a:t>
            </a:r>
            <a:r>
              <a:rPr lang="en-US" dirty="0" err="1"/>
              <a:t>პერიოდი</a:t>
            </a:r>
            <a:endParaRPr lang="en-US" dirty="0"/>
          </a:p>
          <a:p>
            <a:r>
              <a:rPr lang="ka-GE" dirty="0"/>
              <a:t>           </a:t>
            </a:r>
            <a:r>
              <a:rPr lang="en-US" b="1" dirty="0"/>
              <a:t>μ </a:t>
            </a:r>
            <a:r>
              <a:rPr lang="ka-GE" b="1" dirty="0"/>
              <a:t>-</a:t>
            </a:r>
            <a:r>
              <a:rPr lang="en-US" dirty="0"/>
              <a:t>  </a:t>
            </a:r>
            <a:r>
              <a:rPr lang="en-US" dirty="0" err="1"/>
              <a:t>გეოცენტრული</a:t>
            </a:r>
            <a:r>
              <a:rPr lang="en-US" dirty="0"/>
              <a:t> </a:t>
            </a:r>
            <a:r>
              <a:rPr lang="en-US" dirty="0" err="1"/>
              <a:t>გრავიტაციული</a:t>
            </a:r>
            <a:r>
              <a:rPr lang="en-US" dirty="0"/>
              <a:t> </a:t>
            </a:r>
            <a:r>
              <a:rPr lang="en-US" dirty="0" err="1"/>
              <a:t>მუდმივა</a:t>
            </a:r>
            <a:r>
              <a:rPr lang="en-US" dirty="0"/>
              <a:t>, </a:t>
            </a:r>
            <a:r>
              <a:rPr lang="en-US" dirty="0" err="1"/>
              <a:t>რომელიც</a:t>
            </a:r>
            <a:r>
              <a:rPr lang="en-US" dirty="0"/>
              <a:t> </a:t>
            </a:r>
            <a:r>
              <a:rPr lang="en-US" dirty="0" err="1"/>
              <a:t>ტოლია</a:t>
            </a:r>
            <a:r>
              <a:rPr lang="en-US" dirty="0"/>
              <a:t> 398600.4418 კმ</a:t>
            </a:r>
            <a:r>
              <a:rPr lang="en-US" baseline="30000" dirty="0"/>
              <a:t>3</a:t>
            </a:r>
            <a:r>
              <a:rPr lang="en-US" dirty="0"/>
              <a:t>/წმ</a:t>
            </a:r>
            <a:r>
              <a:rPr lang="en-US" baseline="30000" dirty="0"/>
              <a:t>2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909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5853" y="4350328"/>
            <a:ext cx="10134601" cy="40224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a-GE" sz="2400" dirty="0"/>
              <a:t>გეოსტაციონალური ორბიტის მონაცემების გამოთვლა 1928 წელს ჰერმან </a:t>
            </a:r>
            <a:r>
              <a:rPr lang="ka-GE" sz="2400" dirty="0" err="1"/>
              <a:t>პოტოჩნიკმა</a:t>
            </a:r>
            <a:r>
              <a:rPr lang="ka-GE" sz="2400" dirty="0"/>
              <a:t> შეძლოს. ამ უკანასკნელმა ეს ყველაფერი საკუთარ ნაშრომში, „</a:t>
            </a:r>
            <a:r>
              <a:rPr lang="en-US" sz="2400" dirty="0"/>
              <a:t>The problem of space travel”</a:t>
            </a:r>
            <a:r>
              <a:rPr lang="ka-GE" sz="2400" dirty="0"/>
              <a:t>-ში აღწერა. არტურ კლარკმა დიდი როლი ითამაშა გეოსტაციონალური ორბიტის შესწავლაში, ამიტომ დღეს ამ ორბიტას კლარკის ორბიტადაც მოვიხსენიებთ. აღსანიშნავია, რომ ამ მიღწევების გამო მან მონაწილეობა მიიღო არაერთ სამეცნიერო ფანტასტიკის ჟანრის ფილმის სცენარის დაწერაში. 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571" y="501586"/>
            <a:ext cx="2991583" cy="36132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046" y="501586"/>
            <a:ext cx="3235570" cy="3737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132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0615" y="34851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ka-GE" dirty="0"/>
              <a:t>თუ კუთხურ სიჩქარეს გავამრავლებთ </a:t>
            </a:r>
            <a:r>
              <a:rPr lang="ka-GE" dirty="0" err="1"/>
              <a:t>ორბიტალურ</a:t>
            </a:r>
            <a:r>
              <a:rPr lang="ka-GE" dirty="0"/>
              <a:t> რადიუსზე, მივიღებთ </a:t>
            </a:r>
            <a:r>
              <a:rPr lang="ka-GE" dirty="0" err="1"/>
              <a:t>ორბიტალურ</a:t>
            </a:r>
            <a:r>
              <a:rPr lang="ka-GE" dirty="0"/>
              <a:t> სიჩქარეს. 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C:\Users\User\Desktop\Captur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685" y="5606012"/>
            <a:ext cx="6466376" cy="1141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148" y="1348337"/>
            <a:ext cx="8553450" cy="425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265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352</Words>
  <Application>Microsoft Office PowerPoint</Application>
  <PresentationFormat>Widescreen</PresentationFormat>
  <Paragraphs>17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Sylfaen</vt:lpstr>
      <vt:lpstr>Office Theme</vt:lpstr>
      <vt:lpstr>ხელოვნური თანამგზავრები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ხელოვნური თანამგზავრები</dc:title>
  <dc:creator>User</dc:creator>
  <cp:lastModifiedBy>User</cp:lastModifiedBy>
  <cp:revision>8</cp:revision>
  <dcterms:created xsi:type="dcterms:W3CDTF">2019-06-27T23:55:28Z</dcterms:created>
  <dcterms:modified xsi:type="dcterms:W3CDTF">2019-06-28T00:20:47Z</dcterms:modified>
</cp:coreProperties>
</file>