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6" r:id="rId7"/>
    <p:sldId id="261"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529EC42-D560-4BFD-A9E6-BD955453A870}" type="datetimeFigureOut">
              <a:rPr lang="en-US" smtClean="0"/>
              <a:t>4/7/2021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401005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29EC42-D560-4BFD-A9E6-BD955453A870}" type="datetimeFigureOut">
              <a:rPr lang="en-US" smtClean="0"/>
              <a:t>4/7/2021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3452120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529EC42-D560-4BFD-A9E6-BD955453A870}" type="datetimeFigureOut">
              <a:rPr lang="en-US" smtClean="0"/>
              <a:t>4/7/2021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805370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529EC42-D560-4BFD-A9E6-BD955453A870}" type="datetimeFigureOut">
              <a:rPr lang="en-US" smtClean="0"/>
              <a:t>4/7/2021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157819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29EC42-D560-4BFD-A9E6-BD955453A870}" type="datetimeFigureOut">
              <a:rPr lang="en-US" smtClean="0"/>
              <a:t>4/7/2021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3304474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529EC42-D560-4BFD-A9E6-BD955453A870}" type="datetimeFigureOut">
              <a:rPr lang="en-US" smtClean="0"/>
              <a:t>4/7/2021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1918194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29EC42-D560-4BFD-A9E6-BD955453A870}" type="datetimeFigureOut">
              <a:rPr lang="en-US" smtClean="0"/>
              <a:t>4/7/2021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4146136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529EC42-D560-4BFD-A9E6-BD955453A870}" type="datetimeFigureOut">
              <a:rPr lang="en-US" smtClean="0"/>
              <a:t>4/7/2021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2705138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529EC42-D560-4BFD-A9E6-BD955453A870}" type="datetimeFigureOut">
              <a:rPr lang="en-US" smtClean="0"/>
              <a:t>4/7/2021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1765956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29EC42-D560-4BFD-A9E6-BD955453A870}" type="datetimeFigureOut">
              <a:rPr lang="en-US" smtClean="0"/>
              <a:t>4/7/2021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2617853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529EC42-D560-4BFD-A9E6-BD955453A870}" type="datetimeFigureOut">
              <a:rPr lang="en-US" smtClean="0"/>
              <a:t>4/7/2021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10DE17-3225-4A4D-B129-29BFDB352404}" type="slidenum">
              <a:rPr lang="en-US" smtClean="0"/>
              <a:t>‹#›</a:t>
            </a:fld>
            <a:endParaRPr lang="en-US"/>
          </a:p>
        </p:txBody>
      </p:sp>
    </p:spTree>
    <p:extLst>
      <p:ext uri="{BB962C8B-B14F-4D97-AF65-F5344CB8AC3E}">
        <p14:creationId xmlns:p14="http://schemas.microsoft.com/office/powerpoint/2010/main" val="3078490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29EC42-D560-4BFD-A9E6-BD955453A870}" type="datetimeFigureOut">
              <a:rPr lang="en-US" smtClean="0"/>
              <a:t>4/7/2021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10DE17-3225-4A4D-B129-29BFDB352404}" type="slidenum">
              <a:rPr lang="en-US" smtClean="0"/>
              <a:t>‹#›</a:t>
            </a:fld>
            <a:endParaRPr lang="en-US"/>
          </a:p>
        </p:txBody>
      </p:sp>
    </p:spTree>
    <p:extLst>
      <p:ext uri="{BB962C8B-B14F-4D97-AF65-F5344CB8AC3E}">
        <p14:creationId xmlns:p14="http://schemas.microsoft.com/office/powerpoint/2010/main" val="1565470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7246" y="-993820"/>
            <a:ext cx="9144000" cy="2387600"/>
          </a:xfrm>
        </p:spPr>
        <p:txBody>
          <a:bodyPr>
            <a:normAutofit/>
          </a:bodyPr>
          <a:lstStyle/>
          <a:p>
            <a:r>
              <a:rPr lang="ka-GE" sz="3200" dirty="0" smtClean="0">
                <a:solidFill>
                  <a:srgbClr val="002060"/>
                </a:solidFill>
                <a:effectLst>
                  <a:outerShdw blurRad="38100" dist="38100" dir="2700000" algn="tl">
                    <a:srgbClr val="000000">
                      <a:alpha val="43137"/>
                    </a:srgbClr>
                  </a:outerShdw>
                </a:effectLst>
              </a:rPr>
              <a:t>გალაქტიკებისა და ვარსკვლავები</a:t>
            </a:r>
            <a:r>
              <a:rPr lang="ka-GE" sz="3200" dirty="0">
                <a:solidFill>
                  <a:srgbClr val="002060"/>
                </a:solidFill>
                <a:effectLst>
                  <a:outerShdw blurRad="38100" dist="38100" dir="2700000" algn="tl">
                    <a:srgbClr val="000000">
                      <a:alpha val="43137"/>
                    </a:srgbClr>
                  </a:outerShdw>
                </a:effectLst>
              </a:rPr>
              <a:t>ს</a:t>
            </a:r>
            <a:r>
              <a:rPr lang="ka-GE" sz="3200" dirty="0" smtClean="0">
                <a:solidFill>
                  <a:srgbClr val="002060"/>
                </a:solidFill>
                <a:effectLst>
                  <a:outerShdw blurRad="38100" dist="38100" dir="2700000" algn="tl">
                    <a:srgbClr val="000000">
                      <a:alpha val="43137"/>
                    </a:srgbClr>
                  </a:outerShdw>
                </a:effectLst>
              </a:rPr>
              <a:t> ფორმირება</a:t>
            </a:r>
            <a:endParaRPr lang="en-US" sz="3200" dirty="0">
              <a:solidFill>
                <a:srgbClr val="002060"/>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2124634" y="3461657"/>
            <a:ext cx="7202246" cy="2129246"/>
          </a:xfrm>
        </p:spPr>
        <p:txBody>
          <a:bodyPr>
            <a:normAutofit/>
          </a:bodyPr>
          <a:lstStyle/>
          <a:p>
            <a:r>
              <a:rPr lang="ka-GE" dirty="0" smtClean="0"/>
              <a:t> </a:t>
            </a:r>
            <a:endParaRPr lang="en-US" dirty="0"/>
          </a:p>
        </p:txBody>
      </p:sp>
      <p:sp>
        <p:nvSpPr>
          <p:cNvPr id="4" name="TextBox 3"/>
          <p:cNvSpPr txBox="1"/>
          <p:nvPr/>
        </p:nvSpPr>
        <p:spPr>
          <a:xfrm>
            <a:off x="9705703" y="6283234"/>
            <a:ext cx="2207623" cy="369332"/>
          </a:xfrm>
          <a:prstGeom prst="rect">
            <a:avLst/>
          </a:prstGeom>
          <a:noFill/>
        </p:spPr>
        <p:txBody>
          <a:bodyPr wrap="square" rtlCol="0">
            <a:spAutoFit/>
          </a:bodyPr>
          <a:lstStyle/>
          <a:p>
            <a:r>
              <a:rPr lang="ka-GE" dirty="0" smtClean="0">
                <a:effectLst>
                  <a:outerShdw blurRad="38100" dist="38100" dir="2700000" algn="tl">
                    <a:srgbClr val="000000">
                      <a:alpha val="43137"/>
                    </a:srgbClr>
                  </a:outerShdw>
                </a:effectLst>
              </a:rPr>
              <a:t>ციცქიშვილი ანა</a:t>
            </a:r>
            <a:endParaRPr lang="en-US" dirty="0">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5126" y="2207827"/>
            <a:ext cx="4286250" cy="3810000"/>
          </a:xfrm>
          <a:prstGeom prst="rect">
            <a:avLst/>
          </a:prstGeom>
        </p:spPr>
      </p:pic>
    </p:spTree>
    <p:extLst>
      <p:ext uri="{BB962C8B-B14F-4D97-AF65-F5344CB8AC3E}">
        <p14:creationId xmlns:p14="http://schemas.microsoft.com/office/powerpoint/2010/main" val="30681745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 </a:t>
            </a:r>
            <a:endParaRPr lang="en-US" dirty="0"/>
          </a:p>
        </p:txBody>
      </p:sp>
      <p:sp>
        <p:nvSpPr>
          <p:cNvPr id="3" name="Content Placeholder 2"/>
          <p:cNvSpPr>
            <a:spLocks noGrp="1"/>
          </p:cNvSpPr>
          <p:nvPr>
            <p:ph idx="1"/>
          </p:nvPr>
        </p:nvSpPr>
        <p:spPr>
          <a:xfrm>
            <a:off x="7387518" y="113513"/>
            <a:ext cx="4365788" cy="6396803"/>
          </a:xfrm>
        </p:spPr>
        <p:txBody>
          <a:bodyPr>
            <a:normAutofit/>
          </a:bodyPr>
          <a:lstStyle/>
          <a:p>
            <a:endParaRPr lang="ka-GE" sz="1800" dirty="0" smtClean="0">
              <a:solidFill>
                <a:srgbClr val="002060"/>
              </a:solidFill>
            </a:endParaRPr>
          </a:p>
          <a:p>
            <a:endParaRPr lang="ka-GE" sz="1800" dirty="0">
              <a:solidFill>
                <a:srgbClr val="002060"/>
              </a:solidFill>
            </a:endParaRPr>
          </a:p>
          <a:p>
            <a:endParaRPr lang="ka-GE" sz="1800" dirty="0" smtClean="0">
              <a:solidFill>
                <a:srgbClr val="002060"/>
              </a:solidFill>
            </a:endParaRPr>
          </a:p>
          <a:p>
            <a:endParaRPr lang="ka-GE" sz="1800" dirty="0">
              <a:solidFill>
                <a:srgbClr val="002060"/>
              </a:solidFill>
            </a:endParaRPr>
          </a:p>
          <a:p>
            <a:endParaRPr lang="ka-GE" sz="1800" dirty="0" smtClean="0">
              <a:solidFill>
                <a:srgbClr val="002060"/>
              </a:solidFill>
            </a:endParaRPr>
          </a:p>
          <a:p>
            <a:endParaRPr lang="ka-GE" sz="1800" dirty="0">
              <a:solidFill>
                <a:srgbClr val="002060"/>
              </a:solidFill>
            </a:endParaRPr>
          </a:p>
          <a:p>
            <a:pPr marL="0" indent="0" algn="ctr">
              <a:buNone/>
            </a:pPr>
            <a:r>
              <a:rPr lang="ka-GE" sz="1800" dirty="0" smtClean="0">
                <a:solidFill>
                  <a:srgbClr val="002060"/>
                </a:solidFill>
              </a:rPr>
              <a:t>შემადგენლობაში მყოფი ყველა ობიექტი ბრუნავს მასების საერთო ცენტრის გარშემო. გალაქტიკები – ძალიან დაშორებული ობიექტებია, მანძილს მათგან უახლოესამდე მეგაპარსეკებში ზომავენ , ხოლო ხოლო უშორესამდე – წითელი წანაცვლების ერთეულებში </a:t>
            </a:r>
            <a:r>
              <a:rPr lang="en-US" sz="1800" dirty="0" smtClean="0">
                <a:solidFill>
                  <a:srgbClr val="002060"/>
                </a:solidFill>
              </a:rPr>
              <a:t>. </a:t>
            </a:r>
            <a:r>
              <a:rPr lang="ka-GE" sz="1800" dirty="0" smtClean="0">
                <a:solidFill>
                  <a:srgbClr val="002060"/>
                </a:solidFill>
              </a:rPr>
              <a:t>სწორედ იმიტომ, რომ ისინი ასე დაშორებულია, შეუიარაღებელი თვალით ცაზე მხოლოდ სამი მათგანის გარჩევა შეგვიძლია: ანდრომედას ნისლეული. (რომლის დანახვა ჩრდილო ნახევარსფეროშია შესაძლებელი, და სამხრეთ ნახევარსფეროში, დიდი და მცირე მაგელანის ღრუბლები)</a:t>
            </a:r>
          </a:p>
          <a:p>
            <a:endParaRPr lang="en-US" sz="1800" b="1" dirty="0"/>
          </a:p>
        </p:txBody>
      </p:sp>
      <p:pic>
        <p:nvPicPr>
          <p:cNvPr id="1026" name="Picture 2" descr="upload.wikimedia.org/wikipedia/commons/thumb/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513" y="113513"/>
            <a:ext cx="5343888" cy="36071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დიდი და პატარა მაგელანური ღრუბლები. დიდ და მცირე მაგელანურ ღრუბლებს შორის  კოსმოსური კონკურენციის გამოკვლევა"/>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060" y="3523657"/>
            <a:ext cx="5200196" cy="3138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852161" y="365125"/>
            <a:ext cx="4702628" cy="2031325"/>
          </a:xfrm>
          <a:prstGeom prst="rect">
            <a:avLst/>
          </a:prstGeom>
          <a:noFill/>
        </p:spPr>
        <p:txBody>
          <a:bodyPr wrap="square" rtlCol="0">
            <a:spAutoFit/>
          </a:bodyPr>
          <a:lstStyle/>
          <a:p>
            <a:r>
              <a:rPr lang="ka-GE" dirty="0">
                <a:solidFill>
                  <a:srgbClr val="002060"/>
                </a:solidFill>
              </a:rPr>
              <a:t>გალაქტიკა (ძვ. ბერძნულად </a:t>
            </a:r>
            <a:r>
              <a:rPr lang="el-GR" dirty="0">
                <a:solidFill>
                  <a:srgbClr val="002060"/>
                </a:solidFill>
              </a:rPr>
              <a:t>Γαλαξίας – </a:t>
            </a:r>
            <a:r>
              <a:rPr lang="ka-GE" dirty="0">
                <a:solidFill>
                  <a:srgbClr val="002060"/>
                </a:solidFill>
              </a:rPr>
              <a:t>რძის გზა) – გიგანტური გრავიტაციულად-შეკავშირებული </a:t>
            </a:r>
            <a:r>
              <a:rPr lang="ka-GE" dirty="0" smtClean="0">
                <a:solidFill>
                  <a:srgbClr val="002060"/>
                </a:solidFill>
              </a:rPr>
              <a:t>სისტემაა, </a:t>
            </a:r>
            <a:r>
              <a:rPr lang="ka-GE" dirty="0">
                <a:solidFill>
                  <a:srgbClr val="002060"/>
                </a:solidFill>
              </a:rPr>
              <a:t>რომელიც შედგება ვარსკვლავების, ვარსკვლავთა გროვების, ვარსკვლავთშორისი აირის, მტვრისა და ფარული მატერიისაგან. </a:t>
            </a:r>
            <a:r>
              <a:rPr lang="ka-GE" dirty="0" smtClean="0">
                <a:solidFill>
                  <a:srgbClr val="002060"/>
                </a:solidFill>
              </a:rPr>
              <a:t>             გალაქტიკის</a:t>
            </a:r>
            <a:endParaRPr lang="en-US" dirty="0"/>
          </a:p>
        </p:txBody>
      </p:sp>
    </p:spTree>
    <p:extLst>
      <p:ext uri="{BB962C8B-B14F-4D97-AF65-F5344CB8AC3E}">
        <p14:creationId xmlns:p14="http://schemas.microsoft.com/office/powerpoint/2010/main" val="24174960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3960" y="5796733"/>
            <a:ext cx="10515600" cy="4351338"/>
          </a:xfrm>
        </p:spPr>
        <p:txBody>
          <a:bodyPr/>
          <a:lstStyle/>
          <a:p>
            <a:pPr marL="0" indent="0">
              <a:buNone/>
            </a:pPr>
            <a:r>
              <a:rPr lang="ka-GE" dirty="0" smtClean="0"/>
              <a:t> </a:t>
            </a:r>
            <a:endParaRPr lang="en-US" dirty="0"/>
          </a:p>
        </p:txBody>
      </p:sp>
      <p:pic>
        <p:nvPicPr>
          <p:cNvPr id="2050" name="Picture 2" descr="Galaxy | Jadzia Axelrod"/>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64581" y="2741974"/>
            <a:ext cx="5911936" cy="390702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UGC 12591: ყველაზე სწრაფად მბუნავი გალაქტიკა – Astronet.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4203" y="0"/>
            <a:ext cx="4876800" cy="345757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912629" y="750840"/>
            <a:ext cx="5797731" cy="1311865"/>
          </a:xfrm>
        </p:spPr>
        <p:txBody>
          <a:bodyPr>
            <a:normAutofit fontScale="90000"/>
          </a:bodyPr>
          <a:lstStyle/>
          <a:p>
            <a:pPr marL="457200" indent="-457200" algn="ctr">
              <a:buFont typeface="Wingdings" panose="05000000000000000000" pitchFamily="2" charset="2"/>
              <a:buChar char="Ø"/>
            </a:pPr>
            <a:r>
              <a:rPr lang="ka-GE" sz="2400" dirty="0" smtClean="0">
                <a:solidFill>
                  <a:schemeClr val="accent5">
                    <a:lumMod val="75000"/>
                  </a:schemeClr>
                </a:solidFill>
              </a:rPr>
              <a:t>    გალაქტიკებში ცალკეული ვარსკვლავების დანახვა შეუძლებელი იყო მე-20 საუკუნის დასაწყისამდე. 1990 წლისთვის უკვე 30 გალაქტიკაში შეიძლებოდა ცალკეული ვარსკვლავების გარჩევა და ყველა ეს გალაქტიკა ადგილობრივ ჯგუფში შედიოდა. </a:t>
            </a:r>
            <a:endParaRPr lang="en-US" sz="2400" dirty="0">
              <a:solidFill>
                <a:schemeClr val="accent5">
                  <a:lumMod val="75000"/>
                </a:schemeClr>
              </a:solidFill>
            </a:endParaRPr>
          </a:p>
        </p:txBody>
      </p:sp>
      <p:sp>
        <p:nvSpPr>
          <p:cNvPr id="4" name="TextBox 3"/>
          <p:cNvSpPr txBox="1"/>
          <p:nvPr/>
        </p:nvSpPr>
        <p:spPr>
          <a:xfrm>
            <a:off x="6988629" y="4506686"/>
            <a:ext cx="5032374" cy="2031325"/>
          </a:xfrm>
          <a:prstGeom prst="rect">
            <a:avLst/>
          </a:prstGeom>
          <a:noFill/>
        </p:spPr>
        <p:txBody>
          <a:bodyPr wrap="square" rtlCol="0">
            <a:spAutoFit/>
          </a:bodyPr>
          <a:lstStyle/>
          <a:p>
            <a:pPr marL="285750" indent="-285750" algn="ctr">
              <a:buFont typeface="Wingdings" panose="05000000000000000000" pitchFamily="2" charset="2"/>
              <a:buChar char="Ø"/>
            </a:pPr>
            <a:r>
              <a:rPr lang="ka-GE" dirty="0">
                <a:solidFill>
                  <a:srgbClr val="002060"/>
                </a:solidFill>
              </a:rPr>
              <a:t>კოსმოსური ტელესკოპის „ჰაბლის“ გაშვებისა და დედამიწაზე 10 მეტრიანი ტელესკოპების გამოყენების შემდეგ იმ გალაქტიკათა რიცხვი, რომლებშიაც შესაძლებელი გახდა ცალკეული ვარსკვლავების გარჩევა, მკვეთრად გაიზარდა.</a:t>
            </a:r>
            <a:endParaRPr lang="en-US" dirty="0">
              <a:solidFill>
                <a:srgbClr val="002060"/>
              </a:solidFill>
            </a:endParaRPr>
          </a:p>
        </p:txBody>
      </p:sp>
    </p:spTree>
    <p:extLst>
      <p:ext uri="{BB962C8B-B14F-4D97-AF65-F5344CB8AC3E}">
        <p14:creationId xmlns:p14="http://schemas.microsoft.com/office/powerpoint/2010/main" val="27492872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5308" y="278208"/>
            <a:ext cx="7678492" cy="1325563"/>
          </a:xfrm>
        </p:spPr>
        <p:txBody>
          <a:bodyPr>
            <a:noAutofit/>
          </a:bodyPr>
          <a:lstStyle/>
          <a:p>
            <a:pPr marL="342900" indent="-342900" algn="ctr">
              <a:buFont typeface="Wingdings" panose="05000000000000000000" pitchFamily="2" charset="2"/>
              <a:buChar char="q"/>
            </a:pPr>
            <a:r>
              <a:rPr lang="ka-GE" sz="2000" i="1" dirty="0" smtClean="0">
                <a:solidFill>
                  <a:srgbClr val="7030A0"/>
                </a:solidFill>
                <a:effectLst>
                  <a:outerShdw blurRad="38100" dist="38100" dir="2700000" algn="tl">
                    <a:srgbClr val="000000">
                      <a:alpha val="43137"/>
                    </a:srgbClr>
                  </a:outerShdw>
                </a:effectLst>
              </a:rPr>
              <a:t>გალაქტიკების გარეგნული სახე საკმაოდ მრავალფეროვანია. გამოჩენილმა ამერიკელმა ასტრონომმა-დამკვირვებელმა ედვინ ჰაბლმა (1889-1953), შეარჩია გალაქტიკების კლასიფიცირების ყველაზე მარტივი ხერხი</a:t>
            </a:r>
            <a:endParaRPr lang="en-US" sz="2000" i="1" dirty="0">
              <a:solidFill>
                <a:srgbClr val="7030A0"/>
              </a:solidFill>
              <a:effectLst>
                <a:outerShdw blurRad="38100" dist="38100" dir="2700000" algn="tl">
                  <a:srgbClr val="000000">
                    <a:alpha val="43137"/>
                  </a:srgbClr>
                </a:outerShdw>
              </a:effectLst>
            </a:endParaRPr>
          </a:p>
        </p:txBody>
      </p:sp>
      <p:pic>
        <p:nvPicPr>
          <p:cNvPr id="3074" name="Picture 2" descr="NGC 1566: სპირალური გალაქტიკა ესპანელი მოცეკვავე – Astronet.G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0629" y="173534"/>
            <a:ext cx="3675308" cy="34168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6" name="Picture 4" descr="ირმის ნახტომი - Mind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0329" y="1881979"/>
            <a:ext cx="487680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8" name="Picture 6" descr="ჰაბლის” გადაღებული საუკეთესო სურათები"/>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5820" y="3312046"/>
            <a:ext cx="3824626" cy="35459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140289" y="4560034"/>
            <a:ext cx="3435531" cy="1477328"/>
          </a:xfrm>
          <a:prstGeom prst="rect">
            <a:avLst/>
          </a:prstGeom>
        </p:spPr>
        <p:txBody>
          <a:bodyPr wrap="square">
            <a:spAutoFit/>
          </a:bodyPr>
          <a:lstStyle/>
          <a:p>
            <a:r>
              <a:rPr lang="ka-GE" i="1" dirty="0" smtClean="0">
                <a:solidFill>
                  <a:srgbClr val="7030A0"/>
                </a:solidFill>
                <a:effectLst>
                  <a:outerShdw blurRad="38100" dist="38100" dir="2700000" algn="tl">
                    <a:srgbClr val="000000">
                      <a:alpha val="43137"/>
                    </a:srgbClr>
                  </a:outerShdw>
                </a:effectLst>
              </a:rPr>
              <a:t>გარეგნული </a:t>
            </a:r>
            <a:r>
              <a:rPr lang="ka-GE" i="1" dirty="0">
                <a:solidFill>
                  <a:srgbClr val="7030A0"/>
                </a:solidFill>
                <a:effectLst>
                  <a:outerShdw blurRad="38100" dist="38100" dir="2700000" algn="tl">
                    <a:srgbClr val="000000">
                      <a:alpha val="43137"/>
                    </a:srgbClr>
                  </a:outerShdw>
                </a:effectLst>
              </a:rPr>
              <a:t>სახის მიხედვით. მან გალაქტიკები 3 ტიპად დაჰყო: ელიფსური </a:t>
            </a:r>
            <a:r>
              <a:rPr lang="en-US" i="1" dirty="0">
                <a:solidFill>
                  <a:srgbClr val="7030A0"/>
                </a:solidFill>
                <a:effectLst>
                  <a:outerShdw blurRad="38100" dist="38100" dir="2700000" algn="tl">
                    <a:srgbClr val="000000">
                      <a:alpha val="43137"/>
                    </a:srgbClr>
                  </a:outerShdw>
                </a:effectLst>
              </a:rPr>
              <a:t>,</a:t>
            </a:r>
            <a:r>
              <a:rPr lang="ka-GE" i="1" dirty="0">
                <a:solidFill>
                  <a:srgbClr val="7030A0"/>
                </a:solidFill>
                <a:effectLst>
                  <a:outerShdw blurRad="38100" dist="38100" dir="2700000" algn="tl">
                    <a:srgbClr val="000000">
                      <a:alpha val="43137"/>
                    </a:srgbClr>
                  </a:outerShdw>
                </a:effectLst>
              </a:rPr>
              <a:t> სპირალური </a:t>
            </a:r>
            <a:r>
              <a:rPr lang="en-US" i="1" dirty="0">
                <a:solidFill>
                  <a:srgbClr val="7030A0"/>
                </a:solidFill>
                <a:effectLst>
                  <a:outerShdw blurRad="38100" dist="38100" dir="2700000" algn="tl">
                    <a:srgbClr val="000000">
                      <a:alpha val="43137"/>
                    </a:srgbClr>
                  </a:outerShdw>
                </a:effectLst>
              </a:rPr>
              <a:t> </a:t>
            </a:r>
            <a:r>
              <a:rPr lang="ka-GE" i="1" dirty="0">
                <a:solidFill>
                  <a:srgbClr val="7030A0"/>
                </a:solidFill>
                <a:effectLst>
                  <a:outerShdw blurRad="38100" dist="38100" dir="2700000" algn="tl">
                    <a:srgbClr val="000000">
                      <a:alpha val="43137"/>
                    </a:srgbClr>
                  </a:outerShdw>
                </a:effectLst>
              </a:rPr>
              <a:t>და </a:t>
            </a:r>
            <a:r>
              <a:rPr lang="ka-GE" i="1" dirty="0" smtClean="0">
                <a:solidFill>
                  <a:srgbClr val="7030A0"/>
                </a:solidFill>
                <a:effectLst>
                  <a:outerShdw blurRad="38100" dist="38100" dir="2700000" algn="tl">
                    <a:srgbClr val="000000">
                      <a:alpha val="43137"/>
                    </a:srgbClr>
                  </a:outerShdw>
                </a:effectLst>
              </a:rPr>
              <a:t>არაწესიერი ფორმის გალაქტიკებად</a:t>
            </a:r>
            <a:r>
              <a:rPr lang="en-US" i="1" dirty="0" smtClean="0">
                <a:solidFill>
                  <a:srgbClr val="7030A0"/>
                </a:solidFill>
                <a:effectLst>
                  <a:outerShdw blurRad="38100" dist="38100" dir="2700000" algn="tl">
                    <a:srgbClr val="000000">
                      <a:alpha val="43137"/>
                    </a:srgbClr>
                  </a:outerShdw>
                </a:effectLst>
              </a:rPr>
              <a:t> </a:t>
            </a:r>
            <a:endParaRPr lang="en-US" dirty="0"/>
          </a:p>
        </p:txBody>
      </p:sp>
    </p:spTree>
    <p:extLst>
      <p:ext uri="{BB962C8B-B14F-4D97-AF65-F5344CB8AC3E}">
        <p14:creationId xmlns:p14="http://schemas.microsoft.com/office/powerpoint/2010/main" val="2904632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Beautiful Star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55378" y="145779"/>
            <a:ext cx="6256908" cy="435133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334826" y="145779"/>
            <a:ext cx="5086259" cy="4351338"/>
          </a:xfrm>
        </p:spPr>
        <p:txBody>
          <a:bodyPr>
            <a:normAutofit/>
          </a:bodyPr>
          <a:lstStyle/>
          <a:p>
            <a:pPr algn="ctr"/>
            <a:r>
              <a:rPr lang="ka-GE" sz="2000" dirty="0" smtClean="0">
                <a:solidFill>
                  <a:srgbClr val="7030A0"/>
                </a:solidFill>
              </a:rPr>
              <a:t>გალაქტიკების ფორმირება დაიწყო სამყაროს გაფართოების დაწყებიდან დაახლოებით სამი მილიარდი წლის შემდეგ, ნეიტრინოს ღრუბლების თავმოყრის ადგილებში, რომლებიც ე.წ. გრავიტაციულ ორმოებს წარმოადგენს. ამ ორმოებში ჩაედინებოდა გაზი და მტვერი, საიდანაც დაიწყო გალაქტიკების შექმნა. </a:t>
            </a:r>
            <a:r>
              <a:rPr lang="en-US" sz="2000" dirty="0" smtClean="0">
                <a:solidFill>
                  <a:srgbClr val="7030A0"/>
                </a:solidFill>
              </a:rPr>
              <a:t>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590" y="2847703"/>
            <a:ext cx="5768884" cy="3958522"/>
          </a:xfrm>
          <a:prstGeom prst="rect">
            <a:avLst/>
          </a:prstGeom>
        </p:spPr>
      </p:pic>
      <mc:AlternateContent xmlns:mc="http://schemas.openxmlformats.org/markup-compatibility/2006">
        <mc:Choice xmlns:a14="http://schemas.microsoft.com/office/drawing/2010/main" Requires="a14">
          <p:sp>
            <p:nvSpPr>
              <p:cNvPr id="7" name="TextBox 6"/>
              <p:cNvSpPr txBox="1"/>
              <p:nvPr/>
            </p:nvSpPr>
            <p:spPr>
              <a:xfrm>
                <a:off x="6534785" y="4220902"/>
                <a:ext cx="5381897" cy="2652136"/>
              </a:xfrm>
              <a:prstGeom prst="rect">
                <a:avLst/>
              </a:prstGeom>
              <a:noFill/>
            </p:spPr>
            <p:txBody>
              <a:bodyPr wrap="square" rtlCol="0">
                <a:spAutoFit/>
              </a:bodyPr>
              <a:lstStyle/>
              <a:p>
                <a:r>
                  <a:rPr lang="ka-GE" b="1" dirty="0" smtClean="0">
                    <a:solidFill>
                      <a:srgbClr val="7030A0"/>
                    </a:solidFill>
                  </a:rPr>
                  <a:t>ასეთ ადგილებში </a:t>
                </a:r>
                <a14:m>
                  <m:oMath xmlns:m="http://schemas.openxmlformats.org/officeDocument/2006/math">
                    <m:sSup>
                      <m:sSupPr>
                        <m:ctrlPr>
                          <a:rPr lang="ka-GE" b="1" i="1" smtClean="0">
                            <a:solidFill>
                              <a:srgbClr val="7030A0"/>
                            </a:solidFill>
                          </a:rPr>
                        </m:ctrlPr>
                      </m:sSupPr>
                      <m:e>
                        <m:r>
                          <a:rPr lang="ka-GE" b="1" i="1" smtClean="0">
                            <a:solidFill>
                              <a:srgbClr val="7030A0"/>
                            </a:solidFill>
                          </a:rPr>
                          <m:t>𝟏𝟎</m:t>
                        </m:r>
                      </m:e>
                      <m:sup>
                        <m:r>
                          <a:rPr lang="ka-GE" b="1" i="1" smtClean="0">
                            <a:solidFill>
                              <a:srgbClr val="7030A0"/>
                            </a:solidFill>
                          </a:rPr>
                          <m:t>𝟒𝟎</m:t>
                        </m:r>
                      </m:sup>
                    </m:sSup>
                  </m:oMath>
                </a14:m>
                <a:r>
                  <a:rPr lang="ka-GE" b="1" dirty="0" smtClean="0">
                    <a:solidFill>
                      <a:srgbClr val="7030A0"/>
                    </a:solidFill>
                  </a:rPr>
                  <a:t> </a:t>
                </a:r>
                <a:r>
                  <a:rPr lang="ka-GE" b="1" dirty="0">
                    <a:solidFill>
                      <a:srgbClr val="7030A0"/>
                    </a:solidFill>
                  </a:rPr>
                  <a:t>ტონა რიგის არაერთგვაროვნების შეგროვებისას იწყება ნივთიერებების კუმშვის ზრდა უმეტესად ორი საპირისპირო მიმართულებით, რის შედეგად სფერული სახის ფორმები, რომლებსაც გააჩნიათ ცენტრალური მასის გარშემო მაბრუნებელი მომენტი, თანდათან გადაიქცევა ბლინის მსგავს შემკვრივებად, რომელსაც საბოლოოდ მივყავართ სპირალური გალაქტიკის წარმოშობამდე</a:t>
                </a:r>
                <a:endParaRPr lang="en-US" dirty="0"/>
              </a:p>
            </p:txBody>
          </p:sp>
        </mc:Choice>
        <mc:Fallback>
          <p:sp>
            <p:nvSpPr>
              <p:cNvPr id="7" name="TextBox 6"/>
              <p:cNvSpPr txBox="1">
                <a:spLocks noRot="1" noChangeAspect="1" noMove="1" noResize="1" noEditPoints="1" noAdjustHandles="1" noChangeArrowheads="1" noChangeShapeType="1" noTextEdit="1"/>
              </p:cNvSpPr>
              <p:nvPr/>
            </p:nvSpPr>
            <p:spPr>
              <a:xfrm>
                <a:off x="6534785" y="4220902"/>
                <a:ext cx="5381897" cy="2652136"/>
              </a:xfrm>
              <a:prstGeom prst="rect">
                <a:avLst/>
              </a:prstGeom>
              <a:blipFill>
                <a:blip r:embed="rId4"/>
                <a:stretch>
                  <a:fillRect l="-1019" t="-690" b="-690"/>
                </a:stretch>
              </a:blipFill>
            </p:spPr>
            <p:txBody>
              <a:bodyPr/>
              <a:lstStyle/>
              <a:p>
                <a:r>
                  <a:rPr lang="en-US">
                    <a:noFill/>
                  </a:rPr>
                  <a:t> </a:t>
                </a:r>
              </a:p>
            </p:txBody>
          </p:sp>
        </mc:Fallback>
      </mc:AlternateContent>
    </p:spTree>
    <p:extLst>
      <p:ext uri="{BB962C8B-B14F-4D97-AF65-F5344CB8AC3E}">
        <p14:creationId xmlns:p14="http://schemas.microsoft.com/office/powerpoint/2010/main" val="14362693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 </a:t>
            </a:r>
            <a:endParaRPr lang="en-US" dirty="0"/>
          </a:p>
        </p:txBody>
      </p:sp>
      <p:sp>
        <p:nvSpPr>
          <p:cNvPr id="3" name="Content Placeholder 2"/>
          <p:cNvSpPr>
            <a:spLocks noGrp="1"/>
          </p:cNvSpPr>
          <p:nvPr>
            <p:ph idx="1"/>
          </p:nvPr>
        </p:nvSpPr>
        <p:spPr>
          <a:xfrm>
            <a:off x="1200150" y="160337"/>
            <a:ext cx="10515600" cy="4351338"/>
          </a:xfrm>
        </p:spPr>
        <p:txBody>
          <a:bodyPr/>
          <a:lstStyle/>
          <a:p>
            <a:r>
              <a:rPr lang="ka-GE" dirty="0" smtClean="0">
                <a:solidFill>
                  <a:schemeClr val="accent1">
                    <a:lumMod val="50000"/>
                  </a:schemeClr>
                </a:solidFill>
                <a:effectLst>
                  <a:outerShdw blurRad="38100" dist="38100" dir="2700000" algn="tl">
                    <a:srgbClr val="000000">
                      <a:alpha val="43137"/>
                    </a:srgbClr>
                  </a:outerShdw>
                </a:effectLst>
              </a:rPr>
              <a:t>სფერული შემკვრივება ბრუნვითი მოძრაობის გარეშე გარდაიქმნება ელიფსურ გალაქტიკად, ხოლო ღრუბელი მნიშვნელოვანი ცენტრალური შემკვრივების გარეშე და მაბრუნებელი მომენტის არსებობისას – არაწესიერ ფორმის გალაქტიკად</a:t>
            </a:r>
            <a:endParaRPr lang="en-US" dirty="0" smtClean="0">
              <a:solidFill>
                <a:schemeClr val="accent1">
                  <a:lumMod val="50000"/>
                </a:schemeClr>
              </a:solidFill>
              <a:effectLst>
                <a:outerShdw blurRad="38100" dist="38100" dir="2700000" algn="tl">
                  <a:srgbClr val="000000">
                    <a:alpha val="43137"/>
                  </a:srgbClr>
                </a:outerShdw>
              </a:effectLst>
            </a:endParaRPr>
          </a:p>
          <a:p>
            <a:pPr lvl="1"/>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895917"/>
            <a:ext cx="5105400" cy="3457031"/>
          </a:xfrm>
          <a:prstGeom prst="rect">
            <a:avLst/>
          </a:prstGeom>
        </p:spPr>
      </p:pic>
      <p:sp>
        <p:nvSpPr>
          <p:cNvPr id="7" name="AutoShape 6" descr="OK! ყველაზე ლამაზი გალაქტიკები: ფოტოები, რომლებსაც Nasa ათწლეულების  განმავლობაში იღებდა"/>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OK! ყველაზე ლამაზი გალაქტიკები: ფოტოები, რომლებსაც Nasa ათწლეულების  განმავლობაში იღებდა"/>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52" name="Picture 12" descr="File.ge » გალაქტიკები"/>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300" y="2895917"/>
            <a:ext cx="4381500" cy="3457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373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pic>
        <p:nvPicPr>
          <p:cNvPr id="4098" name="Picture 2" descr="Animated GIF, be sure to watch it moving :) | Star images, Star gif,  Surrealism photography"/>
          <p:cNvPicPr>
            <a:picLocks noGrp="1" noChangeAspect="1" noChangeArrowheads="1" noCro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2768" y="365125"/>
            <a:ext cx="6581207" cy="526496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Rectangle 3"/>
              <p:cNvSpPr/>
              <p:nvPr/>
            </p:nvSpPr>
            <p:spPr>
              <a:xfrm>
                <a:off x="6913975" y="365125"/>
                <a:ext cx="5038539" cy="1821140"/>
              </a:xfrm>
              <a:prstGeom prst="rect">
                <a:avLst/>
              </a:prstGeom>
            </p:spPr>
            <p:txBody>
              <a:bodyPr wrap="square">
                <a:spAutoFit/>
              </a:bodyPr>
              <a:lstStyle/>
              <a:p>
                <a:r>
                  <a:rPr lang="ka-GE" dirty="0" smtClean="0"/>
                  <a:t>სამყაროში ამჟამად </a:t>
                </a:r>
                <a14:m>
                  <m:oMath xmlns:m="http://schemas.openxmlformats.org/officeDocument/2006/math">
                    <m:sSup>
                      <m:sSupPr>
                        <m:ctrlPr>
                          <a:rPr lang="ka-GE" i="1" smtClean="0">
                            <a:latin typeface="Cambria Math" panose="02040503050406030204" pitchFamily="18" charset="0"/>
                          </a:rPr>
                        </m:ctrlPr>
                      </m:sSupPr>
                      <m:e>
                        <m:r>
                          <a:rPr lang="en-US" b="0" i="1" smtClean="0">
                            <a:latin typeface="Cambria Math" panose="02040503050406030204" pitchFamily="18" charset="0"/>
                          </a:rPr>
                          <m:t>10</m:t>
                        </m:r>
                      </m:e>
                      <m:sup>
                        <m:r>
                          <a:rPr lang="en-US" b="0" i="1" smtClean="0">
                            <a:latin typeface="Cambria Math" panose="02040503050406030204" pitchFamily="18" charset="0"/>
                          </a:rPr>
                          <m:t>14</m:t>
                        </m:r>
                      </m:sup>
                    </m:sSup>
                  </m:oMath>
                </a14:m>
                <a:r>
                  <a:rPr lang="ka-GE" dirty="0" smtClean="0"/>
                  <a:t>გალაქტიკას ითვლიან. პასუხი კითხვაზე, თუ რამდენი ვარსკვლავია გალაქტიკაში დამოკიდებულია გალაქტიკის ტიპზე. პატარა გალაქტიკას ჯუჯა გალაქტიკა ეწოდება. ის საკმაოდ მცირეა იმისათვის, რომ სპირალური ფორმა </a:t>
                </a:r>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6913975" y="365125"/>
                <a:ext cx="5038539" cy="1821140"/>
              </a:xfrm>
              <a:prstGeom prst="rect">
                <a:avLst/>
              </a:prstGeom>
              <a:blipFill>
                <a:blip r:embed="rId3"/>
                <a:stretch>
                  <a:fillRect l="-967" t="-1672" r="-1451" b="-1003"/>
                </a:stretch>
              </a:blipFill>
            </p:spPr>
            <p:txBody>
              <a:bodyPr/>
              <a:lstStyle/>
              <a:p>
                <a:r>
                  <a:rPr lang="en-US">
                    <a:noFill/>
                  </a:rPr>
                  <a:t> </a:t>
                </a:r>
              </a:p>
            </p:txBody>
          </p:sp>
        </mc:Fallback>
      </mc:AlternateContent>
      <p:sp>
        <p:nvSpPr>
          <p:cNvPr id="5" name="Rectangle 4"/>
          <p:cNvSpPr/>
          <p:nvPr/>
        </p:nvSpPr>
        <p:spPr>
          <a:xfrm>
            <a:off x="7437119" y="2119451"/>
            <a:ext cx="5159829" cy="1754326"/>
          </a:xfrm>
          <a:prstGeom prst="rect">
            <a:avLst/>
          </a:prstGeom>
        </p:spPr>
        <p:txBody>
          <a:bodyPr wrap="square">
            <a:spAutoFit/>
          </a:bodyPr>
          <a:lstStyle/>
          <a:p>
            <a:r>
              <a:rPr lang="ka-GE" dirty="0" smtClean="0"/>
              <a:t>წარმოქმნას, როგორიც აქვს მაგალითად ირმის ნახტომს ან ანდრომედას. ჯუჯა გალაქტიკას შეიძლება 10 მილიონამდე ვარსკვლავი ჰქონდეს. ჯუჯა გალაქტიკები მუდმივად შთაინთქმება უფრო დიდი წარმონაქმნების მიერ. </a:t>
            </a:r>
            <a:endParaRPr lang="en-US" dirty="0"/>
          </a:p>
        </p:txBody>
      </p:sp>
      <p:pic>
        <p:nvPicPr>
          <p:cNvPr id="4100" name="Picture 4" descr="გალაქტიკა - ვიკიპედია"/>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7680" y="4069720"/>
            <a:ext cx="3373751" cy="2631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681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Abastumani | Stargazing, Milky way, Astronomy pictu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1957" y="226763"/>
            <a:ext cx="4662054" cy="64396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smtClean="0"/>
              <a:t> </a:t>
            </a:r>
            <a:endParaRPr lang="en-US" dirty="0"/>
          </a:p>
        </p:txBody>
      </p:sp>
      <p:pic>
        <p:nvPicPr>
          <p:cNvPr id="5122" name="Picture 2" descr="დააკვირდი კოსმოსს საქართველოდან | კონსიერჟ თბილისი | ბლოგი"/>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943" y="226763"/>
            <a:ext cx="7656014" cy="426184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32956" y="581019"/>
                <a:ext cx="7326087" cy="3331003"/>
              </a:xfrm>
            </p:spPr>
            <p:txBody>
              <a:bodyPr>
                <a:normAutofit fontScale="92500" lnSpcReduction="10000"/>
              </a:bodyPr>
              <a:lstStyle/>
              <a:p>
                <a:pPr algn="ctr"/>
                <a:r>
                  <a:rPr lang="ka-GE" sz="2000" dirty="0" smtClean="0">
                    <a:solidFill>
                      <a:schemeClr val="bg1"/>
                    </a:solidFill>
                  </a:rPr>
                  <a:t>ჩვენთან ყველაზე ახლო სივრცეში დაიკვირვება უმეტესად სპირალური გალაქტიკები. ჩვენი გალაქტიკაც, სახელდობრ, ასეთ სისტემას განეკუთვნება. მასში ასტრონომები 200 მილიარდ ვარსკვლავს ითვლიან, საერთო მასით 3</a:t>
                </a:r>
                <a:r>
                  <a:rPr lang="en-US" sz="2000" dirty="0" smtClean="0">
                    <a:solidFill>
                      <a:schemeClr val="bg1"/>
                    </a:solidFill>
                  </a:rPr>
                  <a:t>*</a:t>
                </a:r>
                <a14:m>
                  <m:oMath xmlns:m="http://schemas.openxmlformats.org/officeDocument/2006/math">
                    <m:sSup>
                      <m:sSupPr>
                        <m:ctrlPr>
                          <a:rPr lang="ka-GE" sz="200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10</m:t>
                        </m:r>
                      </m:e>
                      <m:sup>
                        <m:r>
                          <a:rPr lang="en-US" sz="2000" b="0" i="1" smtClean="0">
                            <a:solidFill>
                              <a:schemeClr val="bg1"/>
                            </a:solidFill>
                            <a:latin typeface="Cambria Math" panose="02040503050406030204" pitchFamily="18" charset="0"/>
                          </a:rPr>
                          <m:t>38</m:t>
                        </m:r>
                      </m:sup>
                    </m:sSup>
                  </m:oMath>
                </a14:m>
                <a:r>
                  <a:rPr lang="ka-GE" sz="2000" dirty="0" smtClean="0">
                    <a:solidFill>
                      <a:schemeClr val="bg1"/>
                    </a:solidFill>
                  </a:rPr>
                  <a:t>ტონა. ამათგან დედამიწიდან მხოლოდ 2 მილიარდი ვარსკვლავი ჩანს. მეზობელი – ანდრომედა უფრო მასიურია ვიდრე ირმის ნახტომი. მასში დაახლოებით 1 ტრილიონი ვარსკვლავია. ირმის ნახტომი სივრცეში 600კმ/წმ სიჩქარით მოძრაობს. როგორც აღვნიშნეთ, მას სპირალური ფორმა აქვს და კვეთაში ორმხრივ ამოზნექილ თხელ ლინზას მოგვაგონებს რომლის დიამეტრი 100 ათასი და სისქე კი – დაახლოებით ათასი სინათლის წელიწადია, თუმცა მკვეთრი საზღვარი მას არ აქვს, რადგან საზღვართან ვარსკვლავთა სიმკვრივე ნულამდე ეცემა</a:t>
                </a:r>
                <a:endParaRPr lang="en-US" sz="2000" dirty="0">
                  <a:solidFill>
                    <a:schemeClr val="bg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32956" y="581019"/>
                <a:ext cx="7326087" cy="3331003"/>
              </a:xfrm>
              <a:blipFill>
                <a:blip r:embed="rId4"/>
                <a:stretch>
                  <a:fillRect t="-2377" r="-998"/>
                </a:stretch>
              </a:blipFill>
            </p:spPr>
            <p:txBody>
              <a:bodyPr/>
              <a:lstStyle/>
              <a:p>
                <a:r>
                  <a:rPr lang="en-US">
                    <a:noFill/>
                  </a:rPr>
                  <a:t> </a:t>
                </a:r>
              </a:p>
            </p:txBody>
          </p:sp>
        </mc:Fallback>
      </mc:AlternateContent>
      <p:pic>
        <p:nvPicPr>
          <p:cNvPr id="5126" name="Picture 6" descr="დანის პირის გალაქტიკის ახალი, შთამბეჭდავი ფოტო ჰაბლისგან - 1TV"/>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7098" y="4494541"/>
            <a:ext cx="5827214"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6223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8132" y="639445"/>
            <a:ext cx="7003868" cy="1325563"/>
          </a:xfrm>
        </p:spPr>
        <p:txBody>
          <a:bodyPr>
            <a:noAutofit/>
          </a:bodyPr>
          <a:lstStyle/>
          <a:p>
            <a:r>
              <a:rPr lang="ka-GE" sz="2000" dirty="0" smtClean="0"/>
              <a:t>გალაქტიკის ცენტრში განლაგებულია მისი 1000-2000 პარსეკის დიამეტრის ბირთვი – ვარსკვლავების გიგანტური დაჯგუფება. ბირთვი ჩვენგან დაახლოებით 30000 სინათლის წელიწადის მანძილზეა მშვილდოსანის თანავარსკვლავედის მიმართულებით, მაგრამ თითქმის მთლიანადაა დაფარული ღრუბლების მკვრივი ფარდით, რაც ხელს უშლის ვიზუალურ და ფოტოგრაფიულ დაკვირვებას.</a:t>
            </a:r>
            <a:endParaRPr lang="en-US" sz="2000" dirty="0"/>
          </a:p>
        </p:txBody>
      </p:sp>
      <p:pic>
        <p:nvPicPr>
          <p:cNvPr id="6146" name="Picture 2" descr="Hubble Spies a Spiral Galaxy Edge-on | NASA"/>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2308" y="192768"/>
            <a:ext cx="5105824" cy="264481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გალაქტიკა - Wikiw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8324" y="3033527"/>
            <a:ext cx="5052494" cy="3364502"/>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Rectangle 3"/>
              <p:cNvSpPr/>
              <p:nvPr/>
            </p:nvSpPr>
            <p:spPr>
              <a:xfrm>
                <a:off x="265188" y="3561616"/>
                <a:ext cx="6096000" cy="2375137"/>
              </a:xfrm>
              <a:prstGeom prst="rect">
                <a:avLst/>
              </a:prstGeom>
            </p:spPr>
            <p:txBody>
              <a:bodyPr>
                <a:spAutoFit/>
              </a:bodyPr>
              <a:lstStyle/>
              <a:p>
                <a:r>
                  <a:rPr lang="ka-GE" dirty="0" smtClean="0"/>
                  <a:t>ჩვენი გალაქტიკის მასის შეფასება სხვადასხვა მეთოდებით ხდება და ტოლია 2* </a:t>
                </a:r>
                <a14:m>
                  <m:oMath xmlns:m="http://schemas.openxmlformats.org/officeDocument/2006/math">
                    <m:sSup>
                      <m:sSupPr>
                        <m:ctrlPr>
                          <a:rPr lang="ka-GE" i="1" smtClean="0">
                            <a:latin typeface="Cambria Math" panose="02040503050406030204" pitchFamily="18" charset="0"/>
                          </a:rPr>
                        </m:ctrlPr>
                      </m:sSupPr>
                      <m:e>
                        <m:r>
                          <a:rPr lang="ka-GE" b="0" i="1" smtClean="0">
                            <a:latin typeface="Cambria Math" panose="02040503050406030204" pitchFamily="18" charset="0"/>
                          </a:rPr>
                          <m:t>10</m:t>
                        </m:r>
                      </m:e>
                      <m:sup>
                        <m:r>
                          <a:rPr lang="ka-GE" b="0" i="1" smtClean="0">
                            <a:latin typeface="Cambria Math" panose="02040503050406030204" pitchFamily="18" charset="0"/>
                          </a:rPr>
                          <m:t>11</m:t>
                        </m:r>
                      </m:sup>
                    </m:sSup>
                  </m:oMath>
                </a14:m>
                <a:r>
                  <a:rPr lang="ka-GE" dirty="0" smtClean="0"/>
                  <a:t>მზის მასისა (მზის მასა უდრის 1.9891* </a:t>
                </a:r>
                <a14:m>
                  <m:oMath xmlns:m="http://schemas.openxmlformats.org/officeDocument/2006/math">
                    <m:sSup>
                      <m:sSupPr>
                        <m:ctrlPr>
                          <a:rPr lang="ka-GE" i="1" smtClean="0">
                            <a:latin typeface="Cambria Math" panose="02040503050406030204" pitchFamily="18" charset="0"/>
                          </a:rPr>
                        </m:ctrlPr>
                      </m:sSupPr>
                      <m:e>
                        <m:r>
                          <a:rPr lang="ka-GE" b="0" i="1" smtClean="0">
                            <a:latin typeface="Cambria Math" panose="02040503050406030204" pitchFamily="18" charset="0"/>
                          </a:rPr>
                          <m:t>10</m:t>
                        </m:r>
                      </m:e>
                      <m:sup>
                        <m:r>
                          <a:rPr lang="ka-GE" b="0" i="1" smtClean="0">
                            <a:latin typeface="Cambria Math" panose="02040503050406030204" pitchFamily="18" charset="0"/>
                          </a:rPr>
                          <m:t>30</m:t>
                        </m:r>
                      </m:sup>
                    </m:sSup>
                  </m:oMath>
                </a14:m>
                <a:r>
                  <a:rPr lang="ka-GE" dirty="0" smtClean="0"/>
                  <a:t>.) ამასთან მისი 1/1000 შედგება ვარსკვლავთშორისი აირისა და მტვრისაგან. თუ ჩვენ გალაქტიკას ზემოდან დავხედავთ, დავინახავთ, რომ მას სპირალური სტრუქტურა აქვს. ამასთან ჩვენ ვცხოვრობთ ორ სპირალურ შტოს შორის არეში რომელიც საკმაოდ ღარიბია ვარსკვლავებით</a:t>
                </a:r>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265188" y="3561616"/>
                <a:ext cx="6096000" cy="2375137"/>
              </a:xfrm>
              <a:prstGeom prst="rect">
                <a:avLst/>
              </a:prstGeom>
              <a:blipFill>
                <a:blip r:embed="rId4"/>
                <a:stretch>
                  <a:fillRect l="-900" t="-1282" r="-1500" b="-1026"/>
                </a:stretch>
              </a:blipFill>
            </p:spPr>
            <p:txBody>
              <a:bodyPr/>
              <a:lstStyle/>
              <a:p>
                <a:r>
                  <a:rPr lang="en-US">
                    <a:noFill/>
                  </a:rPr>
                  <a:t> </a:t>
                </a:r>
              </a:p>
            </p:txBody>
          </p:sp>
        </mc:Fallback>
      </mc:AlternateContent>
    </p:spTree>
    <p:extLst>
      <p:ext uri="{BB962C8B-B14F-4D97-AF65-F5344CB8AC3E}">
        <p14:creationId xmlns:p14="http://schemas.microsoft.com/office/powerpoint/2010/main" val="42834216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indent="-342900" algn="ctr">
              <a:buFont typeface="Wingdings" panose="05000000000000000000" pitchFamily="2" charset="2"/>
              <a:buChar char="Ø"/>
            </a:pPr>
            <a:r>
              <a:rPr lang="ka-GE" sz="2000" dirty="0" smtClean="0">
                <a:effectLst>
                  <a:outerShdw blurRad="38100" dist="38100" dir="2700000" algn="tl">
                    <a:srgbClr val="000000">
                      <a:alpha val="43137"/>
                    </a:srgbClr>
                  </a:outerShdw>
                </a:effectLst>
              </a:rPr>
              <a:t>გალაქტიკის ბირთვის ზომები ერთი პარსეკის (3,26 სინათლის წელიწადი) რიგისაა. მასში თავმოყრილია მთელი ვარსკვლავების 10%, რომელთა უმეტესობა მოთავსებულია დისკოში და მოძრაობს 200 კმ/წმ საშუალო სიჩქარით.</a:t>
            </a:r>
            <a:endParaRPr lang="en-US" sz="2000" dirty="0">
              <a:effectLst>
                <a:outerShdw blurRad="38100" dist="38100" dir="2700000" algn="tl">
                  <a:srgbClr val="000000">
                    <a:alpha val="43137"/>
                  </a:srgbClr>
                </a:outerShdw>
              </a:effectLst>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500258" y="1867987"/>
                <a:ext cx="4691742" cy="4139157"/>
              </a:xfrm>
            </p:spPr>
            <p:txBody>
              <a:bodyPr>
                <a:normAutofit/>
              </a:bodyPr>
              <a:lstStyle/>
              <a:p>
                <a:r>
                  <a:rPr lang="ka-GE" sz="2400" dirty="0" smtClean="0"/>
                  <a:t>ვარსკვლავების ფორმირება იწყება გალაქტიკის ჩამოყალიბებისთანავე. ყველაზე ძველი ვარსკვლავების ასაკი 12-15 მილიარდი წელია. მზის ასაკი 5 მილიარდი წელია. სამყაროში ვარსკვლავების საერთო რაოდენობაა </a:t>
                </a:r>
                <a14:m>
                  <m:oMath xmlns:m="http://schemas.openxmlformats.org/officeDocument/2006/math">
                    <m:sSup>
                      <m:sSupPr>
                        <m:ctrlPr>
                          <a:rPr lang="ka-GE" sz="2400" i="1" smtClean="0">
                            <a:latin typeface="Cambria Math" panose="02040503050406030204" pitchFamily="18" charset="0"/>
                          </a:rPr>
                        </m:ctrlPr>
                      </m:sSupPr>
                      <m:e>
                        <m:r>
                          <a:rPr lang="ka-GE" sz="2400" b="0" i="1" smtClean="0">
                            <a:latin typeface="Cambria Math" panose="02040503050406030204" pitchFamily="18" charset="0"/>
                          </a:rPr>
                          <m:t>10</m:t>
                        </m:r>
                      </m:e>
                      <m:sup>
                        <m:r>
                          <a:rPr lang="ka-GE" sz="2400" b="0" i="1" smtClean="0">
                            <a:latin typeface="Cambria Math" panose="02040503050406030204" pitchFamily="18" charset="0"/>
                          </a:rPr>
                          <m:t>22</m:t>
                        </m:r>
                      </m:sup>
                    </m:sSup>
                  </m:oMath>
                </a14:m>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500258" y="1867987"/>
                <a:ext cx="4691742" cy="4139157"/>
              </a:xfrm>
              <a:blipFill>
                <a:blip r:embed="rId2"/>
                <a:stretch>
                  <a:fillRect l="-1688" t="-1767" r="-1299"/>
                </a:stretch>
              </a:blipFill>
            </p:spPr>
            <p:txBody>
              <a:bodyPr/>
              <a:lstStyle/>
              <a:p>
                <a:r>
                  <a:rPr lang="en-US">
                    <a:noFill/>
                  </a:rPr>
                  <a:t> </a:t>
                </a:r>
              </a:p>
            </p:txBody>
          </p:sp>
        </mc:Fallback>
      </mc:AlternateContent>
      <p:pic>
        <p:nvPicPr>
          <p:cNvPr id="7170" name="Picture 2" descr="12 Astonishing Facts Worth Celebrating | Sky gif, Beautiful night sky, Sk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76497" y="2092843"/>
            <a:ext cx="6989823" cy="3914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027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363" y="548639"/>
            <a:ext cx="10543903" cy="1272677"/>
          </a:xfrm>
        </p:spPr>
        <p:txBody>
          <a:bodyPr/>
          <a:lstStyle/>
          <a:p>
            <a:pPr algn="ctr"/>
            <a:r>
              <a:rPr lang="ka-GE" dirty="0" smtClean="0">
                <a:solidFill>
                  <a:srgbClr val="002060"/>
                </a:solidFill>
                <a:effectLst>
                  <a:outerShdw blurRad="38100" dist="38100" dir="2700000" algn="tl">
                    <a:srgbClr val="000000">
                      <a:alpha val="43137"/>
                    </a:srgbClr>
                  </a:outerShdw>
                </a:effectLst>
              </a:rPr>
              <a:t>მადლობა ყურადღებისთვის</a:t>
            </a:r>
            <a:endParaRPr lang="en-US" dirty="0">
              <a:solidFill>
                <a:srgbClr val="002060"/>
              </a:solidFill>
              <a:effectLst>
                <a:outerShdw blurRad="38100" dist="38100" dir="2700000" algn="tl">
                  <a:srgbClr val="000000">
                    <a:alpha val="43137"/>
                  </a:srgbClr>
                </a:outerShdw>
              </a:effectLst>
            </a:endParaRPr>
          </a:p>
        </p:txBody>
      </p:sp>
      <p:pic>
        <p:nvPicPr>
          <p:cNvPr id="9218" name="Picture 2" descr="starry-night-forest-nature-gif-4 | Francine Belle"/>
          <p:cNvPicPr>
            <a:picLocks noGrp="1" noChangeAspect="1" noChangeArrowheads="1" noCro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63881" y="2147887"/>
            <a:ext cx="8425862" cy="4448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4534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TotalTime>
  <Words>428</Words>
  <Application>Microsoft Office PowerPoint</Application>
  <PresentationFormat>Widescreen</PresentationFormat>
  <Paragraphs>32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Cambria Math</vt:lpstr>
      <vt:lpstr>Sylfaen</vt:lpstr>
      <vt:lpstr>Wingdings</vt:lpstr>
      <vt:lpstr>Office Theme</vt:lpstr>
      <vt:lpstr>გალაქტიკებისა და ვარსკვლავების ფორმირება</vt:lpstr>
      <vt:lpstr> </vt:lpstr>
      <vt:lpstr>    გალაქტიკებში ცალკეული ვარსკვლავების დანახვა შეუძლებელი იყო მე-20 საუკუნის დასაწყისამდე. 1990 წლისთვის უკვე 30 გალაქტიკაში შეიძლებოდა ცალკეული ვარსკვლავების გარჩევა და ყველა ეს გალაქტიკა ადგილობრივ ჯგუფში შედიოდა. </vt:lpstr>
      <vt:lpstr>გალაქტიკების გარეგნული სახე საკმაოდ მრავალფეროვანია. გამოჩენილმა ამერიკელმა ასტრონომმა-დამკვირვებელმა ედვინ ჰაბლმა (1889-1953), შეარჩია გალაქტიკების კლასიფიცირების ყველაზე მარტივი ხერხი</vt:lpstr>
      <vt:lpstr> </vt:lpstr>
      <vt:lpstr> </vt:lpstr>
      <vt:lpstr> </vt:lpstr>
      <vt:lpstr> </vt:lpstr>
      <vt:lpstr>გალაქტიკის ცენტრში განლაგებულია მისი 1000-2000 პარსეკის დიამეტრის ბირთვი – ვარსკვლავების გიგანტური დაჯგუფება. ბირთვი ჩვენგან დაახლოებით 30000 სინათლის წელიწადის მანძილზეა მშვილდოსანის თანავარსკვლავედის მიმართულებით, მაგრამ თითქმის მთლიანადაა დაფარული ღრუბლების მკვრივი ფარდით, რაც ხელს უშლის ვიზუალურ და ფოტოგრაფიულ დაკვირვებას.</vt:lpstr>
      <vt:lpstr>გალაქტიკის ბირთვის ზომები ერთი პარსეკის (3,26 სინათლის წელიწადი) რიგისაა. მასში თავმოყრილია მთელი ვარსკვლავების 10%, რომელთა უმეტესობა მოთავსებულია დისკოში და მოძრაობს 200 კმ/წმ საშუალო სიჩქარით.</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გალაქტიკებისა და ვარსკვლავები ფორმირება</dc:title>
  <dc:creator>Windows User</dc:creator>
  <cp:lastModifiedBy>Windows User</cp:lastModifiedBy>
  <cp:revision>18</cp:revision>
  <dcterms:created xsi:type="dcterms:W3CDTF">2021-04-03T16:58:09Z</dcterms:created>
  <dcterms:modified xsi:type="dcterms:W3CDTF">2021-04-07T09:08:23Z</dcterms:modified>
</cp:coreProperties>
</file>