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3" r:id="rId5"/>
    <p:sldId id="264" r:id="rId6"/>
    <p:sldId id="265" r:id="rId7"/>
    <p:sldId id="261" r:id="rId8"/>
    <p:sldId id="266" r:id="rId9"/>
    <p:sldId id="260" r:id="rId10"/>
    <p:sldId id="262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5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49" d="100"/>
          <a:sy n="49" d="100"/>
        </p:scale>
        <p:origin x="48" y="3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91BB8-F0D5-42F1-BE71-09C9D7AF170D}" type="datetimeFigureOut">
              <a:rPr lang="en-US" smtClean="0"/>
              <a:t>13-May-21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F1C22-FF99-4D4F-BF58-89676EC0D7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907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91BB8-F0D5-42F1-BE71-09C9D7AF170D}" type="datetimeFigureOut">
              <a:rPr lang="en-US" smtClean="0"/>
              <a:t>13-May-21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F1C22-FF99-4D4F-BF58-89676EC0D7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032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91BB8-F0D5-42F1-BE71-09C9D7AF170D}" type="datetimeFigureOut">
              <a:rPr lang="en-US" smtClean="0"/>
              <a:t>13-May-21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F1C22-FF99-4D4F-BF58-89676EC0D7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5338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91BB8-F0D5-42F1-BE71-09C9D7AF170D}" type="datetimeFigureOut">
              <a:rPr lang="en-US" smtClean="0"/>
              <a:t>13-May-21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F1C22-FF99-4D4F-BF58-89676EC0D7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6256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91BB8-F0D5-42F1-BE71-09C9D7AF170D}" type="datetimeFigureOut">
              <a:rPr lang="en-US" smtClean="0"/>
              <a:t>13-May-21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F1C22-FF99-4D4F-BF58-89676EC0D7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167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91BB8-F0D5-42F1-BE71-09C9D7AF170D}" type="datetimeFigureOut">
              <a:rPr lang="en-US" smtClean="0"/>
              <a:t>13-May-21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F1C22-FF99-4D4F-BF58-89676EC0D7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7847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91BB8-F0D5-42F1-BE71-09C9D7AF170D}" type="datetimeFigureOut">
              <a:rPr lang="en-US" smtClean="0"/>
              <a:t>13-May-21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F1C22-FF99-4D4F-BF58-89676EC0D7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704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91BB8-F0D5-42F1-BE71-09C9D7AF170D}" type="datetimeFigureOut">
              <a:rPr lang="en-US" smtClean="0"/>
              <a:t>13-May-21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F1C22-FF99-4D4F-BF58-89676EC0D7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45806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91BB8-F0D5-42F1-BE71-09C9D7AF170D}" type="datetimeFigureOut">
              <a:rPr lang="en-US" smtClean="0"/>
              <a:t>13-May-21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F1C22-FF99-4D4F-BF58-89676EC0D7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887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91BB8-F0D5-42F1-BE71-09C9D7AF170D}" type="datetimeFigureOut">
              <a:rPr lang="en-US" smtClean="0"/>
              <a:t>13-May-21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F1C22-FF99-4D4F-BF58-89676EC0D7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0492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91BB8-F0D5-42F1-BE71-09C9D7AF170D}" type="datetimeFigureOut">
              <a:rPr lang="en-US" smtClean="0"/>
              <a:t>13-May-21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F1C22-FF99-4D4F-BF58-89676EC0D7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8866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91BB8-F0D5-42F1-BE71-09C9D7AF170D}" type="datetimeFigureOut">
              <a:rPr lang="en-US" smtClean="0"/>
              <a:t>13-May-21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AF1C22-FF99-4D4F-BF58-89676EC0D7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51563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en.wikipedia.org/wiki/Light-year" TargetMode="External"/><Relationship Id="rId4" Type="http://schemas.openxmlformats.org/officeDocument/2006/relationships/hyperlink" Target="https://en.wikipedia.org/wiki/Parsec#Megaparsecs_and_gigaparsecs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Observable_universe#Large-scale_structure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Corvus_(constellation)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en.wikipedia.org/wiki/Centaurus_(constellation)" TargetMode="External"/><Relationship Id="rId4" Type="http://schemas.openxmlformats.org/officeDocument/2006/relationships/hyperlink" Target="https://en.wikipedia.org/wiki/Hydra_(constellation)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Huge-LQG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138" y="0"/>
            <a:ext cx="10515600" cy="2918987"/>
          </a:xfrm>
        </p:spPr>
        <p:txBody>
          <a:bodyPr>
            <a:normAutofit fontScale="90000"/>
          </a:bodyPr>
          <a:lstStyle/>
          <a:p>
            <a:pPr algn="ctr"/>
            <a:r>
              <a:rPr lang="ka-GE" sz="3200" dirty="0" smtClean="0"/>
              <a:t>მოგესალმებით</a:t>
            </a:r>
            <a:br>
              <a:rPr lang="ka-GE" sz="3200" dirty="0" smtClean="0"/>
            </a:br>
            <a:r>
              <a:rPr lang="ka-GE" sz="3200" dirty="0" smtClean="0"/>
              <a:t/>
            </a:r>
            <a:br>
              <a:rPr lang="ka-GE" sz="3200" dirty="0" smtClean="0"/>
            </a:br>
            <a:r>
              <a:rPr lang="ka-GE" sz="3200" dirty="0" smtClean="0"/>
              <a:t>დღევანდელი მოხსენების თემაა:</a:t>
            </a:r>
            <a:br>
              <a:rPr lang="ka-GE" sz="3200" dirty="0" smtClean="0"/>
            </a:br>
            <a:r>
              <a:rPr lang="ka-GE" sz="3200" dirty="0" smtClean="0"/>
              <a:t/>
            </a:r>
            <a:br>
              <a:rPr lang="ka-GE" sz="3200" dirty="0" smtClean="0"/>
            </a:br>
            <a:r>
              <a:rPr lang="ka-GE" sz="3200" dirty="0" smtClean="0"/>
              <a:t>სამყაროს ყველაზე დიდი სტრუქტურები(წარმონაქმნები) </a:t>
            </a:r>
            <a:br>
              <a:rPr lang="ka-GE" sz="3200" dirty="0" smtClean="0"/>
            </a:br>
            <a:endParaRPr lang="en-US" sz="32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218" y="2655733"/>
            <a:ext cx="8095439" cy="4047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978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1551"/>
            <a:ext cx="10515600" cy="978795"/>
          </a:xfrm>
        </p:spPr>
        <p:txBody>
          <a:bodyPr>
            <a:normAutofit/>
          </a:bodyPr>
          <a:lstStyle/>
          <a:p>
            <a:r>
              <a:rPr lang="ka-GE" sz="3200" dirty="0" smtClean="0"/>
              <a:t>ჩვენი გალაქტიკა                    ადილობრივი  ჯგუფი</a:t>
            </a:r>
            <a:endParaRPr lang="en-US" sz="3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898" y="1171978"/>
            <a:ext cx="4269071" cy="36002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9898" y="4873860"/>
            <a:ext cx="430154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dirty="0" smtClean="0"/>
              <a:t>ზომები</a:t>
            </a:r>
          </a:p>
          <a:p>
            <a:pPr algn="ctr"/>
            <a:endParaRPr lang="ka-GE" dirty="0" smtClean="0"/>
          </a:p>
          <a:p>
            <a:r>
              <a:rPr lang="ka-GE" dirty="0" smtClean="0"/>
              <a:t>ცენტრალური ნაწილის რადიუსი: </a:t>
            </a:r>
            <a:r>
              <a:rPr lang="en-US" dirty="0" smtClean="0"/>
              <a:t> </a:t>
            </a:r>
            <a:r>
              <a:rPr lang="ka-GE" dirty="0" smtClean="0"/>
              <a:t>2</a:t>
            </a:r>
            <a:r>
              <a:rPr lang="en-US" dirty="0" err="1" smtClean="0"/>
              <a:t>kpc</a:t>
            </a:r>
            <a:endParaRPr lang="en-US" dirty="0" smtClean="0"/>
          </a:p>
          <a:p>
            <a:r>
              <a:rPr lang="ka-GE" dirty="0" smtClean="0"/>
              <a:t>დისკოს რადიუსი: </a:t>
            </a:r>
            <a:r>
              <a:rPr lang="en-US" dirty="0" smtClean="0"/>
              <a:t>15 </a:t>
            </a:r>
            <a:r>
              <a:rPr lang="en-US" dirty="0" err="1" smtClean="0"/>
              <a:t>kpc</a:t>
            </a:r>
            <a:endParaRPr lang="ka-GE" dirty="0" smtClean="0"/>
          </a:p>
          <a:p>
            <a:r>
              <a:rPr lang="ka-GE" dirty="0" smtClean="0"/>
              <a:t>ჰალოს რადიუსი:</a:t>
            </a:r>
            <a:r>
              <a:rPr lang="en-US" dirty="0" smtClean="0"/>
              <a:t> 40 </a:t>
            </a:r>
            <a:r>
              <a:rPr lang="en-US" dirty="0" err="1"/>
              <a:t>kpc</a:t>
            </a:r>
            <a:endParaRPr lang="en-US" dirty="0"/>
          </a:p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6600" y="859269"/>
            <a:ext cx="5167200" cy="432730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756856" y="5427857"/>
            <a:ext cx="53576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/>
              <a:t>ზომა</a:t>
            </a:r>
            <a:r>
              <a:rPr lang="en-US" dirty="0" smtClean="0"/>
              <a:t>: </a:t>
            </a:r>
            <a:r>
              <a:rPr lang="ka-GE" dirty="0" smtClean="0"/>
              <a:t>3</a:t>
            </a:r>
            <a:r>
              <a:rPr lang="en-US" dirty="0" smtClean="0"/>
              <a:t> </a:t>
            </a:r>
            <a:r>
              <a:rPr lang="en-US" dirty="0" err="1"/>
              <a:t>Mpc</a:t>
            </a:r>
            <a:endParaRPr lang="en-US" dirty="0"/>
          </a:p>
          <a:p>
            <a:r>
              <a:rPr lang="ka-GE" dirty="0" smtClean="0"/>
              <a:t>გალაქტიკების რაოდენობა: დაახლოებით 54</a:t>
            </a:r>
          </a:p>
        </p:txBody>
      </p:sp>
    </p:spTree>
    <p:extLst>
      <p:ext uri="{BB962C8B-B14F-4D97-AF65-F5344CB8AC3E}">
        <p14:creationId xmlns:p14="http://schemas.microsoft.com/office/powerpoint/2010/main" val="2666147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518" y="365126"/>
            <a:ext cx="10877282" cy="587912"/>
          </a:xfrm>
        </p:spPr>
        <p:txBody>
          <a:bodyPr>
            <a:normAutofit fontScale="90000"/>
          </a:bodyPr>
          <a:lstStyle/>
          <a:p>
            <a:r>
              <a:rPr lang="ka-GE" sz="3200" dirty="0" smtClean="0"/>
              <a:t>ქალწულის კლასტერი                     ლანიაკეას სუპერკლასტერი</a:t>
            </a:r>
            <a:endParaRPr lang="en-US" sz="3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518" y="1169809"/>
            <a:ext cx="4520484" cy="339036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76518" y="5331854"/>
            <a:ext cx="39924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/>
              <a:t>ზომა: 33</a:t>
            </a:r>
            <a:r>
              <a:rPr lang="en-US" dirty="0"/>
              <a:t> </a:t>
            </a:r>
            <a:r>
              <a:rPr lang="en-US" dirty="0" err="1" smtClean="0"/>
              <a:t>Mpc</a:t>
            </a:r>
            <a:endParaRPr lang="en-US" dirty="0" smtClean="0"/>
          </a:p>
          <a:p>
            <a:r>
              <a:rPr lang="ka-GE" dirty="0" smtClean="0"/>
              <a:t>გალაქტიკური გროვები: 100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5499" y="1169809"/>
            <a:ext cx="4708301" cy="40386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645499" y="5495824"/>
            <a:ext cx="40697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/>
              <a:t>ზომა: 160 </a:t>
            </a:r>
            <a:r>
              <a:rPr lang="en-US" dirty="0" err="1" smtClean="0"/>
              <a:t>Mpc</a:t>
            </a:r>
            <a:r>
              <a:rPr lang="en-US" dirty="0" smtClean="0"/>
              <a:t> </a:t>
            </a:r>
          </a:p>
          <a:p>
            <a:r>
              <a:rPr lang="ka-GE" dirty="0" smtClean="0"/>
              <a:t>გალაქტიკების რაოდენობა: 100 000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5861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57577"/>
            <a:ext cx="10515600" cy="862885"/>
          </a:xfrm>
        </p:spPr>
        <p:txBody>
          <a:bodyPr/>
          <a:lstStyle/>
          <a:p>
            <a:pPr algn="ctr"/>
            <a:r>
              <a:rPr lang="en-US" b="1" dirty="0"/>
              <a:t>UY </a:t>
            </a:r>
            <a:r>
              <a:rPr lang="en-US" b="1" dirty="0" err="1"/>
              <a:t>Scuti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28789" y="1120462"/>
            <a:ext cx="50227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/>
              <a:t>დღეისთვის ყველაზე დიდი რადიუსი ფარის თანავარსკვლავედში მდებარე </a:t>
            </a:r>
            <a:r>
              <a:rPr lang="en-US" b="1" dirty="0" smtClean="0"/>
              <a:t>UY </a:t>
            </a:r>
            <a:r>
              <a:rPr lang="en-US" b="1" dirty="0" err="1" smtClean="0"/>
              <a:t>Scuti</a:t>
            </a:r>
            <a:r>
              <a:rPr lang="en-US" dirty="0"/>
              <a:t> </a:t>
            </a:r>
            <a:r>
              <a:rPr lang="en-US" dirty="0" smtClean="0"/>
              <a:t>-</a:t>
            </a:r>
            <a:r>
              <a:rPr lang="ka-GE" dirty="0" smtClean="0"/>
              <a:t>ს აქვს </a:t>
            </a:r>
          </a:p>
          <a:p>
            <a:r>
              <a:rPr lang="ka-GE" dirty="0" smtClean="0"/>
              <a:t>რომელიც დედამიწიდან დაახლოებით 2.9 </a:t>
            </a:r>
            <a:r>
              <a:rPr lang="en-US" dirty="0" smtClean="0"/>
              <a:t>K pc</a:t>
            </a:r>
          </a:p>
          <a:p>
            <a:r>
              <a:rPr lang="ka-GE" dirty="0" smtClean="0"/>
              <a:t>დაშორებული. მისი რადიუსი დაახლოებით </a:t>
            </a:r>
            <a:r>
              <a:rPr lang="en-US" dirty="0"/>
              <a:t>1708(±192</a:t>
            </a:r>
            <a:r>
              <a:rPr lang="en-US" dirty="0" smtClean="0"/>
              <a:t>)</a:t>
            </a:r>
            <a:r>
              <a:rPr lang="ka-GE" dirty="0" smtClean="0"/>
              <a:t> მზის რადიუსის ტოლია(7,5 მლრდ კმ).</a:t>
            </a:r>
          </a:p>
          <a:p>
            <a:r>
              <a:rPr lang="ka-GE" dirty="0" smtClean="0"/>
              <a:t>სიმკვრივე კი 7*10^-6 კგ/მ^3 რაც წყლისაზე მილიარდჯერ ნაკლებია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0350" y="1326523"/>
            <a:ext cx="6284831" cy="4520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390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564" y="159064"/>
            <a:ext cx="10515600" cy="94852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/>
              <a:t>R136a1</a:t>
            </a:r>
            <a:endParaRPr lang="en-US" sz="3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125" y="1440596"/>
            <a:ext cx="5848082" cy="481148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147775" y="1107584"/>
            <a:ext cx="440457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R136a1, </a:t>
            </a:r>
            <a:r>
              <a:rPr lang="ka-GE" dirty="0"/>
              <a:t>არასტაბილურობით გამორჩეული ვოლფ-რაიეს ტიპის ვარსკვლავებს ეკუთვნის. უძლიერესი ვარსკვლავური ქარების გამო(2600 კმ/წმ.), ამ ვარსკვლავებს მკაფიო ზედაპირი არ </a:t>
            </a:r>
            <a:r>
              <a:rPr lang="ka-GE" dirty="0" smtClean="0"/>
              <a:t>გააჩნია</a:t>
            </a:r>
          </a:p>
          <a:p>
            <a:r>
              <a:rPr lang="ka-GE" dirty="0"/>
              <a:t>ის ჩვენგან 165 000 სინათლის წლითაა დაშორებული და მეზობელ გალაქტიკაში(</a:t>
            </a:r>
            <a:r>
              <a:rPr lang="ka-GE" u="sng" dirty="0"/>
              <a:t>მაგელანის დიდი </a:t>
            </a:r>
            <a:r>
              <a:rPr lang="ka-GE" u="sng" dirty="0" smtClean="0"/>
              <a:t>ნისლეული</a:t>
            </a:r>
            <a:r>
              <a:rPr lang="ka-GE" dirty="0" smtClean="0"/>
              <a:t>) </a:t>
            </a:r>
            <a:r>
              <a:rPr lang="ka-GE" dirty="0"/>
              <a:t>მდებარეობს</a:t>
            </a:r>
            <a:r>
              <a:rPr lang="ka-GE" dirty="0" smtClean="0"/>
              <a:t>.</a:t>
            </a:r>
          </a:p>
          <a:p>
            <a:r>
              <a:rPr lang="ka-GE" dirty="0"/>
              <a:t>მისი ნათობა 10 მილიონჯერ აღემატება </a:t>
            </a:r>
            <a:r>
              <a:rPr lang="ka-GE" u="sng" dirty="0" smtClean="0"/>
              <a:t>მზისას ხოლო ზედაპირზე ტემპერატურა დაახლოებით 53000 </a:t>
            </a:r>
            <a:r>
              <a:rPr lang="en-US" u="sng" dirty="0" smtClean="0"/>
              <a:t>k </a:t>
            </a:r>
            <a:r>
              <a:rPr lang="ka-GE" u="sng" dirty="0" smtClean="0"/>
              <a:t>ია</a:t>
            </a:r>
            <a:endParaRPr lang="ka-GE" dirty="0" smtClean="0"/>
          </a:p>
          <a:p>
            <a:r>
              <a:rPr lang="ka-GE" dirty="0" smtClean="0"/>
              <a:t>რადიუსი: 35 მზის</a:t>
            </a:r>
          </a:p>
          <a:p>
            <a:r>
              <a:rPr lang="ka-GE" dirty="0" smtClean="0"/>
              <a:t>მასა: 265 მზის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4600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442" y="-49243"/>
            <a:ext cx="10515600" cy="1471747"/>
          </a:xfrm>
        </p:spPr>
        <p:txBody>
          <a:bodyPr/>
          <a:lstStyle/>
          <a:p>
            <a:pPr algn="ctr"/>
            <a:r>
              <a:rPr lang="en-US" dirty="0" smtClean="0"/>
              <a:t>Ton 618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498" y="1213758"/>
            <a:ext cx="5280338" cy="408466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044743" y="1398735"/>
            <a:ext cx="454624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Ton 618-</a:t>
            </a:r>
            <a:r>
              <a:rPr lang="ka-GE" dirty="0" smtClean="0"/>
              <a:t>ი წარმოადგენს კვაზარულ სისტემას რომელიც დედამიწიდან დაშორებულია დაახლოებით 3,2 </a:t>
            </a:r>
            <a:r>
              <a:rPr lang="en-US" dirty="0" smtClean="0"/>
              <a:t>G pc -</a:t>
            </a:r>
            <a:r>
              <a:rPr lang="ka-GE" dirty="0" smtClean="0"/>
              <a:t>ით</a:t>
            </a:r>
          </a:p>
          <a:p>
            <a:r>
              <a:rPr lang="ka-GE" dirty="0" smtClean="0"/>
              <a:t>მისი შავი ხვრელის მასა დაახლოებით 6.6*10^10 მზის მასაა, სიკაშკაშე კი 140*10^12 -ჯერ.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2704" y="3412901"/>
            <a:ext cx="4368282" cy="3084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57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259" y="0"/>
            <a:ext cx="10515600" cy="1017432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/>
              <a:t>IC</a:t>
            </a:r>
            <a:r>
              <a:rPr lang="ka-GE" sz="3200" dirty="0" smtClean="0"/>
              <a:t> </a:t>
            </a:r>
            <a:r>
              <a:rPr lang="en-US" sz="3200" dirty="0" smtClean="0"/>
              <a:t>1101</a:t>
            </a:r>
            <a:endParaRPr lang="en-US" sz="3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480" y="1651556"/>
            <a:ext cx="6705780" cy="392083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023538" y="1651556"/>
            <a:ext cx="320683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/>
              <a:t>ლინზისებრი გალაქტიკა (შუალედური ელიფსურ და სპირალურ გალაქტიკებს შორის). </a:t>
            </a:r>
            <a:r>
              <a:rPr lang="en-US" dirty="0" smtClean="0"/>
              <a:t>IC</a:t>
            </a:r>
            <a:r>
              <a:rPr lang="ka-GE" dirty="0" smtClean="0"/>
              <a:t> </a:t>
            </a:r>
            <a:r>
              <a:rPr lang="en-US" dirty="0" smtClean="0"/>
              <a:t>1101</a:t>
            </a:r>
            <a:r>
              <a:rPr lang="ka-GE" dirty="0" smtClean="0"/>
              <a:t> გალაქტიკებს შორის ერთ-ერთი ყველაზე დიდა. მდებარეობს დედამიწიდან დაახლოებით</a:t>
            </a:r>
          </a:p>
          <a:p>
            <a:r>
              <a:rPr lang="ka-GE" dirty="0" smtClean="0"/>
              <a:t>320 </a:t>
            </a:r>
            <a:r>
              <a:rPr lang="en-US" dirty="0" err="1" smtClean="0"/>
              <a:t>Mpc</a:t>
            </a:r>
            <a:r>
              <a:rPr lang="en-US" dirty="0" smtClean="0"/>
              <a:t>-</a:t>
            </a:r>
            <a:r>
              <a:rPr lang="ka-GE" dirty="0" smtClean="0"/>
              <a:t>ზე და შეიცავს დაახლოებით 100 ტრილიონ ვარსკვლავს.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6572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6837" y="0"/>
            <a:ext cx="10515600" cy="1325563"/>
          </a:xfrm>
        </p:spPr>
        <p:txBody>
          <a:bodyPr/>
          <a:lstStyle/>
          <a:p>
            <a:pPr algn="ctr"/>
            <a:r>
              <a:rPr lang="ka-GE" dirty="0" smtClean="0"/>
              <a:t>ლანიაკეა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448" y="1594891"/>
            <a:ext cx="5389033" cy="505221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93" y="3245476"/>
            <a:ext cx="5639792" cy="351754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34851" y="1094704"/>
            <a:ext cx="5112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Laniakea</a:t>
            </a:r>
            <a:r>
              <a:rPr lang="en-US" dirty="0"/>
              <a:t> Supercluster </a:t>
            </a:r>
            <a:r>
              <a:rPr lang="ka-GE" dirty="0"/>
              <a:t>მოიცავს დაახლოებით 100,000 გალაქტიკას, რომლებიც გადაჭიმულია 160 </a:t>
            </a:r>
            <a:r>
              <a:rPr lang="ka-GE" dirty="0">
                <a:hlinkClick r:id="rId4" tooltip="პარსეკი"/>
              </a:rPr>
              <a:t>მეგაპარსეკზე</a:t>
            </a:r>
            <a:r>
              <a:rPr lang="ka-GE" dirty="0"/>
              <a:t> (520 მილიონი </a:t>
            </a:r>
            <a:r>
              <a:rPr lang="ka-GE" dirty="0">
                <a:hlinkClick r:id="rId5" tooltip="სინათლის წელი"/>
              </a:rPr>
              <a:t>სინათლის წელი</a:t>
            </a:r>
            <a:r>
              <a:rPr lang="ka-GE" dirty="0"/>
              <a:t> ). მას აქვს სავარაუდო მასა 10 </a:t>
            </a:r>
            <a:r>
              <a:rPr lang="ka-GE" baseline="30000" dirty="0"/>
              <a:t>17</a:t>
            </a:r>
            <a:r>
              <a:rPr lang="ka-GE" dirty="0"/>
              <a:t> მზის მასა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5217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0927" y="0"/>
            <a:ext cx="10515600" cy="1244734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/>
              <a:t>super</a:t>
            </a:r>
            <a:r>
              <a:rPr lang="ka-GE" sz="3200" dirty="0" smtClean="0"/>
              <a:t>ვოიდები</a:t>
            </a:r>
            <a:endParaRPr lang="en-US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7714444" y="1244734"/>
            <a:ext cx="390229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/>
              <a:t>ეს ’’ცივი ლაქები’’ მდებარეობენ მთელს სამყაროში. მათი ზომა 10 დან 100 </a:t>
            </a:r>
            <a:r>
              <a:rPr lang="en-US" dirty="0" err="1" smtClean="0"/>
              <a:t>Mpc</a:t>
            </a:r>
            <a:r>
              <a:rPr lang="ka-GE" dirty="0" smtClean="0"/>
              <a:t> მდე იცვლება,  სივრცის ამ ნაწილში 30%-ით ნაკლები გალაქტიკური გროვაა ვიდრე მის მიმდებარე სივცეში.</a:t>
            </a:r>
          </a:p>
          <a:p>
            <a:endParaRPr lang="ka-GE" dirty="0"/>
          </a:p>
          <a:p>
            <a:r>
              <a:rPr lang="ka-GE" dirty="0" smtClean="0"/>
              <a:t>აღმოჩენილია სუპერვოიდი რომლის ზომა 550 </a:t>
            </a:r>
            <a:r>
              <a:rPr lang="en-US" dirty="0" err="1" smtClean="0"/>
              <a:t>Mpc</a:t>
            </a:r>
            <a:r>
              <a:rPr lang="en-US" dirty="0" smtClean="0"/>
              <a:t>-</a:t>
            </a:r>
            <a:r>
              <a:rPr lang="ka-GE" dirty="0" smtClean="0"/>
              <a:t>ია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1" y="1033049"/>
            <a:ext cx="5924794" cy="5554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192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3957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/>
              <a:t>South Pole </a:t>
            </a:r>
            <a:r>
              <a:rPr lang="en-US" sz="3600" b="1" dirty="0" smtClean="0"/>
              <a:t>Wall (</a:t>
            </a:r>
            <a:r>
              <a:rPr lang="en-US" sz="3600" b="1" dirty="0" err="1" smtClean="0"/>
              <a:t>spw</a:t>
            </a:r>
            <a:r>
              <a:rPr lang="en-US" sz="3600" b="1" dirty="0" smtClean="0"/>
              <a:t>)</a:t>
            </a:r>
            <a:endParaRPr lang="en-US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16603"/>
            <a:ext cx="8268237" cy="574139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384146" y="1558344"/>
            <a:ext cx="380785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South Pole Wall</a:t>
            </a:r>
            <a:r>
              <a:rPr lang="en-US" dirty="0"/>
              <a:t> ( </a:t>
            </a:r>
            <a:r>
              <a:rPr lang="ka-GE" b="1" dirty="0" smtClean="0"/>
              <a:t>სამხრეთ </a:t>
            </a:r>
            <a:r>
              <a:rPr lang="ka-GE" b="1" dirty="0"/>
              <a:t>პოლუსი </a:t>
            </a:r>
            <a:r>
              <a:rPr lang="ka-GE" b="1" dirty="0" smtClean="0"/>
              <a:t>კედელი </a:t>
            </a:r>
            <a:r>
              <a:rPr lang="en-US" dirty="0" smtClean="0"/>
              <a:t>) </a:t>
            </a:r>
            <a:r>
              <a:rPr lang="ka-GE" dirty="0"/>
              <a:t>არის მასიური </a:t>
            </a:r>
            <a:r>
              <a:rPr lang="ka-GE" dirty="0">
                <a:hlinkClick r:id="rId3"/>
              </a:rPr>
              <a:t>კოსმოსური </a:t>
            </a:r>
            <a:r>
              <a:rPr lang="ka-GE" dirty="0" smtClean="0">
                <a:hlinkClick r:id="rId3"/>
              </a:rPr>
              <a:t>სტრუქტურა</a:t>
            </a:r>
            <a:r>
              <a:rPr lang="ka-GE" dirty="0" smtClean="0"/>
              <a:t>. </a:t>
            </a:r>
            <a:r>
              <a:rPr lang="ka-GE" dirty="0"/>
              <a:t>რომელიც გადაჭიმულია მინიმუმ </a:t>
            </a:r>
            <a:r>
              <a:rPr lang="ka-GE" dirty="0" smtClean="0"/>
              <a:t>420 </a:t>
            </a:r>
            <a:r>
              <a:rPr lang="en-US" dirty="0" err="1" smtClean="0"/>
              <a:t>Mpc</a:t>
            </a:r>
            <a:r>
              <a:rPr lang="en-US" dirty="0" smtClean="0"/>
              <a:t> -</a:t>
            </a:r>
            <a:r>
              <a:rPr lang="ka-GE" dirty="0" smtClean="0"/>
              <a:t>ზე სივრცეში, ჩვენგან დაშორებულია დაახლოებით                    153 </a:t>
            </a:r>
            <a:r>
              <a:rPr lang="en-US" dirty="0" err="1" smtClean="0"/>
              <a:t>Mpc</a:t>
            </a:r>
            <a:r>
              <a:rPr lang="ka-GE" dirty="0" smtClean="0"/>
              <a:t>-ით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6678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287887"/>
          </a:xfrm>
        </p:spPr>
        <p:txBody>
          <a:bodyPr/>
          <a:lstStyle/>
          <a:p>
            <a:pPr algn="ctr"/>
            <a:r>
              <a:rPr lang="en-US" b="1" dirty="0"/>
              <a:t>Sloan </a:t>
            </a:r>
            <a:r>
              <a:rPr lang="en-US" sz="4000" b="1" dirty="0"/>
              <a:t>Great</a:t>
            </a:r>
            <a:r>
              <a:rPr lang="en-US" b="1" dirty="0"/>
              <a:t> </a:t>
            </a:r>
            <a:r>
              <a:rPr lang="en-US" b="1" dirty="0" smtClean="0"/>
              <a:t>Wall</a:t>
            </a:r>
            <a:r>
              <a:rPr lang="ka-GE" dirty="0" smtClean="0"/>
              <a:t> (</a:t>
            </a:r>
            <a:r>
              <a:rPr lang="en-US" dirty="0" smtClean="0"/>
              <a:t>SGW)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600" y="1287887"/>
            <a:ext cx="8026400" cy="5334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3030" y="1429555"/>
            <a:ext cx="388942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/>
              <a:t>აღმოაჩინეს 2003 წელს მისი ზომა დაახლოებით სამრეთ პოლუსის კედლის ზომის ტოლია (</a:t>
            </a:r>
            <a:r>
              <a:rPr lang="ka-GE" dirty="0"/>
              <a:t>420 </a:t>
            </a:r>
            <a:r>
              <a:rPr lang="en-US" dirty="0" err="1"/>
              <a:t>Mpc</a:t>
            </a:r>
            <a:r>
              <a:rPr lang="en-US" dirty="0"/>
              <a:t> </a:t>
            </a:r>
            <a:r>
              <a:rPr lang="ka-GE" dirty="0" smtClean="0"/>
              <a:t>).   ცაში ის მდებარეობს </a:t>
            </a:r>
            <a:r>
              <a:rPr lang="ka-GE" dirty="0">
                <a:hlinkClick r:id="rId3" tooltip="Sloan Digital Sky Survey"/>
              </a:rPr>
              <a:t>კორვუსის</a:t>
            </a:r>
            <a:r>
              <a:rPr lang="ka-GE" dirty="0"/>
              <a:t> , </a:t>
            </a:r>
            <a:r>
              <a:rPr lang="ka-GE" dirty="0">
                <a:hlinkClick r:id="rId4"/>
              </a:rPr>
              <a:t>ჰიდრას</a:t>
            </a:r>
            <a:r>
              <a:rPr lang="ka-GE" dirty="0"/>
              <a:t> და </a:t>
            </a:r>
            <a:r>
              <a:rPr lang="ka-GE" dirty="0">
                <a:hlinkClick r:id="rId5" tooltip="ჯ. რიჩარდ გოტი"/>
              </a:rPr>
              <a:t>კენტავრის </a:t>
            </a:r>
            <a:r>
              <a:rPr lang="ka-GE" dirty="0" smtClean="0"/>
              <a:t>თანავარსკვლავედების რეგიონში,</a:t>
            </a:r>
          </a:p>
          <a:p>
            <a:r>
              <a:rPr lang="ka-GE" smtClean="0"/>
              <a:t>ჩვენგან დაშორებულია დაახლოებით მილიარდი სინათლის წლით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5360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684" y="0"/>
            <a:ext cx="10515600" cy="1325563"/>
          </a:xfrm>
        </p:spPr>
        <p:txBody>
          <a:bodyPr/>
          <a:lstStyle/>
          <a:p>
            <a:pPr algn="ctr"/>
            <a:r>
              <a:rPr lang="en-US" dirty="0" err="1"/>
              <a:t>Clowes-Campusano</a:t>
            </a:r>
            <a:r>
              <a:rPr lang="en-US" dirty="0"/>
              <a:t> LQG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105" y="1687735"/>
            <a:ext cx="4635792" cy="463579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237926" y="3129567"/>
            <a:ext cx="435305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Clowes-Campusano</a:t>
            </a:r>
            <a:r>
              <a:rPr lang="en-US" dirty="0"/>
              <a:t> </a:t>
            </a:r>
            <a:r>
              <a:rPr lang="en-US" dirty="0" smtClean="0"/>
              <a:t>LQG </a:t>
            </a:r>
            <a:r>
              <a:rPr lang="ka-GE" dirty="0" smtClean="0"/>
              <a:t>არის კვაზართა დიდი ჯგუფი რომელიც აერთიანებს </a:t>
            </a:r>
          </a:p>
          <a:p>
            <a:r>
              <a:rPr lang="ka-GE" dirty="0" smtClean="0"/>
              <a:t>34 კვაზარს და ვრცელდეება დაახლოებით 620 </a:t>
            </a:r>
            <a:r>
              <a:rPr lang="en-US" dirty="0" err="1" smtClean="0"/>
              <a:t>Mpc</a:t>
            </a:r>
            <a:r>
              <a:rPr lang="en-US" dirty="0" smtClean="0"/>
              <a:t>-</a:t>
            </a:r>
            <a:r>
              <a:rPr lang="ka-GE" dirty="0" smtClean="0"/>
              <a:t>ზე</a:t>
            </a:r>
            <a:r>
              <a:rPr lang="en-US" dirty="0" smtClean="0"/>
              <a:t>.</a:t>
            </a:r>
            <a:r>
              <a:rPr lang="ka-GE" dirty="0"/>
              <a:t> მდებარეობს უფრო დიდი </a:t>
            </a:r>
            <a:r>
              <a:rPr lang="en-US" dirty="0">
                <a:hlinkClick r:id="rId3" tooltip="უზარმაზარი- LQG"/>
              </a:rPr>
              <a:t>Huge-LQG– </a:t>
            </a:r>
            <a:r>
              <a:rPr lang="ka-GE" dirty="0">
                <a:hlinkClick r:id="rId3" tooltip="უზარმაზარი- LQG"/>
              </a:rPr>
              <a:t>ს</a:t>
            </a:r>
            <a:r>
              <a:rPr lang="ka-GE" dirty="0"/>
              <a:t> </a:t>
            </a:r>
            <a:r>
              <a:rPr lang="ka-GE" dirty="0" smtClean="0"/>
              <a:t>მახლობლად</a:t>
            </a:r>
            <a:r>
              <a:rPr lang="en-US" dirty="0" smtClean="0"/>
              <a:t>.</a:t>
            </a:r>
          </a:p>
          <a:p>
            <a:r>
              <a:rPr lang="ka-GE" dirty="0" smtClean="0"/>
              <a:t>აღმოაჩინეს 1991 წელს და ჩვენგან დაშორებულია დაახლოებით 2.9</a:t>
            </a:r>
            <a:r>
              <a:rPr lang="en-US" dirty="0" err="1" smtClean="0"/>
              <a:t>Gpc</a:t>
            </a:r>
            <a:r>
              <a:rPr lang="en-US" dirty="0" smtClean="0"/>
              <a:t>-</a:t>
            </a:r>
            <a:r>
              <a:rPr lang="ka-GE" dirty="0" smtClean="0"/>
              <a:t>ით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5304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3806" y="4020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/>
              <a:t>U1.11</a:t>
            </a:r>
            <a:r>
              <a:rPr lang="ka-GE" sz="3600" b="1" dirty="0" smtClean="0"/>
              <a:t> </a:t>
            </a:r>
            <a:r>
              <a:rPr lang="en-US" sz="3600" dirty="0"/>
              <a:t>LQG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4883" y="1078135"/>
            <a:ext cx="5602310" cy="560231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31821" y="2524862"/>
            <a:ext cx="50742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/>
              <a:t>მდებარეობს ლომის და ქალწულის თანავარსკვლავედების მიმარტულებით.</a:t>
            </a:r>
          </a:p>
          <a:p>
            <a:r>
              <a:rPr lang="ka-GE" dirty="0" smtClean="0"/>
              <a:t>მისი სავარაუდო </a:t>
            </a:r>
            <a:r>
              <a:rPr lang="ka-GE" dirty="0"/>
              <a:t>მაქსიმალური დიამეტრია 780 </a:t>
            </a:r>
            <a:r>
              <a:rPr lang="en-US" dirty="0" err="1"/>
              <a:t>Mpc</a:t>
            </a:r>
            <a:r>
              <a:rPr lang="ka-GE" dirty="0" smtClean="0"/>
              <a:t> </a:t>
            </a:r>
            <a:r>
              <a:rPr lang="ka-GE" dirty="0"/>
              <a:t>და შეიცავს 38 </a:t>
            </a:r>
            <a:r>
              <a:rPr lang="ka-GE" dirty="0" smtClean="0"/>
              <a:t>კვაზარს, აღმოაჩინეს</a:t>
            </a:r>
          </a:p>
          <a:p>
            <a:r>
              <a:rPr lang="ka-GE" dirty="0" smtClean="0"/>
              <a:t>2011 წელს და მდებარეობს ჩვენგან 2,7 </a:t>
            </a:r>
            <a:r>
              <a:rPr lang="en-US" dirty="0" err="1" smtClean="0"/>
              <a:t>Gpc</a:t>
            </a:r>
            <a:r>
              <a:rPr lang="ka-GE" dirty="0" smtClean="0"/>
              <a:t> ზე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8891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 dirty="0" smtClean="0"/>
              <a:t>Huge-LQG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9804" y="0"/>
            <a:ext cx="4922196" cy="4296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03" y="1141324"/>
            <a:ext cx="5536825" cy="419696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439438" y="4296000"/>
            <a:ext cx="52545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/>
              <a:t>შედგება 73 კვაზარისაგან, მისი ზომა დაახლოებით 1,24 </a:t>
            </a:r>
            <a:r>
              <a:rPr lang="en-US" dirty="0" err="1" smtClean="0"/>
              <a:t>Gpc</a:t>
            </a:r>
            <a:r>
              <a:rPr lang="ka-GE" dirty="0" smtClean="0"/>
              <a:t>-ია. აღმოაჩინეს 2013 წელს</a:t>
            </a:r>
          </a:p>
          <a:p>
            <a:r>
              <a:rPr lang="ka-GE" dirty="0" smtClean="0"/>
              <a:t>აქვს დაახლოებით 6.1</a:t>
            </a:r>
            <a:r>
              <a:rPr lang="ka-GE" dirty="0"/>
              <a:t> × 10 </a:t>
            </a:r>
            <a:r>
              <a:rPr lang="ka-GE" baseline="30000" dirty="0"/>
              <a:t>18</a:t>
            </a:r>
            <a:r>
              <a:rPr lang="ka-GE" dirty="0"/>
              <a:t> </a:t>
            </a:r>
            <a:r>
              <a:rPr lang="ka-GE" dirty="0" smtClean="0"/>
              <a:t>მზის მასა და ჩვენგან დაშორებულია 2,76</a:t>
            </a:r>
            <a:r>
              <a:rPr lang="en-US" dirty="0" smtClean="0"/>
              <a:t> </a:t>
            </a:r>
            <a:r>
              <a:rPr lang="en-US" dirty="0" err="1" smtClean="0"/>
              <a:t>Gpc</a:t>
            </a:r>
            <a:r>
              <a:rPr lang="en-US" dirty="0" smtClean="0"/>
              <a:t>-</a:t>
            </a:r>
            <a:r>
              <a:rPr lang="ka-GE" dirty="0" smtClean="0"/>
              <a:t>ით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1059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9107" y="0"/>
            <a:ext cx="10515600" cy="1325563"/>
          </a:xfrm>
        </p:spPr>
        <p:txBody>
          <a:bodyPr/>
          <a:lstStyle/>
          <a:p>
            <a:r>
              <a:rPr lang="en-US" b="1" dirty="0"/>
              <a:t>Giant GRB Ring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698" y="1006562"/>
            <a:ext cx="4909496" cy="322414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2689" y="269747"/>
            <a:ext cx="6369311" cy="636931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9069" y="4884732"/>
            <a:ext cx="548783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/>
              <a:t>აღმოაჩინეს 2015 წელს, ის ჩვენგან დაშრებულია დაახლოებით 2.8 </a:t>
            </a:r>
            <a:r>
              <a:rPr lang="en-US" dirty="0" err="1"/>
              <a:t>Gpc</a:t>
            </a:r>
            <a:r>
              <a:rPr lang="en-US" dirty="0"/>
              <a:t>-</a:t>
            </a:r>
            <a:r>
              <a:rPr lang="ka-GE" dirty="0" smtClean="0"/>
              <a:t>ით, მისი ზომაა 1.72 </a:t>
            </a:r>
            <a:r>
              <a:rPr lang="en-US" dirty="0" err="1" smtClean="0"/>
              <a:t>Gpc</a:t>
            </a:r>
            <a:endParaRPr lang="ka-GE" dirty="0" smtClean="0"/>
          </a:p>
          <a:p>
            <a:endParaRPr lang="en-US" dirty="0"/>
          </a:p>
          <a:p>
            <a:endParaRPr lang="en-US" dirty="0"/>
          </a:p>
          <a:p>
            <a:endParaRPr lang="ka-GE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217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>
            <a:normAutofit/>
          </a:bodyPr>
          <a:lstStyle/>
          <a:p>
            <a:r>
              <a:rPr lang="en-US" sz="3200" b="1" dirty="0"/>
              <a:t>Hercules–Corona Borealis Great Wall</a:t>
            </a:r>
            <a:endParaRPr lang="en-US" sz="3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93" y="1325563"/>
            <a:ext cx="5262664" cy="526266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8225" y="392463"/>
            <a:ext cx="5436573" cy="305263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272011" y="4150078"/>
            <a:ext cx="53060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Hercules </a:t>
            </a:r>
            <a:r>
              <a:rPr lang="en-US" b="1" dirty="0"/>
              <a:t>Great </a:t>
            </a:r>
            <a:r>
              <a:rPr lang="en-US" b="1" dirty="0" smtClean="0"/>
              <a:t>Wall </a:t>
            </a:r>
            <a:r>
              <a:rPr lang="ka-GE" b="1" dirty="0" smtClean="0"/>
              <a:t>არის დღეს დღეობით აღმოჩენილ სტრუქტურებს შორის რეკორდსმენი.</a:t>
            </a:r>
          </a:p>
          <a:p>
            <a:r>
              <a:rPr lang="ka-GE" dirty="0" smtClean="0"/>
              <a:t>მისი ზომა დაახლოებით 3 </a:t>
            </a:r>
            <a:r>
              <a:rPr lang="en-US" dirty="0" err="1" smtClean="0"/>
              <a:t>Gpc</a:t>
            </a:r>
            <a:r>
              <a:rPr lang="ka-GE" dirty="0" smtClean="0"/>
              <a:t>-ია. აღმოაჩინეს 2013 წელს</a:t>
            </a:r>
            <a:endParaRPr lang="ka-GE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6713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en-US" dirty="0" smtClean="0"/>
              <a:t>Cosmic web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7771"/>
            <a:ext cx="6271033" cy="561453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233" y="2157639"/>
            <a:ext cx="5553960" cy="4494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945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47371" y="1553029"/>
            <a:ext cx="88972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sz="4400" dirty="0" smtClean="0"/>
              <a:t>მადლობა ყურადღებისთვის!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966400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1855</TotalTime>
  <Words>393</Words>
  <Application>Microsoft Office PowerPoint</Application>
  <PresentationFormat>Widescreen</PresentationFormat>
  <Paragraphs>62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Sylfaen</vt:lpstr>
      <vt:lpstr>Office Theme</vt:lpstr>
      <vt:lpstr>მოგესალმებით  დღევანდელი მოხსენების თემაა:  სამყაროს ყველაზე დიდი სტრუქტურები(წარმონაქმნები)  </vt:lpstr>
      <vt:lpstr>ჩვენი გალაქტიკა                    ადილობრივი  ჯგუფი</vt:lpstr>
      <vt:lpstr>ქალწულის კლასტერი                     ლანიაკეას სუპერკლასტერი</vt:lpstr>
      <vt:lpstr>UY Scuti</vt:lpstr>
      <vt:lpstr>R136a1</vt:lpstr>
      <vt:lpstr>Ton 618</vt:lpstr>
      <vt:lpstr>IC 1101</vt:lpstr>
      <vt:lpstr>ლანიაკეა</vt:lpstr>
      <vt:lpstr>superვოიდები</vt:lpstr>
      <vt:lpstr>South Pole Wall (spw)</vt:lpstr>
      <vt:lpstr>Sloan Great Wall (SGW)</vt:lpstr>
      <vt:lpstr>Clowes-Campusano LQG</vt:lpstr>
      <vt:lpstr>U1.11 LQG</vt:lpstr>
      <vt:lpstr>Huge-LQG</vt:lpstr>
      <vt:lpstr>Giant GRB Ring</vt:lpstr>
      <vt:lpstr>Hercules–Corona Borealis Great Wall</vt:lpstr>
      <vt:lpstr>Cosmic web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79</cp:revision>
  <dcterms:created xsi:type="dcterms:W3CDTF">2021-04-14T15:52:54Z</dcterms:created>
  <dcterms:modified xsi:type="dcterms:W3CDTF">2021-05-13T13:46:08Z</dcterms:modified>
</cp:coreProperties>
</file>