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8" r:id="rId2"/>
    <p:sldId id="260" r:id="rId3"/>
    <p:sldId id="267" r:id="rId4"/>
    <p:sldId id="265" r:id="rId5"/>
    <p:sldId id="269" r:id="rId6"/>
    <p:sldId id="262" r:id="rId7"/>
    <p:sldId id="268" r:id="rId8"/>
    <p:sldId id="270" r:id="rId9"/>
    <p:sldId id="261" r:id="rId10"/>
    <p:sldId id="271"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844BD2-B377-457D-AA08-5174858AB8D1}" type="datetimeFigureOut">
              <a:rPr lang="en-US" smtClean="0"/>
              <a:t>6/8/2025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908404-8831-4006-A6DD-059B645749CB}" type="slidenum">
              <a:rPr lang="en-US" smtClean="0"/>
              <a:t>‹#›</a:t>
            </a:fld>
            <a:endParaRPr lang="en-US"/>
          </a:p>
        </p:txBody>
      </p:sp>
    </p:spTree>
    <p:extLst>
      <p:ext uri="{BB962C8B-B14F-4D97-AF65-F5344CB8AC3E}">
        <p14:creationId xmlns:p14="http://schemas.microsoft.com/office/powerpoint/2010/main" val="3977413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F908404-8831-4006-A6DD-059B645749CB}" type="slidenum">
              <a:rPr lang="en-US" smtClean="0"/>
              <a:t>5</a:t>
            </a:fld>
            <a:endParaRPr lang="en-US"/>
          </a:p>
        </p:txBody>
      </p:sp>
    </p:spTree>
    <p:extLst>
      <p:ext uri="{BB962C8B-B14F-4D97-AF65-F5344CB8AC3E}">
        <p14:creationId xmlns:p14="http://schemas.microsoft.com/office/powerpoint/2010/main" val="1599611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4E8C2C-3549-4285-BA2A-B05EDCF52A0A}"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4083338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14E8C2C-3549-4285-BA2A-B05EDCF52A0A}"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1600088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4E8C2C-3549-4285-BA2A-B05EDCF52A0A}"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464192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4E8C2C-3549-4285-BA2A-B05EDCF52A0A}"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3188797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4E8C2C-3549-4285-BA2A-B05EDCF52A0A}"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2375373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214E8C2C-3549-4285-BA2A-B05EDCF52A0A}" type="datetimeFigureOut">
              <a:rPr lang="en-US" smtClean="0"/>
              <a:t>6/8/2025</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3481180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214E8C2C-3549-4285-BA2A-B05EDCF52A0A}" type="datetimeFigureOut">
              <a:rPr lang="en-US" smtClean="0"/>
              <a:t>6/8/2025</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11552662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214E8C2C-3549-4285-BA2A-B05EDCF52A0A}" type="datetimeFigureOut">
              <a:rPr lang="en-US" smtClean="0"/>
              <a:t>6/8/2025</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304541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4E8C2C-3549-4285-BA2A-B05EDCF52A0A}"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3522458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4E8C2C-3549-4285-BA2A-B05EDCF52A0A}"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832347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14E8C2C-3549-4285-BA2A-B05EDCF52A0A}"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6817038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14E8C2C-3549-4285-BA2A-B05EDCF52A0A}"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87131-96A6-4966-8DA8-B7F3B3D6248C}"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137628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4E8C2C-3549-4285-BA2A-B05EDCF52A0A}"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41341169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14E8C2C-3549-4285-BA2A-B05EDCF52A0A}" type="datetimeFigureOut">
              <a:rPr lang="en-US" smtClean="0"/>
              <a:t>6/8/2025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17448757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14E8C2C-3549-4285-BA2A-B05EDCF52A0A}" type="datetimeFigureOut">
              <a:rPr lang="en-US" smtClean="0"/>
              <a:t>6/8/2025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14034649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4E8C2C-3549-4285-BA2A-B05EDCF52A0A}"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20583325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4E8C2C-3549-4285-BA2A-B05EDCF52A0A}"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87131-96A6-4966-8DA8-B7F3B3D6248C}" type="slidenum">
              <a:rPr lang="en-US" smtClean="0"/>
              <a:t>‹#›</a:t>
            </a:fld>
            <a:endParaRPr lang="en-US"/>
          </a:p>
        </p:txBody>
      </p:sp>
    </p:spTree>
    <p:extLst>
      <p:ext uri="{BB962C8B-B14F-4D97-AF65-F5344CB8AC3E}">
        <p14:creationId xmlns:p14="http://schemas.microsoft.com/office/powerpoint/2010/main" val="1683832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214E8C2C-3549-4285-BA2A-B05EDCF52A0A}" type="datetimeFigureOut">
              <a:rPr lang="en-US" smtClean="0"/>
              <a:t>6/8/2025</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DF87131-96A6-4966-8DA8-B7F3B3D6248C}" type="slidenum">
              <a:rPr lang="en-US" smtClean="0"/>
              <a:t>‹#›</a:t>
            </a:fld>
            <a:endParaRPr lang="en-US"/>
          </a:p>
        </p:txBody>
      </p:sp>
    </p:spTree>
    <p:extLst>
      <p:ext uri="{BB962C8B-B14F-4D97-AF65-F5344CB8AC3E}">
        <p14:creationId xmlns:p14="http://schemas.microsoft.com/office/powerpoint/2010/main" val="424348801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70.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sidc.be/SILSO/datafiles" TargetMode="External"/><Relationship Id="rId2" Type="http://schemas.openxmlformats.org/officeDocument/2006/relationships/hyperlink" Target="https://qebuli-climate.ge/info/articles/mzis_energia"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87B10-AA62-AC34-3B5E-C56A99D4955F}"/>
              </a:ext>
            </a:extLst>
          </p:cNvPr>
          <p:cNvSpPr>
            <a:spLocks noGrp="1"/>
          </p:cNvSpPr>
          <p:nvPr>
            <p:ph type="ctrTitle"/>
          </p:nvPr>
        </p:nvSpPr>
        <p:spPr>
          <a:xfrm>
            <a:off x="1524000" y="841239"/>
            <a:ext cx="9144000" cy="849312"/>
          </a:xfrm>
        </p:spPr>
        <p:txBody>
          <a:bodyPr>
            <a:normAutofit fontScale="90000"/>
          </a:bodyPr>
          <a:lstStyle/>
          <a:p>
            <a:r>
              <a:rPr lang="en-US" dirty="0">
                <a:effectLst>
                  <a:outerShdw blurRad="38100" dist="38100" dir="2700000" algn="tl">
                    <a:srgbClr val="000000">
                      <a:alpha val="43137"/>
                    </a:srgbClr>
                  </a:outerShdw>
                </a:effectLst>
              </a:rPr>
              <a:t> </a:t>
            </a:r>
          </a:p>
        </p:txBody>
      </p:sp>
      <p:sp>
        <p:nvSpPr>
          <p:cNvPr id="3" name="Subtitle 2">
            <a:extLst>
              <a:ext uri="{FF2B5EF4-FFF2-40B4-BE49-F238E27FC236}">
                <a16:creationId xmlns:a16="http://schemas.microsoft.com/office/drawing/2014/main" id="{B6B38667-4666-E3C7-DD04-14E3A289B381}"/>
              </a:ext>
            </a:extLst>
          </p:cNvPr>
          <p:cNvSpPr>
            <a:spLocks noGrp="1"/>
          </p:cNvSpPr>
          <p:nvPr>
            <p:ph type="subTitle" idx="1"/>
          </p:nvPr>
        </p:nvSpPr>
        <p:spPr>
          <a:xfrm>
            <a:off x="3186260" y="836468"/>
            <a:ext cx="6163671" cy="2213264"/>
          </a:xfrm>
        </p:spPr>
        <p:txBody>
          <a:bodyPr>
            <a:normAutofit/>
          </a:bodyPr>
          <a:lstStyle/>
          <a:p>
            <a:pPr algn="ctr"/>
            <a:r>
              <a:rPr lang="ka-GE" sz="3600" dirty="0">
                <a:effectLst>
                  <a:outerShdw blurRad="38100" dist="38100" dir="2700000" algn="tl">
                    <a:srgbClr val="000000">
                      <a:alpha val="43137"/>
                    </a:srgbClr>
                  </a:outerShdw>
                </a:effectLst>
                <a:latin typeface="Liberation Sans"/>
                <a:ea typeface="Noto Serif CJK SC"/>
                <a:cs typeface="Lohit Devanagari"/>
              </a:rPr>
              <a:t>მზის აქტივობის გავლენა</a:t>
            </a:r>
            <a:endParaRPr lang="en-US" sz="3600" dirty="0">
              <a:effectLst>
                <a:outerShdw blurRad="38100" dist="38100" dir="2700000" algn="tl">
                  <a:srgbClr val="000000">
                    <a:alpha val="43137"/>
                  </a:srgbClr>
                </a:outerShdw>
              </a:effectLst>
              <a:latin typeface="Liberation Sans"/>
              <a:ea typeface="Noto Serif CJK SC"/>
              <a:cs typeface="Lohit Devanagari"/>
            </a:endParaRPr>
          </a:p>
          <a:p>
            <a:pPr algn="ctr"/>
            <a:r>
              <a:rPr lang="ka-GE" sz="3600" dirty="0">
                <a:effectLst>
                  <a:outerShdw blurRad="38100" dist="38100" dir="2700000" algn="tl">
                    <a:srgbClr val="000000">
                      <a:alpha val="43137"/>
                    </a:srgbClr>
                  </a:outerShdw>
                </a:effectLst>
                <a:latin typeface="Liberation Sans"/>
                <a:ea typeface="Noto Serif CJK SC"/>
                <a:cs typeface="Lohit Devanagari"/>
              </a:rPr>
              <a:t> დედამიწის კლიმატზე</a:t>
            </a:r>
            <a:endParaRPr lang="en-US" dirty="0">
              <a:effectLst>
                <a:outerShdw blurRad="38100" dist="38100" dir="2700000" algn="tl">
                  <a:srgbClr val="000000">
                    <a:alpha val="43137"/>
                  </a:srgbClr>
                </a:outerShdw>
              </a:effectLst>
            </a:endParaRPr>
          </a:p>
        </p:txBody>
      </p:sp>
      <p:sp>
        <p:nvSpPr>
          <p:cNvPr id="8" name="Date Placeholder 7">
            <a:extLst>
              <a:ext uri="{FF2B5EF4-FFF2-40B4-BE49-F238E27FC236}">
                <a16:creationId xmlns:a16="http://schemas.microsoft.com/office/drawing/2014/main" id="{649162DF-5C5A-CB3D-1B73-1D50C93B4C09}"/>
              </a:ext>
            </a:extLst>
          </p:cNvPr>
          <p:cNvSpPr>
            <a:spLocks noGrp="1"/>
          </p:cNvSpPr>
          <p:nvPr>
            <p:ph type="dt" sz="half" idx="10"/>
          </p:nvPr>
        </p:nvSpPr>
        <p:spPr/>
        <p:txBody>
          <a:bodyPr/>
          <a:lstStyle/>
          <a:p>
            <a:r>
              <a:rPr lang="en-US" dirty="0"/>
              <a:t> </a:t>
            </a:r>
          </a:p>
        </p:txBody>
      </p:sp>
      <p:sp>
        <p:nvSpPr>
          <p:cNvPr id="9" name="Slide Number Placeholder 8">
            <a:extLst>
              <a:ext uri="{FF2B5EF4-FFF2-40B4-BE49-F238E27FC236}">
                <a16:creationId xmlns:a16="http://schemas.microsoft.com/office/drawing/2014/main" id="{700D956F-A653-98AD-7261-943DE93C60C4}"/>
              </a:ext>
            </a:extLst>
          </p:cNvPr>
          <p:cNvSpPr>
            <a:spLocks noGrp="1"/>
          </p:cNvSpPr>
          <p:nvPr>
            <p:ph type="sldNum" sz="quarter" idx="12"/>
          </p:nvPr>
        </p:nvSpPr>
        <p:spPr/>
        <p:txBody>
          <a:bodyPr/>
          <a:lstStyle/>
          <a:p>
            <a:r>
              <a:rPr lang="en-US" dirty="0"/>
              <a:t> </a:t>
            </a:r>
          </a:p>
        </p:txBody>
      </p:sp>
      <p:sp>
        <p:nvSpPr>
          <p:cNvPr id="5" name="TextBox 4">
            <a:extLst>
              <a:ext uri="{FF2B5EF4-FFF2-40B4-BE49-F238E27FC236}">
                <a16:creationId xmlns:a16="http://schemas.microsoft.com/office/drawing/2014/main" id="{46B547ED-568D-3246-FDCE-6A7BDAD14020}"/>
              </a:ext>
            </a:extLst>
          </p:cNvPr>
          <p:cNvSpPr txBox="1"/>
          <p:nvPr/>
        </p:nvSpPr>
        <p:spPr>
          <a:xfrm>
            <a:off x="6029325" y="4552087"/>
            <a:ext cx="6096000" cy="1200329"/>
          </a:xfrm>
          <a:prstGeom prst="rect">
            <a:avLst/>
          </a:prstGeom>
          <a:noFill/>
        </p:spPr>
        <p:txBody>
          <a:bodyPr wrap="square">
            <a:spAutoFit/>
          </a:bodyPr>
          <a:lstStyle/>
          <a:p>
            <a:r>
              <a:rPr lang="ka-GE" i="1" dirty="0">
                <a:effectLst>
                  <a:outerShdw blurRad="38100" dist="38100" dir="2700000" algn="tl">
                    <a:srgbClr val="000000">
                      <a:alpha val="43137"/>
                    </a:srgbClr>
                  </a:outerShdw>
                </a:effectLst>
              </a:rPr>
              <a:t>მომხსენებელი: სოფიო აბრამიშვილი</a:t>
            </a:r>
            <a:endParaRPr lang="en-US" i="1" dirty="0">
              <a:effectLst>
                <a:outerShdw blurRad="38100" dist="38100" dir="2700000" algn="tl">
                  <a:srgbClr val="000000">
                    <a:alpha val="43137"/>
                  </a:srgbClr>
                </a:outerShdw>
              </a:effectLst>
            </a:endParaRPr>
          </a:p>
          <a:p>
            <a:r>
              <a:rPr lang="ka-GE" i="1" dirty="0">
                <a:effectLst>
                  <a:outerShdw blurRad="38100" dist="38100" dir="2700000" algn="tl">
                    <a:srgbClr val="000000">
                      <a:alpha val="43137"/>
                    </a:srgbClr>
                  </a:outerShdw>
                </a:effectLst>
              </a:rPr>
              <a:t>ზუსტ და საბუნებისმეტყველო მეცნიერებათა</a:t>
            </a:r>
            <a:r>
              <a:rPr lang="en-US" i="1" dirty="0">
                <a:effectLst>
                  <a:outerShdw blurRad="38100" dist="38100" dir="2700000" algn="tl">
                    <a:srgbClr val="000000">
                      <a:alpha val="43137"/>
                    </a:srgbClr>
                  </a:outerShdw>
                </a:effectLst>
              </a:rPr>
              <a:t> </a:t>
            </a:r>
            <a:r>
              <a:rPr lang="ka-GE" i="1" dirty="0">
                <a:effectLst>
                  <a:outerShdw blurRad="38100" dist="38100" dir="2700000" algn="tl">
                    <a:srgbClr val="000000">
                      <a:alpha val="43137"/>
                    </a:srgbClr>
                  </a:outerShdw>
                </a:effectLst>
              </a:rPr>
              <a:t>ფაკულტეტი, ფიზიკის მიმართულება</a:t>
            </a:r>
            <a:r>
              <a:rPr lang="en-US" i="1" dirty="0">
                <a:effectLst>
                  <a:outerShdw blurRad="38100" dist="38100" dir="2700000" algn="tl">
                    <a:srgbClr val="000000">
                      <a:alpha val="43137"/>
                    </a:srgbClr>
                  </a:outerShdw>
                </a:effectLst>
              </a:rPr>
              <a:t>,</a:t>
            </a:r>
            <a:r>
              <a:rPr lang="ka-GE" i="1" dirty="0">
                <a:effectLst>
                  <a:outerShdw blurRad="38100" dist="38100" dir="2700000" algn="tl">
                    <a:srgbClr val="000000">
                      <a:alpha val="43137"/>
                    </a:srgbClr>
                  </a:outerShdw>
                </a:effectLst>
              </a:rPr>
              <a:t>ბაკალავრიატი, </a:t>
            </a:r>
            <a:r>
              <a:rPr lang="en-US" i="1" dirty="0">
                <a:effectLst>
                  <a:outerShdw blurRad="38100" dist="38100" dir="2700000" algn="tl">
                    <a:srgbClr val="000000">
                      <a:alpha val="43137"/>
                    </a:srgbClr>
                  </a:outerShdw>
                </a:effectLst>
              </a:rPr>
              <a:t>III </a:t>
            </a:r>
            <a:r>
              <a:rPr lang="ka-GE" i="1" dirty="0">
                <a:effectLst>
                  <a:outerShdw blurRad="38100" dist="38100" dir="2700000" algn="tl">
                    <a:srgbClr val="000000">
                      <a:alpha val="43137"/>
                    </a:srgbClr>
                  </a:outerShdw>
                </a:effectLst>
              </a:rPr>
              <a:t>კურსი. </a:t>
            </a:r>
            <a:r>
              <a:rPr lang="en-US" i="1" dirty="0">
                <a:effectLst>
                  <a:outerShdw blurRad="38100" dist="38100" dir="2700000" algn="tl">
                    <a:srgbClr val="000000">
                      <a:alpha val="43137"/>
                    </a:srgbClr>
                  </a:outerShdw>
                </a:effectLst>
                <a:latin typeface="Sylfaen" panose="010A0502050306030303" pitchFamily="18" charset="0"/>
              </a:rPr>
              <a:t>09.06.2025</a:t>
            </a:r>
            <a:endParaRPr lang="ka-GE" i="1" dirty="0">
              <a:effectLst>
                <a:outerShdw blurRad="38100" dist="38100" dir="2700000" algn="tl">
                  <a:srgbClr val="000000">
                    <a:alpha val="43137"/>
                  </a:srgbClr>
                </a:outerShdw>
              </a:effectLst>
              <a:latin typeface="Sylfaen" panose="010A0502050306030303" pitchFamily="18" charset="0"/>
            </a:endParaRPr>
          </a:p>
        </p:txBody>
      </p:sp>
      <p:pic>
        <p:nvPicPr>
          <p:cNvPr id="6" name="Picture 5">
            <a:extLst>
              <a:ext uri="{FF2B5EF4-FFF2-40B4-BE49-F238E27FC236}">
                <a16:creationId xmlns:a16="http://schemas.microsoft.com/office/drawing/2014/main" id="{92C0BAAC-CB04-8FAD-DD65-48F83404AD58}"/>
              </a:ext>
            </a:extLst>
          </p:cNvPr>
          <p:cNvPicPr>
            <a:picLocks noChangeAspect="1"/>
          </p:cNvPicPr>
          <p:nvPr/>
        </p:nvPicPr>
        <p:blipFill>
          <a:blip r:embed="rId2"/>
          <a:stretch>
            <a:fillRect/>
          </a:stretch>
        </p:blipFill>
        <p:spPr>
          <a:xfrm>
            <a:off x="9921828" y="1360990"/>
            <a:ext cx="1894780" cy="1889846"/>
          </a:xfrm>
          <a:prstGeom prst="rect">
            <a:avLst/>
          </a:prstGeom>
        </p:spPr>
      </p:pic>
      <p:pic>
        <p:nvPicPr>
          <p:cNvPr id="7" name="Picture 6">
            <a:extLst>
              <a:ext uri="{FF2B5EF4-FFF2-40B4-BE49-F238E27FC236}">
                <a16:creationId xmlns:a16="http://schemas.microsoft.com/office/drawing/2014/main" id="{C5845867-4167-3F38-A4EB-8B6B833B79EA}"/>
              </a:ext>
            </a:extLst>
          </p:cNvPr>
          <p:cNvPicPr>
            <a:picLocks noChangeAspect="1"/>
          </p:cNvPicPr>
          <p:nvPr/>
        </p:nvPicPr>
        <p:blipFill>
          <a:blip r:embed="rId3"/>
          <a:stretch>
            <a:fillRect/>
          </a:stretch>
        </p:blipFill>
        <p:spPr>
          <a:xfrm>
            <a:off x="0" y="4240385"/>
            <a:ext cx="4815414" cy="2034830"/>
          </a:xfrm>
          <a:prstGeom prst="rect">
            <a:avLst/>
          </a:prstGeom>
        </p:spPr>
      </p:pic>
      <p:pic>
        <p:nvPicPr>
          <p:cNvPr id="11" name="Picture 10">
            <a:extLst>
              <a:ext uri="{FF2B5EF4-FFF2-40B4-BE49-F238E27FC236}">
                <a16:creationId xmlns:a16="http://schemas.microsoft.com/office/drawing/2014/main" id="{5F4CDB78-1410-1EDC-44E2-CBAB881A9630}"/>
              </a:ext>
            </a:extLst>
          </p:cNvPr>
          <p:cNvPicPr>
            <a:picLocks noChangeAspect="1"/>
          </p:cNvPicPr>
          <p:nvPr/>
        </p:nvPicPr>
        <p:blipFill>
          <a:blip r:embed="rId4"/>
          <a:stretch>
            <a:fillRect/>
          </a:stretch>
        </p:blipFill>
        <p:spPr>
          <a:xfrm>
            <a:off x="0" y="1226755"/>
            <a:ext cx="3556801" cy="2312322"/>
          </a:xfrm>
          <a:prstGeom prst="ellipse">
            <a:avLst/>
          </a:prstGeom>
          <a:ln>
            <a:noFill/>
          </a:ln>
          <a:effectLst>
            <a:softEdge rad="112500"/>
          </a:effectLst>
        </p:spPr>
      </p:pic>
    </p:spTree>
    <p:extLst>
      <p:ext uri="{BB962C8B-B14F-4D97-AF65-F5344CB8AC3E}">
        <p14:creationId xmlns:p14="http://schemas.microsoft.com/office/powerpoint/2010/main" val="42276679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7366B9-3E74-3398-4353-909C52DF2837}"/>
              </a:ext>
            </a:extLst>
          </p:cNvPr>
          <p:cNvSpPr>
            <a:spLocks noGrp="1"/>
          </p:cNvSpPr>
          <p:nvPr>
            <p:ph type="title"/>
          </p:nvPr>
        </p:nvSpPr>
        <p:spPr/>
        <p:txBody>
          <a:bodyPr/>
          <a:lstStyle/>
          <a:p>
            <a:r>
              <a:rPr lang="ka-GE" dirty="0">
                <a:effectLst>
                  <a:outerShdw blurRad="38100" dist="38100" dir="2700000" algn="tl">
                    <a:srgbClr val="000000">
                      <a:alpha val="43137"/>
                    </a:srgbClr>
                  </a:outerShdw>
                </a:effectLst>
              </a:rPr>
              <a:t>გეგმა:</a:t>
            </a:r>
            <a:endParaRPr lang="en-US" dirty="0">
              <a:effectLst>
                <a:outerShdw blurRad="38100" dist="38100" dir="2700000" algn="tl">
                  <a:srgbClr val="000000">
                    <a:alpha val="43137"/>
                  </a:srgbClr>
                </a:outerShdw>
              </a:effectLst>
            </a:endParaRPr>
          </a:p>
        </p:txBody>
      </p:sp>
      <p:sp>
        <p:nvSpPr>
          <p:cNvPr id="6" name="Content Placeholder 5">
            <a:extLst>
              <a:ext uri="{FF2B5EF4-FFF2-40B4-BE49-F238E27FC236}">
                <a16:creationId xmlns:a16="http://schemas.microsoft.com/office/drawing/2014/main" id="{17192270-7DE3-6ACF-E7EE-BAFEB7DB13E4}"/>
              </a:ext>
            </a:extLst>
          </p:cNvPr>
          <p:cNvSpPr>
            <a:spLocks noGrp="1"/>
          </p:cNvSpPr>
          <p:nvPr>
            <p:ph idx="1"/>
          </p:nvPr>
        </p:nvSpPr>
        <p:spPr>
          <a:xfrm>
            <a:off x="-1" y="1690688"/>
            <a:ext cx="12192000" cy="4486275"/>
          </a:xfrm>
        </p:spPr>
        <p:txBody>
          <a:bodyPr/>
          <a:lstStyle/>
          <a:p>
            <a:pPr>
              <a:buFont typeface="Wingdings" panose="05000000000000000000" pitchFamily="2" charset="2"/>
              <a:buChar char="ü"/>
            </a:pPr>
            <a:r>
              <a:rPr lang="ka-GE" dirty="0">
                <a:effectLst/>
                <a:latin typeface="Sylfaen" panose="010A0502050306030303" pitchFamily="18" charset="0"/>
                <a:ea typeface="Calibri" panose="020F0502020204030204" pitchFamily="34" charset="0"/>
                <a:cs typeface="Times New Roman" panose="02020603050405020304" pitchFamily="18" charset="0"/>
              </a:rPr>
              <a:t>მზის აქტივობის გავლენა დედამიწის კლიმატზე და რა კავშირი აქვს ენერგიებთან?!</a:t>
            </a:r>
            <a:endParaRPr lang="ka-GE" dirty="0">
              <a:effectLst/>
              <a:latin typeface="Liberation Sans"/>
              <a:ea typeface="Calibri" panose="020F0502020204030204" pitchFamily="34" charset="0"/>
              <a:cs typeface="Times New Roman" panose="02020603050405020304" pitchFamily="18" charset="0"/>
            </a:endParaRPr>
          </a:p>
          <a:p>
            <a:pPr>
              <a:buFont typeface="Wingdings" panose="05000000000000000000" pitchFamily="2" charset="2"/>
              <a:buChar char="ü"/>
            </a:pPr>
            <a:r>
              <a:rPr lang="ka-GE" dirty="0">
                <a:latin typeface="Liberation Sans"/>
                <a:ea typeface="Calibri" panose="020F0502020204030204" pitchFamily="34" charset="0"/>
                <a:cs typeface="Times New Roman" panose="02020603050405020304" pitchFamily="18" charset="0"/>
              </a:rPr>
              <a:t>ვოლფის რიცხვი (</a:t>
            </a:r>
            <a:r>
              <a:rPr lang="en-US" dirty="0">
                <a:latin typeface="Liberation Sans"/>
                <a:ea typeface="Calibri" panose="020F0502020204030204" pitchFamily="34" charset="0"/>
                <a:cs typeface="Times New Roman" panose="02020603050405020304" pitchFamily="18" charset="0"/>
              </a:rPr>
              <a:t>wolf number</a:t>
            </a:r>
            <a:r>
              <a:rPr lang="ka-GE" dirty="0">
                <a:latin typeface="Liberation Sans"/>
                <a:ea typeface="Calibri" panose="020F0502020204030204" pitchFamily="34" charset="0"/>
                <a:cs typeface="Times New Roman" panose="02020603050405020304" pitchFamily="18" charset="0"/>
              </a:rPr>
              <a:t>)</a:t>
            </a:r>
            <a:r>
              <a:rPr lang="en-US" dirty="0">
                <a:latin typeface="Liberation Sans"/>
                <a:ea typeface="Calibri" panose="020F0502020204030204" pitchFamily="34" charset="0"/>
                <a:cs typeface="Times New Roman" panose="02020603050405020304" pitchFamily="18" charset="0"/>
              </a:rPr>
              <a:t> </a:t>
            </a:r>
            <a:r>
              <a:rPr lang="ka-GE" dirty="0">
                <a:latin typeface="Liberation Sans"/>
                <a:ea typeface="Calibri" panose="020F0502020204030204" pitchFamily="34" charset="0"/>
                <a:cs typeface="Times New Roman" panose="02020603050405020304" pitchFamily="18" charset="0"/>
              </a:rPr>
              <a:t>და მისი მონაცემები</a:t>
            </a:r>
          </a:p>
          <a:p>
            <a:pPr>
              <a:buFont typeface="Wingdings" panose="05000000000000000000" pitchFamily="2" charset="2"/>
              <a:buChar char="ü"/>
            </a:pPr>
            <a:r>
              <a:rPr lang="ka-GE" dirty="0">
                <a:effectLst/>
                <a:latin typeface="Liberation Sans"/>
                <a:ea typeface="Calibri" panose="020F0502020204030204" pitchFamily="34" charset="0"/>
                <a:cs typeface="Times New Roman" panose="02020603050405020304" pitchFamily="18" charset="0"/>
              </a:rPr>
              <a:t>RQA-რეკურენტული რაოდენობრივი ანალიზი (Recurrence Quantification Analysis)</a:t>
            </a:r>
          </a:p>
          <a:p>
            <a:pPr>
              <a:buFont typeface="Wingdings" panose="05000000000000000000" pitchFamily="2" charset="2"/>
              <a:buChar char="ü"/>
            </a:pPr>
            <a:r>
              <a:rPr lang="ka-GE" dirty="0">
                <a:effectLst/>
                <a:latin typeface="Liberation Sans"/>
                <a:ea typeface="Calibri" panose="020F0502020204030204" pitchFamily="34" charset="0"/>
                <a:cs typeface="Times New Roman" panose="02020603050405020304" pitchFamily="18" charset="0"/>
              </a:rPr>
              <a:t>საბოლოო შედეგი</a:t>
            </a:r>
            <a:endParaRPr lang="en-US" dirty="0">
              <a:effectLst/>
              <a:latin typeface="Liberation Sans"/>
              <a:ea typeface="Calibri" panose="020F0502020204030204" pitchFamily="34" charset="0"/>
              <a:cs typeface="Times New Roman" panose="02020603050405020304" pitchFamily="18" charset="0"/>
            </a:endParaRPr>
          </a:p>
          <a:p>
            <a:pPr>
              <a:buFont typeface="Wingdings" panose="05000000000000000000" pitchFamily="2" charset="2"/>
              <a:buChar char="ü"/>
            </a:pPr>
            <a:r>
              <a:rPr lang="ka-GE" dirty="0">
                <a:latin typeface="Liberation Sans"/>
                <a:ea typeface="Calibri" panose="020F0502020204030204" pitchFamily="34" charset="0"/>
                <a:cs typeface="Times New Roman" panose="02020603050405020304" pitchFamily="18" charset="0"/>
              </a:rPr>
              <a:t>დასკვნები</a:t>
            </a:r>
          </a:p>
          <a:p>
            <a:pPr>
              <a:buFont typeface="Wingdings" panose="05000000000000000000" pitchFamily="2" charset="2"/>
              <a:buChar char="ü"/>
            </a:pPr>
            <a:r>
              <a:rPr lang="ka-GE" dirty="0">
                <a:effectLst/>
                <a:latin typeface="Liberation Sans"/>
                <a:ea typeface="Calibri" panose="020F0502020204030204" pitchFamily="34" charset="0"/>
                <a:cs typeface="Times New Roman" panose="02020603050405020304" pitchFamily="18" charset="0"/>
              </a:rPr>
              <a:t>გამოყენებული ლიტერატურა</a:t>
            </a:r>
          </a:p>
          <a:p>
            <a:endParaRPr lang="ka-GE" sz="1800" dirty="0">
              <a:latin typeface="Liberation Sans"/>
              <a:ea typeface="Calibri" panose="020F0502020204030204" pitchFamily="34" charset="0"/>
              <a:cs typeface="Times New Roman" panose="02020603050405020304" pitchFamily="18" charset="0"/>
            </a:endParaRPr>
          </a:p>
          <a:p>
            <a:endParaRPr lang="ka-GE" sz="1800" dirty="0">
              <a:effectLst/>
              <a:latin typeface="Liberation Sans"/>
              <a:ea typeface="Calibri" panose="020F0502020204030204" pitchFamily="34" charset="0"/>
              <a:cs typeface="Times New Roman" panose="02020603050405020304" pitchFamily="18" charset="0"/>
            </a:endParaRPr>
          </a:p>
          <a:p>
            <a:endParaRPr lang="en-US" dirty="0"/>
          </a:p>
        </p:txBody>
      </p:sp>
      <p:pic>
        <p:nvPicPr>
          <p:cNvPr id="7" name="Picture 6">
            <a:extLst>
              <a:ext uri="{FF2B5EF4-FFF2-40B4-BE49-F238E27FC236}">
                <a16:creationId xmlns:a16="http://schemas.microsoft.com/office/drawing/2014/main" id="{A00C6B14-337C-3FEB-CCE0-5DCFA575FCBF}"/>
              </a:ext>
            </a:extLst>
          </p:cNvPr>
          <p:cNvPicPr>
            <a:picLocks noChangeAspect="1"/>
          </p:cNvPicPr>
          <p:nvPr/>
        </p:nvPicPr>
        <p:blipFill>
          <a:blip r:embed="rId2"/>
          <a:stretch>
            <a:fillRect/>
          </a:stretch>
        </p:blipFill>
        <p:spPr>
          <a:xfrm>
            <a:off x="6697583" y="4100518"/>
            <a:ext cx="5298983" cy="2980678"/>
          </a:xfrm>
          <a:prstGeom prst="rect">
            <a:avLst/>
          </a:prstGeom>
        </p:spPr>
      </p:pic>
      <p:sp>
        <p:nvSpPr>
          <p:cNvPr id="3" name="Slide Number Placeholder 2">
            <a:extLst>
              <a:ext uri="{FF2B5EF4-FFF2-40B4-BE49-F238E27FC236}">
                <a16:creationId xmlns:a16="http://schemas.microsoft.com/office/drawing/2014/main" id="{92057CA0-E84A-6E85-0974-BCFE2DD7A52C}"/>
              </a:ext>
            </a:extLst>
          </p:cNvPr>
          <p:cNvSpPr>
            <a:spLocks noGrp="1"/>
          </p:cNvSpPr>
          <p:nvPr>
            <p:ph type="sldNum" sz="quarter" idx="12"/>
          </p:nvPr>
        </p:nvSpPr>
        <p:spPr/>
        <p:txBody>
          <a:bodyPr/>
          <a:lstStyle/>
          <a:p>
            <a:fld id="{D2045B8C-6DB3-4AC5-BC19-7703618A065A}" type="slidenum">
              <a:rPr lang="en-US" sz="3600" smtClean="0">
                <a:solidFill>
                  <a:schemeClr val="bg1"/>
                </a:solidFill>
                <a:effectLst>
                  <a:outerShdw blurRad="38100" dist="38100" dir="2700000" algn="tl">
                    <a:srgbClr val="000000">
                      <a:alpha val="43137"/>
                    </a:srgbClr>
                  </a:outerShdw>
                </a:effectLst>
              </a:rPr>
              <a:t>2</a:t>
            </a:fld>
            <a:endParaRPr lang="en-US" sz="36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38929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8FD73E-AE54-E123-8A59-35414B41EE4F}"/>
              </a:ext>
            </a:extLst>
          </p:cNvPr>
          <p:cNvSpPr>
            <a:spLocks noGrp="1"/>
          </p:cNvSpPr>
          <p:nvPr>
            <p:ph type="title"/>
          </p:nvPr>
        </p:nvSpPr>
        <p:spPr/>
        <p:txBody>
          <a:bodyPr/>
          <a:lstStyle/>
          <a:p>
            <a:r>
              <a:rPr lang="en-US" dirty="0"/>
              <a:t> </a:t>
            </a:r>
            <a:br>
              <a:rPr lang="en-US" dirty="0"/>
            </a:br>
            <a:endParaRPr lang="en-US" dirty="0"/>
          </a:p>
        </p:txBody>
      </p:sp>
      <p:sp>
        <p:nvSpPr>
          <p:cNvPr id="5" name="TextBox 4">
            <a:extLst>
              <a:ext uri="{FF2B5EF4-FFF2-40B4-BE49-F238E27FC236}">
                <a16:creationId xmlns:a16="http://schemas.microsoft.com/office/drawing/2014/main" id="{8A034D2B-F4C9-E5D7-F645-338E896264A8}"/>
              </a:ext>
            </a:extLst>
          </p:cNvPr>
          <p:cNvSpPr txBox="1"/>
          <p:nvPr/>
        </p:nvSpPr>
        <p:spPr>
          <a:xfrm>
            <a:off x="4135144" y="6415881"/>
            <a:ext cx="3921711" cy="369332"/>
          </a:xfrm>
          <a:prstGeom prst="rect">
            <a:avLst/>
          </a:prstGeom>
          <a:noFill/>
        </p:spPr>
        <p:txBody>
          <a:bodyPr wrap="square">
            <a:spAutoFit/>
          </a:bodyPr>
          <a:lstStyle/>
          <a:p>
            <a:r>
              <a:rPr lang="en-US" dirty="0">
                <a:solidFill>
                  <a:schemeClr val="bg1"/>
                </a:solidFill>
              </a:rPr>
              <a:t>sophie.abramishvili412@ens.ts.ge</a:t>
            </a:r>
          </a:p>
        </p:txBody>
      </p:sp>
      <p:sp>
        <p:nvSpPr>
          <p:cNvPr id="2" name="Date Placeholder 1">
            <a:extLst>
              <a:ext uri="{FF2B5EF4-FFF2-40B4-BE49-F238E27FC236}">
                <a16:creationId xmlns:a16="http://schemas.microsoft.com/office/drawing/2014/main" id="{9FF1E0B8-2F70-E4B1-6F93-CABF52E789BD}"/>
              </a:ext>
            </a:extLst>
          </p:cNvPr>
          <p:cNvSpPr>
            <a:spLocks noGrp="1"/>
          </p:cNvSpPr>
          <p:nvPr>
            <p:ph type="dt" sz="half" idx="10"/>
          </p:nvPr>
        </p:nvSpPr>
        <p:spPr/>
        <p:txBody>
          <a:bodyPr/>
          <a:lstStyle/>
          <a:p>
            <a:r>
              <a:rPr lang="en-US"/>
              <a:t>27 November 2023</a:t>
            </a:r>
            <a:endParaRPr lang="en-US" dirty="0"/>
          </a:p>
        </p:txBody>
      </p:sp>
      <p:sp>
        <p:nvSpPr>
          <p:cNvPr id="3" name="Slide Number Placeholder 2">
            <a:extLst>
              <a:ext uri="{FF2B5EF4-FFF2-40B4-BE49-F238E27FC236}">
                <a16:creationId xmlns:a16="http://schemas.microsoft.com/office/drawing/2014/main" id="{2E56231C-8306-641D-11A6-6B68FA6B18D5}"/>
              </a:ext>
            </a:extLst>
          </p:cNvPr>
          <p:cNvSpPr>
            <a:spLocks noGrp="1"/>
          </p:cNvSpPr>
          <p:nvPr>
            <p:ph type="sldNum" sz="quarter" idx="12"/>
          </p:nvPr>
        </p:nvSpPr>
        <p:spPr/>
        <p:txBody>
          <a:bodyPr/>
          <a:lstStyle/>
          <a:p>
            <a:fld id="{D2045B8C-6DB3-4AC5-BC19-7703618A065A}" type="slidenum">
              <a:rPr lang="en-US" sz="3600" smtClean="0">
                <a:solidFill>
                  <a:schemeClr val="bg1"/>
                </a:solidFill>
                <a:effectLst>
                  <a:outerShdw blurRad="38100" dist="38100" dir="2700000" algn="tl">
                    <a:srgbClr val="000000">
                      <a:alpha val="43137"/>
                    </a:srgbClr>
                  </a:outerShdw>
                </a:effectLst>
              </a:rPr>
              <a:t>3</a:t>
            </a:fld>
            <a:endParaRPr lang="en-US" sz="3600" dirty="0">
              <a:solidFill>
                <a:schemeClr val="bg1"/>
              </a:solidFill>
              <a:effectLst>
                <a:outerShdw blurRad="38100" dist="38100" dir="2700000" algn="tl">
                  <a:srgbClr val="000000">
                    <a:alpha val="43137"/>
                  </a:srgbClr>
                </a:outerShdw>
              </a:effectLst>
            </a:endParaRPr>
          </a:p>
        </p:txBody>
      </p:sp>
      <p:pic>
        <p:nvPicPr>
          <p:cNvPr id="12" name="404330145_6803174003109363_5545687386832627552_n">
            <a:hlinkClick r:id="" action="ppaction://media"/>
            <a:extLst>
              <a:ext uri="{FF2B5EF4-FFF2-40B4-BE49-F238E27FC236}">
                <a16:creationId xmlns:a16="http://schemas.microsoft.com/office/drawing/2014/main" id="{ACE31838-3437-2AB1-FE66-388061B76A9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 y="0"/>
            <a:ext cx="12192000" cy="6858000"/>
          </a:xfrm>
        </p:spPr>
      </p:pic>
    </p:spTree>
    <p:extLst>
      <p:ext uri="{BB962C8B-B14F-4D97-AF65-F5344CB8AC3E}">
        <p14:creationId xmlns:p14="http://schemas.microsoft.com/office/powerpoint/2010/main" val="149289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767"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8FD73E-AE54-E123-8A59-35414B41EE4F}"/>
              </a:ext>
            </a:extLst>
          </p:cNvPr>
          <p:cNvSpPr>
            <a:spLocks noGrp="1"/>
          </p:cNvSpPr>
          <p:nvPr>
            <p:ph type="title"/>
          </p:nvPr>
        </p:nvSpPr>
        <p:spPr/>
        <p:txBody>
          <a:bodyPr/>
          <a:lstStyle/>
          <a:p>
            <a:r>
              <a:rPr lang="ka-GE" dirty="0">
                <a:effectLst>
                  <a:outerShdw blurRad="38100" dist="38100" dir="2700000" algn="tl">
                    <a:srgbClr val="000000">
                      <a:alpha val="43137"/>
                    </a:srgbClr>
                  </a:outerShdw>
                </a:effectLst>
              </a:rPr>
              <a:t>ვოლფის რიცხვი(</a:t>
            </a:r>
            <a:r>
              <a:rPr lang="en-US" dirty="0">
                <a:effectLst>
                  <a:outerShdw blurRad="38100" dist="38100" dir="2700000" algn="tl">
                    <a:srgbClr val="000000">
                      <a:alpha val="43137"/>
                    </a:srgbClr>
                  </a:outerShdw>
                </a:effectLst>
              </a:rPr>
              <a:t>wolf number</a:t>
            </a:r>
            <a:r>
              <a:rPr lang="ka-GE" dirty="0">
                <a:effectLst>
                  <a:outerShdw blurRad="38100" dist="38100" dir="2700000" algn="tl">
                    <a:srgbClr val="000000">
                      <a:alpha val="43137"/>
                    </a:srgbClr>
                  </a:outerShdw>
                </a:effectLst>
              </a:rPr>
              <a:t>)</a:t>
            </a:r>
            <a:endParaRPr lang="en-US" dirty="0">
              <a:effectLst>
                <a:outerShdw blurRad="38100" dist="38100" dir="2700000" algn="tl">
                  <a:srgbClr val="000000">
                    <a:alpha val="43137"/>
                  </a:srgbClr>
                </a:outerShdw>
              </a:effectLst>
            </a:endParaRPr>
          </a:p>
        </p:txBody>
      </p:sp>
      <p:sp>
        <p:nvSpPr>
          <p:cNvPr id="6" name="Content Placeholder 5">
            <a:extLst>
              <a:ext uri="{FF2B5EF4-FFF2-40B4-BE49-F238E27FC236}">
                <a16:creationId xmlns:a16="http://schemas.microsoft.com/office/drawing/2014/main" id="{6FC0A7D1-9BB6-9043-8C3A-BD438A1681C7}"/>
              </a:ext>
            </a:extLst>
          </p:cNvPr>
          <p:cNvSpPr>
            <a:spLocks noGrp="1"/>
          </p:cNvSpPr>
          <p:nvPr>
            <p:ph idx="1"/>
          </p:nvPr>
        </p:nvSpPr>
        <p:spPr/>
        <p:txBody>
          <a:bodyPr/>
          <a:lstStyle/>
          <a:p>
            <a:pPr marL="0" marR="0" indent="0" algn="ctr">
              <a:lnSpc>
                <a:spcPct val="107000"/>
              </a:lnSpc>
              <a:spcBef>
                <a:spcPts val="0"/>
              </a:spcBef>
              <a:spcAft>
                <a:spcPts val="800"/>
              </a:spcAft>
              <a:buNone/>
            </a:pPr>
            <a:r>
              <a:rPr lang="en-US" sz="3600" i="1" kern="100" dirty="0">
                <a:effectLst/>
                <a:latin typeface="Sylfaen" panose="010A0502050306030303" pitchFamily="18" charset="0"/>
                <a:ea typeface="Calibri" panose="020F0502020204030204" pitchFamily="34" charset="0"/>
                <a:cs typeface="Times New Roman" panose="02020603050405020304" pitchFamily="18" charset="0"/>
              </a:rPr>
              <a:t>R=k(10g+f)</a:t>
            </a:r>
            <a:endParaRPr lang="en-US" sz="3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 </a:t>
            </a:r>
            <a:r>
              <a:rPr lang="en-US" sz="1800" kern="100" dirty="0">
                <a:effectLst/>
                <a:latin typeface="Sylfaen" panose="010A0502050306030303" pitchFamily="18" charset="0"/>
                <a:ea typeface="Calibri" panose="020F0502020204030204" pitchFamily="34" charset="0"/>
                <a:cs typeface="Times New Roman" panose="02020603050405020304" pitchFamily="18" charset="0"/>
              </a:rPr>
              <a:t>R</a:t>
            </a: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-ვოლფის რიცხვი</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latin typeface="Sylfaen" panose="010A0502050306030303" pitchFamily="18" charset="0"/>
                <a:ea typeface="Calibri" panose="020F0502020204030204" pitchFamily="34" charset="0"/>
                <a:cs typeface="Times New Roman" panose="02020603050405020304" pitchFamily="18" charset="0"/>
              </a:rPr>
              <a:t>g</a:t>
            </a:r>
            <a:r>
              <a:rPr lang="en-US" sz="1800" kern="100" dirty="0">
                <a:effectLst/>
                <a:latin typeface="Sylfaen" panose="010A0502050306030303" pitchFamily="18" charset="0"/>
                <a:ea typeface="Calibri" panose="020F0502020204030204" pitchFamily="34" charset="0"/>
                <a:cs typeface="Times New Roman" panose="02020603050405020304" pitchFamily="18" charset="0"/>
              </a:rPr>
              <a:t>-</a:t>
            </a: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ლაქების ჯგუფების რაოდენობა</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effectLst/>
                <a:latin typeface="Sylfaen" panose="010A0502050306030303" pitchFamily="18" charset="0"/>
                <a:ea typeface="Calibri" panose="020F0502020204030204" pitchFamily="34" charset="0"/>
                <a:cs typeface="Times New Roman" panose="02020603050405020304" pitchFamily="18" charset="0"/>
              </a:rPr>
              <a:t>f-</a:t>
            </a: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ცალკეული ლაქები</a:t>
            </a:r>
            <a:r>
              <a:rPr lang="ka-GE" sz="1800" kern="100" dirty="0">
                <a:latin typeface="Sylfaen" panose="010A0502050306030303" pitchFamily="18" charset="0"/>
                <a:ea typeface="Calibri" panose="020F0502020204030204" pitchFamily="34" charset="0"/>
                <a:cs typeface="Times New Roman" panose="02020603050405020304" pitchFamily="18" charset="0"/>
              </a:rPr>
              <a:t>ს</a:t>
            </a: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 რაოდენობა</a:t>
            </a:r>
            <a:endParaRPr lang="en-US" sz="1800" kern="100" dirty="0">
              <a:effectLst/>
              <a:latin typeface="Sylfaen" panose="010A0502050306030303"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Sylfaen" panose="010A0502050306030303" pitchFamily="18" charset="0"/>
                <a:ea typeface="Calibri" panose="020F0502020204030204" pitchFamily="34" charset="0"/>
                <a:cs typeface="Times New Roman" panose="02020603050405020304" pitchFamily="18" charset="0"/>
              </a:rPr>
              <a:t>k-</a:t>
            </a:r>
            <a:r>
              <a:rPr lang="ka-GE" sz="1800" dirty="0">
                <a:effectLst/>
                <a:latin typeface="Sylfaen" panose="010A0502050306030303" pitchFamily="18" charset="0"/>
                <a:ea typeface="Calibri" panose="020F0502020204030204" pitchFamily="34" charset="0"/>
                <a:cs typeface="Times New Roman" panose="02020603050405020304" pitchFamily="18" charset="0"/>
              </a:rPr>
              <a:t>ნორმირების მუდმივა(კოეფიციენტი)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3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2" name="Date Placeholder 1">
            <a:extLst>
              <a:ext uri="{FF2B5EF4-FFF2-40B4-BE49-F238E27FC236}">
                <a16:creationId xmlns:a16="http://schemas.microsoft.com/office/drawing/2014/main" id="{B0418EB1-F753-9DC9-681C-E71B284D44F2}"/>
              </a:ext>
            </a:extLst>
          </p:cNvPr>
          <p:cNvSpPr>
            <a:spLocks noGrp="1"/>
          </p:cNvSpPr>
          <p:nvPr>
            <p:ph type="dt" sz="half" idx="10"/>
          </p:nvPr>
        </p:nvSpPr>
        <p:spPr/>
        <p:txBody>
          <a:bodyPr/>
          <a:lstStyle/>
          <a:p>
            <a:r>
              <a:rPr lang="en-US"/>
              <a:t>27 November 2023</a:t>
            </a:r>
          </a:p>
        </p:txBody>
      </p:sp>
      <p:sp>
        <p:nvSpPr>
          <p:cNvPr id="3" name="Slide Number Placeholder 2">
            <a:extLst>
              <a:ext uri="{FF2B5EF4-FFF2-40B4-BE49-F238E27FC236}">
                <a16:creationId xmlns:a16="http://schemas.microsoft.com/office/drawing/2014/main" id="{8364097D-7899-D7DC-8C0B-FB3B0CE6B642}"/>
              </a:ext>
            </a:extLst>
          </p:cNvPr>
          <p:cNvSpPr>
            <a:spLocks noGrp="1"/>
          </p:cNvSpPr>
          <p:nvPr>
            <p:ph type="sldNum" sz="quarter" idx="12"/>
          </p:nvPr>
        </p:nvSpPr>
        <p:spPr/>
        <p:txBody>
          <a:bodyPr/>
          <a:lstStyle/>
          <a:p>
            <a:fld id="{D2045B8C-6DB3-4AC5-BC19-7703618A065A}" type="slidenum">
              <a:rPr lang="en-US" sz="3600" smtClean="0">
                <a:solidFill>
                  <a:schemeClr val="bg1"/>
                </a:solidFill>
                <a:effectLst>
                  <a:outerShdw blurRad="38100" dist="38100" dir="2700000" algn="tl">
                    <a:srgbClr val="000000">
                      <a:alpha val="43137"/>
                    </a:srgbClr>
                  </a:outerShdw>
                </a:effectLst>
              </a:rPr>
              <a:t>4</a:t>
            </a:fld>
            <a:endParaRPr lang="en-US" sz="3600" dirty="0">
              <a:solidFill>
                <a:schemeClr val="bg1"/>
              </a:solidFill>
              <a:effectLst>
                <a:outerShdw blurRad="38100" dist="38100" dir="2700000" algn="tl">
                  <a:srgbClr val="000000">
                    <a:alpha val="43137"/>
                  </a:srgbClr>
                </a:outerShdw>
              </a:effectLst>
            </a:endParaRPr>
          </a:p>
        </p:txBody>
      </p:sp>
      <p:pic>
        <p:nvPicPr>
          <p:cNvPr id="7" name="Picture 6">
            <a:extLst>
              <a:ext uri="{FF2B5EF4-FFF2-40B4-BE49-F238E27FC236}">
                <a16:creationId xmlns:a16="http://schemas.microsoft.com/office/drawing/2014/main" id="{D3317949-DD9B-8897-49C6-1987A0AEFE75}"/>
              </a:ext>
            </a:extLst>
          </p:cNvPr>
          <p:cNvPicPr>
            <a:picLocks noChangeAspect="1"/>
          </p:cNvPicPr>
          <p:nvPr/>
        </p:nvPicPr>
        <p:blipFill>
          <a:blip r:embed="rId2"/>
          <a:stretch>
            <a:fillRect/>
          </a:stretch>
        </p:blipFill>
        <p:spPr>
          <a:xfrm>
            <a:off x="8665240" y="863358"/>
            <a:ext cx="3666597" cy="2802373"/>
          </a:xfrm>
          <a:prstGeom prst="rect">
            <a:avLst/>
          </a:prstGeom>
          <a:ln>
            <a:noFill/>
          </a:ln>
          <a:effectLst>
            <a:softEdge rad="112500"/>
          </a:effectLst>
        </p:spPr>
      </p:pic>
      <p:pic>
        <p:nvPicPr>
          <p:cNvPr id="1034" name="Picture 10">
            <a:extLst>
              <a:ext uri="{FF2B5EF4-FFF2-40B4-BE49-F238E27FC236}">
                <a16:creationId xmlns:a16="http://schemas.microsoft.com/office/drawing/2014/main" id="{2172CA02-B64F-F19D-8DD3-75933746D6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3010" y="2724719"/>
            <a:ext cx="3042060" cy="2613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D095CA6E-8963-8AD0-A2E6-8F54C6A8C7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54320" y="4040276"/>
            <a:ext cx="3034638" cy="30346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79582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AC4FA2F-0AB6-AF5F-1154-385A508E1166}"/>
              </a:ext>
            </a:extLst>
          </p:cNvPr>
          <p:cNvSpPr>
            <a:spLocks noGrp="1"/>
          </p:cNvSpPr>
          <p:nvPr>
            <p:ph type="title"/>
          </p:nvPr>
        </p:nvSpPr>
        <p:spPr>
          <a:xfrm>
            <a:off x="-69014" y="16790"/>
            <a:ext cx="12192000" cy="1325563"/>
          </a:xfrm>
        </p:spPr>
        <p:txBody>
          <a:bodyPr>
            <a:normAutofit/>
          </a:bodyPr>
          <a:lstStyle/>
          <a:p>
            <a:r>
              <a:rPr lang="ka-GE" sz="3600" dirty="0">
                <a:effectLst>
                  <a:outerShdw blurRad="38100" dist="38100" dir="2700000" algn="tl">
                    <a:srgbClr val="000000">
                      <a:alpha val="43137"/>
                    </a:srgbClr>
                  </a:outerShdw>
                </a:effectLst>
              </a:rPr>
              <a:t>ვოლფის რიცხვის საშუალო ყოველწლიური მონაცემები</a:t>
            </a:r>
            <a:endParaRPr lang="en-US" sz="3600" dirty="0">
              <a:effectLst>
                <a:outerShdw blurRad="38100" dist="38100" dir="2700000" algn="tl">
                  <a:srgbClr val="000000">
                    <a:alpha val="43137"/>
                  </a:srgbClr>
                </a:outerShdw>
              </a:effectLst>
            </a:endParaRPr>
          </a:p>
        </p:txBody>
      </p:sp>
      <p:sp>
        <p:nvSpPr>
          <p:cNvPr id="9" name="Content Placeholder 8">
            <a:extLst>
              <a:ext uri="{FF2B5EF4-FFF2-40B4-BE49-F238E27FC236}">
                <a16:creationId xmlns:a16="http://schemas.microsoft.com/office/drawing/2014/main" id="{49163D3A-94F0-FBA9-27EC-60D5BC1FF14C}"/>
              </a:ext>
            </a:extLst>
          </p:cNvPr>
          <p:cNvSpPr>
            <a:spLocks noGrp="1"/>
          </p:cNvSpPr>
          <p:nvPr>
            <p:ph idx="1"/>
          </p:nvPr>
        </p:nvSpPr>
        <p:spPr>
          <a:xfrm>
            <a:off x="0" y="1461640"/>
            <a:ext cx="10515600" cy="4351338"/>
          </a:xfrm>
        </p:spPr>
        <p:txBody>
          <a:bodyPr/>
          <a:lstStyle/>
          <a:p>
            <a:pPr marL="0" indent="0">
              <a:buNone/>
            </a:pPr>
            <a:r>
              <a:rPr lang="ka-GE" dirty="0"/>
              <a:t> </a:t>
            </a:r>
            <a:endParaRPr lang="en-US" dirty="0"/>
          </a:p>
        </p:txBody>
      </p:sp>
      <p:sp>
        <p:nvSpPr>
          <p:cNvPr id="4" name="Date Placeholder 3">
            <a:extLst>
              <a:ext uri="{FF2B5EF4-FFF2-40B4-BE49-F238E27FC236}">
                <a16:creationId xmlns:a16="http://schemas.microsoft.com/office/drawing/2014/main" id="{E7660609-AEE6-781E-B6E5-8F3675C50792}"/>
              </a:ext>
            </a:extLst>
          </p:cNvPr>
          <p:cNvSpPr>
            <a:spLocks noGrp="1"/>
          </p:cNvSpPr>
          <p:nvPr>
            <p:ph type="dt" sz="half" idx="10"/>
          </p:nvPr>
        </p:nvSpPr>
        <p:spPr/>
        <p:txBody>
          <a:bodyPr/>
          <a:lstStyle/>
          <a:p>
            <a:r>
              <a:rPr lang="en-US"/>
              <a:t>27 November 2023</a:t>
            </a:r>
          </a:p>
        </p:txBody>
      </p:sp>
      <p:sp>
        <p:nvSpPr>
          <p:cNvPr id="7" name="Slide Number Placeholder 6">
            <a:extLst>
              <a:ext uri="{FF2B5EF4-FFF2-40B4-BE49-F238E27FC236}">
                <a16:creationId xmlns:a16="http://schemas.microsoft.com/office/drawing/2014/main" id="{9C0E3B8F-CD68-10F5-2D53-C2D102A0EC27}"/>
              </a:ext>
            </a:extLst>
          </p:cNvPr>
          <p:cNvSpPr>
            <a:spLocks noGrp="1"/>
          </p:cNvSpPr>
          <p:nvPr>
            <p:ph type="sldNum" sz="quarter" idx="12"/>
          </p:nvPr>
        </p:nvSpPr>
        <p:spPr/>
        <p:txBody>
          <a:bodyPr/>
          <a:lstStyle/>
          <a:p>
            <a:r>
              <a:rPr lang="ka-GE" sz="3600" dirty="0">
                <a:solidFill>
                  <a:schemeClr val="bg1"/>
                </a:solidFill>
                <a:effectLst>
                  <a:outerShdw blurRad="38100" dist="38100" dir="2700000" algn="tl">
                    <a:srgbClr val="000000">
                      <a:alpha val="43137"/>
                    </a:srgbClr>
                  </a:outerShdw>
                </a:effectLst>
              </a:rPr>
              <a:t> </a:t>
            </a:r>
            <a:endParaRPr lang="en-US" sz="3600" dirty="0">
              <a:solidFill>
                <a:schemeClr val="bg1"/>
              </a:solidFill>
              <a:effectLst>
                <a:outerShdw blurRad="38100" dist="38100" dir="2700000" algn="tl">
                  <a:srgbClr val="000000">
                    <a:alpha val="43137"/>
                  </a:srgbClr>
                </a:outerShdw>
              </a:effectLst>
            </a:endParaRPr>
          </a:p>
        </p:txBody>
      </p:sp>
      <p:pic>
        <p:nvPicPr>
          <p:cNvPr id="3" name="Picture 2">
            <a:extLst>
              <a:ext uri="{FF2B5EF4-FFF2-40B4-BE49-F238E27FC236}">
                <a16:creationId xmlns:a16="http://schemas.microsoft.com/office/drawing/2014/main" id="{98B41EB8-A7E9-E22F-7F14-77735F88DFF7}"/>
              </a:ext>
            </a:extLst>
          </p:cNvPr>
          <p:cNvPicPr>
            <a:picLocks noChangeAspect="1"/>
          </p:cNvPicPr>
          <p:nvPr/>
        </p:nvPicPr>
        <p:blipFill>
          <a:blip r:embed="rId3"/>
          <a:stretch>
            <a:fillRect/>
          </a:stretch>
        </p:blipFill>
        <p:spPr>
          <a:xfrm>
            <a:off x="0" y="1461640"/>
            <a:ext cx="12122986" cy="4748638"/>
          </a:xfrm>
          <a:prstGeom prst="rect">
            <a:avLst/>
          </a:prstGeom>
        </p:spPr>
      </p:pic>
      <p:sp>
        <p:nvSpPr>
          <p:cNvPr id="6" name="TextBox 5">
            <a:extLst>
              <a:ext uri="{FF2B5EF4-FFF2-40B4-BE49-F238E27FC236}">
                <a16:creationId xmlns:a16="http://schemas.microsoft.com/office/drawing/2014/main" id="{D089CED5-DE71-3034-64F0-C550772B7B45}"/>
              </a:ext>
            </a:extLst>
          </p:cNvPr>
          <p:cNvSpPr txBox="1"/>
          <p:nvPr/>
        </p:nvSpPr>
        <p:spPr>
          <a:xfrm>
            <a:off x="10515600" y="432500"/>
            <a:ext cx="346436" cy="646331"/>
          </a:xfrm>
          <a:prstGeom prst="rect">
            <a:avLst/>
          </a:prstGeom>
          <a:noFill/>
        </p:spPr>
        <p:txBody>
          <a:bodyPr wrap="square">
            <a:spAutoFit/>
          </a:bodyPr>
          <a:lstStyle/>
          <a:p>
            <a:fld id="{D2045B8C-6DB3-4AC5-BC19-7703618A065A}" type="slidenum">
              <a:rPr lang="en-US" sz="3600" smtClean="0">
                <a:solidFill>
                  <a:schemeClr val="bg1"/>
                </a:solidFill>
                <a:effectLst>
                  <a:outerShdw blurRad="38100" dist="38100" dir="2700000" algn="tl">
                    <a:srgbClr val="000000">
                      <a:alpha val="43137"/>
                    </a:srgbClr>
                  </a:outerShdw>
                </a:effectLst>
              </a:rPr>
              <a:pPr/>
              <a:t>5</a:t>
            </a:fld>
            <a:endParaRPr lang="en-US" sz="36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06705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AC4FA2F-0AB6-AF5F-1154-385A508E1166}"/>
              </a:ext>
            </a:extLst>
          </p:cNvPr>
          <p:cNvSpPr>
            <a:spLocks noGrp="1"/>
          </p:cNvSpPr>
          <p:nvPr>
            <p:ph type="title"/>
          </p:nvPr>
        </p:nvSpPr>
        <p:spPr>
          <a:xfrm>
            <a:off x="0" y="4591"/>
            <a:ext cx="12020365" cy="1325563"/>
          </a:xfrm>
        </p:spPr>
        <p:txBody>
          <a:bodyPr/>
          <a:lstStyle/>
          <a:p>
            <a:r>
              <a:rPr lang="en-US" dirty="0">
                <a:effectLst>
                  <a:outerShdw blurRad="38100" dist="38100" dir="2700000" algn="tl">
                    <a:srgbClr val="000000">
                      <a:alpha val="43137"/>
                    </a:srgbClr>
                  </a:outerShdw>
                </a:effectLst>
              </a:rPr>
              <a:t>RQA </a:t>
            </a:r>
            <a:r>
              <a:rPr lang="ka-GE" dirty="0">
                <a:effectLst>
                  <a:outerShdw blurRad="38100" dist="38100" dir="2700000" algn="tl">
                    <a:srgbClr val="000000">
                      <a:alpha val="43137"/>
                    </a:srgbClr>
                  </a:outerShdw>
                </a:effectLst>
              </a:rPr>
              <a:t>რეკურენტული რაოდენობრივი ანალიზი:</a:t>
            </a:r>
            <a:endParaRPr lang="en-US" dirty="0">
              <a:effectLst>
                <a:outerShdw blurRad="38100" dist="38100" dir="2700000" algn="tl">
                  <a:srgbClr val="000000">
                    <a:alpha val="43137"/>
                  </a:srgbClr>
                </a:outerShdw>
              </a:effectLst>
            </a:endParaRPr>
          </a:p>
        </p:txBody>
      </p:sp>
      <mc:AlternateContent xmlns:mc="http://schemas.openxmlformats.org/markup-compatibility/2006" xmlns:a14="http://schemas.microsoft.com/office/drawing/2010/main">
        <mc:Choice Requires="a14">
          <p:sp>
            <p:nvSpPr>
              <p:cNvPr id="9" name="Content Placeholder 8">
                <a:extLst>
                  <a:ext uri="{FF2B5EF4-FFF2-40B4-BE49-F238E27FC236}">
                    <a16:creationId xmlns:a16="http://schemas.microsoft.com/office/drawing/2014/main" id="{49163D3A-94F0-FBA9-27EC-60D5BC1FF14C}"/>
                  </a:ext>
                </a:extLst>
              </p:cNvPr>
              <p:cNvSpPr>
                <a:spLocks noGrp="1"/>
              </p:cNvSpPr>
              <p:nvPr>
                <p:ph idx="1"/>
              </p:nvPr>
            </p:nvSpPr>
            <p:spPr>
              <a:xfrm>
                <a:off x="-1" y="1210006"/>
                <a:ext cx="12192000" cy="4781219"/>
              </a:xfrm>
            </p:spPr>
            <p:txBody>
              <a:bodyPr>
                <a:normAutofit fontScale="85000" lnSpcReduction="10000"/>
              </a:bodyPr>
              <a:lstStyle/>
              <a:p>
                <a:r>
                  <a:rPr lang="ka-GE" sz="1800" kern="100" dirty="0">
                    <a:latin typeface="Sylfaen" panose="010A0502050306030303" pitchFamily="18" charset="0"/>
                    <a:ea typeface="Calibri" panose="020F0502020204030204" pitchFamily="34" charset="0"/>
                    <a:cs typeface="Times New Roman" panose="02020603050405020304" pitchFamily="18" charset="0"/>
                  </a:rPr>
                  <a:t>განმეორებადობის</a:t>
                </a: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 </a:t>
                </a:r>
                <a:r>
                  <a:rPr lang="ka-GE" sz="1800" kern="100" dirty="0">
                    <a:latin typeface="Sylfaen" panose="010A0502050306030303" pitchFamily="18" charset="0"/>
                    <a:ea typeface="Calibri" panose="020F0502020204030204" pitchFamily="34" charset="0"/>
                    <a:cs typeface="Times New Roman" panose="02020603050405020304" pitchFamily="18" charset="0"/>
                  </a:rPr>
                  <a:t>მაჩვენებელი </a:t>
                </a: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a:t>
                </a:r>
                <a:r>
                  <a:rPr lang="en-US" sz="1800" kern="100" dirty="0">
                    <a:effectLst/>
                    <a:latin typeface="Sylfaen" panose="010A0502050306030303" pitchFamily="18" charset="0"/>
                    <a:ea typeface="Calibri" panose="020F0502020204030204" pitchFamily="34" charset="0"/>
                    <a:cs typeface="Times New Roman" panose="02020603050405020304" pitchFamily="18" charset="0"/>
                  </a:rPr>
                  <a:t>RR</a:t>
                </a: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a:t>
                </a:r>
              </a:p>
              <a:p>
                <a:pPr marL="0" indent="0">
                  <a:buNone/>
                </a:pPr>
                <a:r>
                  <a:rPr lang="ka-GE" sz="1800" kern="100" dirty="0">
                    <a:latin typeface="Sylfaen" panose="010A0502050306030303" pitchFamily="18" charset="0"/>
                    <a:ea typeface="Calibri" panose="020F0502020204030204" pitchFamily="34" charset="0"/>
                    <a:cs typeface="Times New Roman" panose="02020603050405020304" pitchFamily="18" charset="0"/>
                  </a:rPr>
                  <a:t>განმეორებადობის</a:t>
                </a: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 წერტილების პროცენტული მაჩვენებელი:</a:t>
                </a:r>
                <a:endParaRPr lang="en-US" sz="1800" kern="100" dirty="0">
                  <a:effectLst/>
                  <a:latin typeface="Sylfaen" panose="010A0502050306030303" pitchFamily="18" charset="0"/>
                  <a:ea typeface="Calibri" panose="020F0502020204030204" pitchFamily="34" charset="0"/>
                  <a:cs typeface="Times New Roman" panose="02020603050405020304" pitchFamily="18" charset="0"/>
                </a:endParaRPr>
              </a:p>
              <a:p>
                <a:pPr marL="0" indent="0">
                  <a:buNone/>
                </a:pPr>
                <a:endParaRPr lang="ka-GE" sz="1800" kern="100" dirty="0">
                  <a:effectLst/>
                  <a:latin typeface="Sylfaen" panose="010A0502050306030303" pitchFamily="18" charset="0"/>
                  <a:ea typeface="Calibri" panose="020F0502020204030204" pitchFamily="34" charset="0"/>
                  <a:cs typeface="Times New Roman" panose="02020603050405020304" pitchFamily="18" charset="0"/>
                </a:endParaRPr>
              </a:p>
              <a:p>
                <a:pPr marL="0" indent="0" algn="ctr">
                  <a:buNone/>
                </a:pPr>
                <a14:m>
                  <m:oMathPara xmlns:m="http://schemas.openxmlformats.org/officeDocument/2006/math">
                    <m:oMathParaPr>
                      <m:jc m:val="centerGroup"/>
                    </m:oMathParaPr>
                    <m:oMath xmlns:m="http://schemas.openxmlformats.org/officeDocument/2006/math">
                      <m:r>
                        <a:rPr lang="en-US" sz="1800" b="0" i="1" kern="100" smtClean="0">
                          <a:effectLst/>
                          <a:latin typeface="Cambria Math" panose="02040503050406030204" pitchFamily="18" charset="0"/>
                          <a:ea typeface="Calibri" panose="020F0502020204030204" pitchFamily="34" charset="0"/>
                          <a:cs typeface="Times New Roman" panose="02020603050405020304" pitchFamily="18" charset="0"/>
                        </a:rPr>
                        <m:t>𝑅𝑅</m:t>
                      </m:r>
                      <m:r>
                        <a:rPr lang="en-US" sz="1800" b="0" i="1" kern="100" smtClean="0">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1800" b="0" i="1" kern="100" smtClean="0">
                              <a:effectLst/>
                              <a:latin typeface="Cambria Math" panose="02040503050406030204" pitchFamily="18" charset="0"/>
                              <a:cs typeface="Times New Roman" panose="02020603050405020304" pitchFamily="18" charset="0"/>
                            </a:rPr>
                          </m:ctrlPr>
                        </m:fPr>
                        <m:num>
                          <m:r>
                            <a:rPr lang="en-US" sz="1800" b="0" i="1" kern="100" smtClean="0">
                              <a:effectLst/>
                              <a:latin typeface="Cambria Math" panose="02040503050406030204" pitchFamily="18" charset="0"/>
                              <a:cs typeface="Times New Roman" panose="02020603050405020304" pitchFamily="18" charset="0"/>
                            </a:rPr>
                            <m:t>1</m:t>
                          </m:r>
                        </m:num>
                        <m:den>
                          <m:sSup>
                            <m:sSupPr>
                              <m:ctrlPr>
                                <a:rPr lang="en-US" sz="1800" b="0" i="1" kern="100" smtClean="0">
                                  <a:effectLst/>
                                  <a:latin typeface="Cambria Math" panose="02040503050406030204" pitchFamily="18" charset="0"/>
                                  <a:cs typeface="Times New Roman" panose="02020603050405020304" pitchFamily="18" charset="0"/>
                                </a:rPr>
                              </m:ctrlPr>
                            </m:sSupPr>
                            <m:e>
                              <m:r>
                                <a:rPr lang="en-US" sz="1800" b="0" i="1" kern="100" smtClean="0">
                                  <a:effectLst/>
                                  <a:latin typeface="Cambria Math" panose="02040503050406030204" pitchFamily="18" charset="0"/>
                                  <a:cs typeface="Times New Roman" panose="02020603050405020304" pitchFamily="18" charset="0"/>
                                </a:rPr>
                                <m:t>𝑁</m:t>
                              </m:r>
                            </m:e>
                            <m:sup>
                              <m:r>
                                <a:rPr lang="en-US" sz="1800" b="0" i="1" kern="100" smtClean="0">
                                  <a:effectLst/>
                                  <a:latin typeface="Cambria Math" panose="02040503050406030204" pitchFamily="18" charset="0"/>
                                  <a:cs typeface="Times New Roman" panose="02020603050405020304" pitchFamily="18" charset="0"/>
                                </a:rPr>
                                <m:t>2</m:t>
                              </m:r>
                            </m:sup>
                          </m:sSup>
                        </m:den>
                      </m:f>
                      <m:nary>
                        <m:naryPr>
                          <m:chr m:val="∑"/>
                          <m:ctrlPr>
                            <a:rPr lang="en-US" sz="1800" b="0" i="1" kern="100" smtClean="0">
                              <a:effectLst/>
                              <a:latin typeface="Cambria Math" panose="02040503050406030204" pitchFamily="18" charset="0"/>
                              <a:cs typeface="Times New Roman" panose="02020603050405020304" pitchFamily="18" charset="0"/>
                            </a:rPr>
                          </m:ctrlPr>
                        </m:naryPr>
                        <m:sub>
                          <m:r>
                            <a:rPr lang="en-US" sz="1800" b="0" i="1" kern="100" smtClean="0">
                              <a:effectLst/>
                              <a:latin typeface="Cambria Math" panose="02040503050406030204" pitchFamily="18" charset="0"/>
                              <a:cs typeface="Times New Roman" panose="02020603050405020304" pitchFamily="18" charset="0"/>
                            </a:rPr>
                            <m:t>𝑖</m:t>
                          </m:r>
                          <m:r>
                            <a:rPr lang="en-US" sz="1800" b="0" i="1" kern="100" smtClean="0">
                              <a:effectLst/>
                              <a:latin typeface="Cambria Math" panose="02040503050406030204" pitchFamily="18" charset="0"/>
                              <a:cs typeface="Times New Roman" panose="02020603050405020304" pitchFamily="18" charset="0"/>
                            </a:rPr>
                            <m:t>,</m:t>
                          </m:r>
                          <m:r>
                            <a:rPr lang="en-US" sz="1800" b="0" i="1" kern="100" smtClean="0">
                              <a:effectLst/>
                              <a:latin typeface="Cambria Math" panose="02040503050406030204" pitchFamily="18" charset="0"/>
                              <a:cs typeface="Times New Roman" panose="02020603050405020304" pitchFamily="18" charset="0"/>
                            </a:rPr>
                            <m:t>𝑗</m:t>
                          </m:r>
                          <m:r>
                            <a:rPr lang="en-US" sz="1800" b="0" i="1" kern="100" smtClean="0">
                              <a:effectLst/>
                              <a:latin typeface="Cambria Math" panose="02040503050406030204" pitchFamily="18" charset="0"/>
                              <a:cs typeface="Times New Roman" panose="02020603050405020304" pitchFamily="18" charset="0"/>
                            </a:rPr>
                            <m:t>=1</m:t>
                          </m:r>
                        </m:sub>
                        <m:sup>
                          <m:r>
                            <a:rPr lang="en-US" sz="1800" b="0" i="1" kern="100" smtClean="0">
                              <a:effectLst/>
                              <a:latin typeface="Cambria Math" panose="02040503050406030204" pitchFamily="18" charset="0"/>
                              <a:cs typeface="Times New Roman" panose="02020603050405020304" pitchFamily="18" charset="0"/>
                            </a:rPr>
                            <m:t>𝑁</m:t>
                          </m:r>
                        </m:sup>
                        <m:e>
                          <m:sSub>
                            <m:sSubPr>
                              <m:ctrlPr>
                                <a:rPr lang="en-US" sz="1800" i="1" kern="100">
                                  <a:latin typeface="Cambria Math" panose="02040503050406030204" pitchFamily="18" charset="0"/>
                                  <a:cs typeface="Times New Roman" panose="02020603050405020304" pitchFamily="18" charset="0"/>
                                </a:rPr>
                              </m:ctrlPr>
                            </m:sSubPr>
                            <m:e>
                              <m:r>
                                <a:rPr lang="en-US" sz="1800" i="1" kern="100">
                                  <a:latin typeface="Cambria Math" panose="02040503050406030204" pitchFamily="18" charset="0"/>
                                  <a:cs typeface="Times New Roman" panose="02020603050405020304" pitchFamily="18" charset="0"/>
                                </a:rPr>
                                <m:t>𝑅</m:t>
                              </m:r>
                            </m:e>
                            <m:sub>
                              <m:r>
                                <a:rPr lang="en-US" sz="1800" i="1" kern="100">
                                  <a:latin typeface="Cambria Math" panose="02040503050406030204" pitchFamily="18" charset="0"/>
                                  <a:cs typeface="Times New Roman" panose="02020603050405020304" pitchFamily="18" charset="0"/>
                                </a:rPr>
                                <m:t>𝑖</m:t>
                              </m:r>
                              <m:r>
                                <a:rPr lang="en-US" sz="1800" i="1" kern="100">
                                  <a:latin typeface="Cambria Math" panose="02040503050406030204" pitchFamily="18" charset="0"/>
                                  <a:cs typeface="Times New Roman" panose="02020603050405020304" pitchFamily="18" charset="0"/>
                                </a:rPr>
                                <m:t>,</m:t>
                              </m:r>
                              <m:r>
                                <a:rPr lang="en-US" sz="1800" i="1" kern="100">
                                  <a:latin typeface="Cambria Math" panose="02040503050406030204" pitchFamily="18" charset="0"/>
                                  <a:cs typeface="Times New Roman" panose="02020603050405020304" pitchFamily="18" charset="0"/>
                                </a:rPr>
                                <m:t>𝑗</m:t>
                              </m:r>
                            </m:sub>
                          </m:sSub>
                        </m:e>
                      </m:nary>
                    </m:oMath>
                  </m:oMathPara>
                </a14:m>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დეტერმინიზმი</a:t>
                </a:r>
                <a:r>
                  <a:rPr lang="en-US" sz="1800" kern="100" dirty="0">
                    <a:effectLst/>
                    <a:latin typeface="Sylfaen" panose="010A0502050306030303" pitchFamily="18" charset="0"/>
                    <a:ea typeface="Calibri" panose="020F0502020204030204" pitchFamily="34" charset="0"/>
                    <a:cs typeface="Times New Roman" panose="02020603050405020304" pitchFamily="18" charset="0"/>
                  </a:rPr>
                  <a:t>(DET)</a:t>
                </a:r>
                <a:endParaRPr lang="ka-GE" sz="1800" kern="100" dirty="0">
                  <a:effectLst/>
                  <a:latin typeface="Sylfaen" panose="010A0502050306030303" pitchFamily="18" charset="0"/>
                  <a:ea typeface="Calibri" panose="020F0502020204030204" pitchFamily="34" charset="0"/>
                  <a:cs typeface="Times New Roman" panose="02020603050405020304" pitchFamily="18" charset="0"/>
                </a:endParaRPr>
              </a:p>
              <a:p>
                <a:pPr marL="0" indent="0">
                  <a:lnSpc>
                    <a:spcPct val="107000"/>
                  </a:lnSpc>
                  <a:spcBef>
                    <a:spcPts val="0"/>
                  </a:spcBef>
                  <a:spcAft>
                    <a:spcPts val="800"/>
                  </a:spcAft>
                  <a:buNone/>
                </a:pPr>
                <a:r>
                  <a:rPr lang="ka-GE" sz="1800" kern="100" dirty="0">
                    <a:latin typeface="Sylfaen" panose="010A0502050306030303" pitchFamily="18" charset="0"/>
                    <a:ea typeface="Calibri" panose="020F0502020204030204" pitchFamily="34" charset="0"/>
                    <a:cs typeface="Times New Roman" panose="02020603050405020304" pitchFamily="18" charset="0"/>
                  </a:rPr>
                  <a:t>განმეორებადობის</a:t>
                </a: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 წერტილების პროცენტული მაჩვენებელი, რომლებიც ქმნიან დიაგონალურ ხაზებს</a:t>
                </a:r>
                <a:r>
                  <a:rPr lang="en-US" sz="1800" kern="100" dirty="0">
                    <a:effectLst/>
                    <a:latin typeface="Sylfaen" panose="010A0502050306030303" pitchFamily="18" charset="0"/>
                    <a:ea typeface="Calibri" panose="020F0502020204030204" pitchFamily="34" charset="0"/>
                    <a:cs typeface="Times New Roman" panose="02020603050405020304" pitchFamily="18" charset="0"/>
                  </a:rPr>
                  <a:t>:</a:t>
                </a:r>
              </a:p>
              <a:p>
                <a:pPr marL="0" indent="0" algn="ctr">
                  <a:lnSpc>
                    <a:spcPct val="107000"/>
                  </a:lnSpc>
                  <a:spcBef>
                    <a:spcPts val="0"/>
                  </a:spcBef>
                  <a:spcAft>
                    <a:spcPts val="800"/>
                  </a:spcAft>
                  <a:buNone/>
                </a:pPr>
                <a14:m>
                  <m:oMathPara xmlns:m="http://schemas.openxmlformats.org/officeDocument/2006/math">
                    <m:oMathParaPr>
                      <m:jc m:val="centerGroup"/>
                    </m:oMathParaPr>
                    <m:oMath xmlns:m="http://schemas.openxmlformats.org/officeDocument/2006/math">
                      <m:r>
                        <a:rPr lang="en-US" sz="1800" b="0" i="1" kern="100" smtClean="0">
                          <a:effectLst/>
                          <a:latin typeface="Cambria Math" panose="02040503050406030204" pitchFamily="18" charset="0"/>
                          <a:ea typeface="Calibri" panose="020F0502020204030204" pitchFamily="34" charset="0"/>
                          <a:cs typeface="Times New Roman" panose="02020603050405020304" pitchFamily="18" charset="0"/>
                        </a:rPr>
                        <m:t>𝐷𝐸𝑇</m:t>
                      </m:r>
                      <m:r>
                        <a:rPr lang="en-US" sz="1800" b="0" i="1" kern="100" smtClean="0">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1800" b="0" i="1" kern="100" smtClean="0">
                              <a:effectLst/>
                              <a:latin typeface="Cambria Math" panose="02040503050406030204" pitchFamily="18" charset="0"/>
                              <a:cs typeface="Times New Roman" panose="02020603050405020304" pitchFamily="18" charset="0"/>
                            </a:rPr>
                          </m:ctrlPr>
                        </m:fPr>
                        <m:num>
                          <m:nary>
                            <m:naryPr>
                              <m:chr m:val="∑"/>
                              <m:ctrlPr>
                                <a:rPr lang="en-US" sz="1800" b="0" i="1" kern="100" smtClean="0">
                                  <a:effectLst/>
                                  <a:latin typeface="Cambria Math" panose="02040503050406030204" pitchFamily="18" charset="0"/>
                                  <a:cs typeface="Times New Roman" panose="02020603050405020304" pitchFamily="18" charset="0"/>
                                </a:rPr>
                              </m:ctrlPr>
                            </m:naryPr>
                            <m:sub>
                              <m:r>
                                <m:rPr>
                                  <m:brk m:alnAt="23"/>
                                </m:rPr>
                                <a:rPr lang="en-US" sz="1800" b="0" i="1" kern="100" smtClean="0">
                                  <a:effectLst/>
                                  <a:latin typeface="Cambria Math" panose="02040503050406030204" pitchFamily="18" charset="0"/>
                                  <a:cs typeface="Times New Roman" panose="02020603050405020304" pitchFamily="18" charset="0"/>
                                </a:rPr>
                                <m:t>𝑙</m:t>
                              </m:r>
                              <m:r>
                                <a:rPr lang="en-US" sz="1800" b="0" i="1" kern="100" smtClean="0">
                                  <a:effectLst/>
                                  <a:latin typeface="Cambria Math" panose="02040503050406030204" pitchFamily="18" charset="0"/>
                                  <a:cs typeface="Times New Roman" panose="02020603050405020304" pitchFamily="18" charset="0"/>
                                </a:rPr>
                                <m:t>=</m:t>
                              </m:r>
                              <m:sSub>
                                <m:sSubPr>
                                  <m:ctrlPr>
                                    <a:rPr lang="en-US" sz="1800" b="0" i="1" kern="100" smtClean="0">
                                      <a:effectLst/>
                                      <a:latin typeface="Cambria Math" panose="02040503050406030204" pitchFamily="18" charset="0"/>
                                      <a:cs typeface="Times New Roman" panose="02020603050405020304" pitchFamily="18" charset="0"/>
                                    </a:rPr>
                                  </m:ctrlPr>
                                </m:sSubPr>
                                <m:e>
                                  <m:r>
                                    <a:rPr lang="en-US" sz="1800" b="0" i="1" kern="100" smtClean="0">
                                      <a:effectLst/>
                                      <a:latin typeface="Cambria Math" panose="02040503050406030204" pitchFamily="18" charset="0"/>
                                      <a:cs typeface="Times New Roman" panose="02020603050405020304" pitchFamily="18" charset="0"/>
                                    </a:rPr>
                                    <m:t>𝑙</m:t>
                                  </m:r>
                                </m:e>
                                <m:sub>
                                  <m:r>
                                    <a:rPr lang="en-US" sz="1800" b="0" i="1" kern="100" smtClean="0">
                                      <a:effectLst/>
                                      <a:latin typeface="Cambria Math" panose="02040503050406030204" pitchFamily="18" charset="0"/>
                                      <a:cs typeface="Times New Roman" panose="02020603050405020304" pitchFamily="18" charset="0"/>
                                    </a:rPr>
                                    <m:t>𝑚𝑖𝑛</m:t>
                                  </m:r>
                                </m:sub>
                              </m:sSub>
                            </m:sub>
                            <m:sup>
                              <m:sSub>
                                <m:sSubPr>
                                  <m:ctrlPr>
                                    <a:rPr lang="en-US" sz="1800" b="0" i="1" kern="100" smtClean="0">
                                      <a:effectLst/>
                                      <a:latin typeface="Cambria Math" panose="02040503050406030204" pitchFamily="18" charset="0"/>
                                      <a:cs typeface="Times New Roman" panose="02020603050405020304" pitchFamily="18" charset="0"/>
                                    </a:rPr>
                                  </m:ctrlPr>
                                </m:sSubPr>
                                <m:e>
                                  <m:r>
                                    <a:rPr lang="en-US" sz="1800" b="0" i="1" kern="100" smtClean="0">
                                      <a:effectLst/>
                                      <a:latin typeface="Cambria Math" panose="02040503050406030204" pitchFamily="18" charset="0"/>
                                      <a:cs typeface="Times New Roman" panose="02020603050405020304" pitchFamily="18" charset="0"/>
                                    </a:rPr>
                                    <m:t>𝑁</m:t>
                                  </m:r>
                                </m:e>
                                <m:sub>
                                  <m:r>
                                    <a:rPr lang="en-US" sz="1800" b="0" i="1" kern="100" smtClean="0">
                                      <a:effectLst/>
                                      <a:latin typeface="Cambria Math" panose="02040503050406030204" pitchFamily="18" charset="0"/>
                                      <a:cs typeface="Times New Roman" panose="02020603050405020304" pitchFamily="18" charset="0"/>
                                    </a:rPr>
                                    <m:t>𝑑</m:t>
                                  </m:r>
                                </m:sub>
                              </m:sSub>
                            </m:sup>
                            <m:e>
                              <m:r>
                                <a:rPr lang="en-US" sz="1800" b="0" i="1" kern="100" smtClean="0">
                                  <a:effectLst/>
                                  <a:latin typeface="Cambria Math" panose="02040503050406030204" pitchFamily="18" charset="0"/>
                                  <a:cs typeface="Times New Roman" panose="02020603050405020304" pitchFamily="18" charset="0"/>
                                </a:rPr>
                                <m:t>𝑙𝑃</m:t>
                              </m:r>
                              <m:r>
                                <a:rPr lang="en-US" sz="1800" b="0" i="1" kern="100" smtClean="0">
                                  <a:effectLst/>
                                  <a:latin typeface="Cambria Math" panose="02040503050406030204" pitchFamily="18" charset="0"/>
                                  <a:cs typeface="Times New Roman" panose="02020603050405020304" pitchFamily="18" charset="0"/>
                                </a:rPr>
                                <m:t>(</m:t>
                              </m:r>
                              <m:r>
                                <a:rPr lang="en-US" sz="1800" b="0" i="1" kern="100" smtClean="0">
                                  <a:effectLst/>
                                  <a:latin typeface="Cambria Math" panose="02040503050406030204" pitchFamily="18" charset="0"/>
                                  <a:cs typeface="Times New Roman" panose="02020603050405020304" pitchFamily="18" charset="0"/>
                                </a:rPr>
                                <m:t>𝑙</m:t>
                              </m:r>
                              <m:r>
                                <a:rPr lang="en-US" sz="1800" b="0" i="1" kern="100" smtClean="0">
                                  <a:effectLst/>
                                  <a:latin typeface="Cambria Math" panose="02040503050406030204" pitchFamily="18" charset="0"/>
                                  <a:cs typeface="Times New Roman" panose="02020603050405020304" pitchFamily="18" charset="0"/>
                                </a:rPr>
                                <m:t>)</m:t>
                              </m:r>
                            </m:e>
                          </m:nary>
                        </m:num>
                        <m:den>
                          <m:nary>
                            <m:naryPr>
                              <m:chr m:val="∑"/>
                              <m:ctrlPr>
                                <a:rPr lang="en-US" sz="1800" b="0" i="1" kern="100" smtClean="0">
                                  <a:effectLst/>
                                  <a:latin typeface="Cambria Math" panose="02040503050406030204" pitchFamily="18" charset="0"/>
                                  <a:cs typeface="Times New Roman" panose="02020603050405020304" pitchFamily="18" charset="0"/>
                                </a:rPr>
                              </m:ctrlPr>
                            </m:naryPr>
                            <m:sub>
                              <m:r>
                                <m:rPr>
                                  <m:brk m:alnAt="23"/>
                                </m:rPr>
                                <a:rPr lang="en-US" sz="1800" b="0" i="1" kern="100" smtClean="0">
                                  <a:effectLst/>
                                  <a:latin typeface="Cambria Math" panose="02040503050406030204" pitchFamily="18" charset="0"/>
                                  <a:cs typeface="Times New Roman" panose="02020603050405020304" pitchFamily="18" charset="0"/>
                                </a:rPr>
                                <m:t>𝑙</m:t>
                              </m:r>
                              <m:r>
                                <a:rPr lang="en-US" sz="1800" b="0" i="1" kern="100" smtClean="0">
                                  <a:effectLst/>
                                  <a:latin typeface="Cambria Math" panose="02040503050406030204" pitchFamily="18" charset="0"/>
                                  <a:cs typeface="Times New Roman" panose="02020603050405020304" pitchFamily="18" charset="0"/>
                                </a:rPr>
                                <m:t>=1</m:t>
                              </m:r>
                            </m:sub>
                            <m:sup>
                              <m:sSub>
                                <m:sSubPr>
                                  <m:ctrlPr>
                                    <a:rPr lang="en-US" sz="1800" b="0" i="1" kern="100" smtClean="0">
                                      <a:effectLst/>
                                      <a:latin typeface="Cambria Math" panose="02040503050406030204" pitchFamily="18" charset="0"/>
                                      <a:cs typeface="Times New Roman" panose="02020603050405020304" pitchFamily="18" charset="0"/>
                                    </a:rPr>
                                  </m:ctrlPr>
                                </m:sSubPr>
                                <m:e>
                                  <m:r>
                                    <a:rPr lang="en-US" sz="1800" b="0" i="1" kern="100" smtClean="0">
                                      <a:effectLst/>
                                      <a:latin typeface="Cambria Math" panose="02040503050406030204" pitchFamily="18" charset="0"/>
                                      <a:cs typeface="Times New Roman" panose="02020603050405020304" pitchFamily="18" charset="0"/>
                                    </a:rPr>
                                    <m:t>𝑁</m:t>
                                  </m:r>
                                </m:e>
                                <m:sub>
                                  <m:r>
                                    <a:rPr lang="en-US" sz="1800" b="0" i="1" kern="100" smtClean="0">
                                      <a:effectLst/>
                                      <a:latin typeface="Cambria Math" panose="02040503050406030204" pitchFamily="18" charset="0"/>
                                      <a:cs typeface="Times New Roman" panose="02020603050405020304" pitchFamily="18" charset="0"/>
                                    </a:rPr>
                                    <m:t>𝑑</m:t>
                                  </m:r>
                                </m:sub>
                              </m:sSub>
                            </m:sup>
                            <m:e>
                              <m:r>
                                <a:rPr lang="en-US" sz="1800" b="0" i="1" kern="100" smtClean="0">
                                  <a:effectLst/>
                                  <a:latin typeface="Cambria Math" panose="02040503050406030204" pitchFamily="18" charset="0"/>
                                  <a:cs typeface="Times New Roman" panose="02020603050405020304" pitchFamily="18" charset="0"/>
                                </a:rPr>
                                <m:t>𝑙𝑃</m:t>
                              </m:r>
                              <m:r>
                                <a:rPr lang="en-US" sz="1800" b="0" i="1" kern="100" smtClean="0">
                                  <a:effectLst/>
                                  <a:latin typeface="Cambria Math" panose="02040503050406030204" pitchFamily="18" charset="0"/>
                                  <a:cs typeface="Times New Roman" panose="02020603050405020304" pitchFamily="18" charset="0"/>
                                </a:rPr>
                                <m:t>(</m:t>
                              </m:r>
                              <m:r>
                                <a:rPr lang="en-US" sz="1800" b="0" i="1" kern="100" smtClean="0">
                                  <a:effectLst/>
                                  <a:latin typeface="Cambria Math" panose="02040503050406030204" pitchFamily="18" charset="0"/>
                                  <a:cs typeface="Times New Roman" panose="02020603050405020304" pitchFamily="18" charset="0"/>
                                </a:rPr>
                                <m:t>𝑙</m:t>
                              </m:r>
                              <m:r>
                                <a:rPr lang="en-US" sz="1800" b="0" i="1" kern="100" smtClean="0">
                                  <a:effectLst/>
                                  <a:latin typeface="Cambria Math" panose="02040503050406030204" pitchFamily="18" charset="0"/>
                                  <a:cs typeface="Times New Roman" panose="02020603050405020304" pitchFamily="18" charset="0"/>
                                </a:rPr>
                                <m:t>)</m:t>
                              </m:r>
                            </m:e>
                          </m:nary>
                        </m:den>
                      </m:f>
                    </m:oMath>
                  </m:oMathPara>
                </a14:m>
                <a:endParaRPr lang="ka-GE" sz="1800" kern="100" dirty="0">
                  <a:effectLst/>
                  <a:latin typeface="Sylfaen" panose="010A0502050306030303"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ენტროპია (</a:t>
                </a:r>
                <a:r>
                  <a:rPr lang="en-US" sz="1800" kern="100" dirty="0">
                    <a:effectLst/>
                    <a:latin typeface="Sylfaen" panose="010A0502050306030303" pitchFamily="18" charset="0"/>
                    <a:ea typeface="Calibri" panose="020F0502020204030204" pitchFamily="34" charset="0"/>
                    <a:cs typeface="Times New Roman" panose="02020603050405020304" pitchFamily="18" charset="0"/>
                  </a:rPr>
                  <a:t>ENTR</a:t>
                </a: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ka-GE" sz="1800" kern="100" dirty="0">
                    <a:effectLst/>
                    <a:latin typeface="Sylfaen" panose="010A0502050306030303" pitchFamily="18" charset="0"/>
                    <a:ea typeface="Calibri" panose="020F0502020204030204" pitchFamily="34" charset="0"/>
                    <a:cs typeface="Times New Roman" panose="02020603050405020304" pitchFamily="18" charset="0"/>
                  </a:rPr>
                  <a:t>დეტერმინიზმის სირთულის ზომა:</a:t>
                </a:r>
                <a:endParaRPr lang="en-US" sz="1800" kern="100" dirty="0">
                  <a:effectLst/>
                  <a:latin typeface="Sylfaen" panose="010A0502050306030303" pitchFamily="18" charset="0"/>
                  <a:ea typeface="Calibri" panose="020F0502020204030204" pitchFamily="34" charset="0"/>
                  <a:cs typeface="Times New Roman" panose="02020603050405020304" pitchFamily="18" charset="0"/>
                </a:endParaRPr>
              </a:p>
              <a:p>
                <a:pPr marL="0" marR="0" indent="0" algn="ctr">
                  <a:lnSpc>
                    <a:spcPct val="107000"/>
                  </a:lnSpc>
                  <a:spcBef>
                    <a:spcPts val="0"/>
                  </a:spcBef>
                  <a:spcAft>
                    <a:spcPts val="800"/>
                  </a:spcAft>
                  <a:buNone/>
                </a:pPr>
                <a14:m>
                  <m:oMathPara xmlns:m="http://schemas.openxmlformats.org/officeDocument/2006/math">
                    <m:oMathParaPr>
                      <m:jc m:val="centerGroup"/>
                    </m:oMathParaPr>
                    <m:oMath xmlns:m="http://schemas.openxmlformats.org/officeDocument/2006/math">
                      <m:r>
                        <a:rPr lang="en-US" sz="1800" b="0" i="1" kern="100" smtClean="0">
                          <a:effectLst/>
                          <a:latin typeface="Cambria Math" panose="02040503050406030204" pitchFamily="18" charset="0"/>
                          <a:ea typeface="Calibri" panose="020F0502020204030204" pitchFamily="34" charset="0"/>
                          <a:cs typeface="Times New Roman" panose="02020603050405020304" pitchFamily="18" charset="0"/>
                        </a:rPr>
                        <m:t>𝐸𝑁𝑇𝑅</m:t>
                      </m:r>
                      <m:r>
                        <a:rPr lang="en-US" sz="1800" b="0" i="1" kern="100" smtClean="0">
                          <a:effectLst/>
                          <a:latin typeface="Cambria Math" panose="02040503050406030204" pitchFamily="18" charset="0"/>
                          <a:ea typeface="Calibri" panose="020F0502020204030204" pitchFamily="34" charset="0"/>
                          <a:cs typeface="Times New Roman" panose="02020603050405020304" pitchFamily="18" charset="0"/>
                        </a:rPr>
                        <m:t>=−</m:t>
                      </m:r>
                      <m:nary>
                        <m:naryPr>
                          <m:chr m:val="∑"/>
                          <m:ctrlPr>
                            <a:rPr lang="en-US" sz="1800" b="0" i="1" kern="100" smtClean="0">
                              <a:effectLst/>
                              <a:latin typeface="Cambria Math" panose="02040503050406030204" pitchFamily="18" charset="0"/>
                              <a:cs typeface="Times New Roman" panose="02020603050405020304" pitchFamily="18" charset="0"/>
                            </a:rPr>
                          </m:ctrlPr>
                        </m:naryPr>
                        <m:sub>
                          <m:r>
                            <m:rPr>
                              <m:brk m:alnAt="23"/>
                            </m:rPr>
                            <a:rPr lang="en-US" sz="1800" b="0" i="1" kern="100" smtClean="0">
                              <a:effectLst/>
                              <a:latin typeface="Cambria Math" panose="02040503050406030204" pitchFamily="18" charset="0"/>
                              <a:cs typeface="Times New Roman" panose="02020603050405020304" pitchFamily="18" charset="0"/>
                            </a:rPr>
                            <m:t>𝑙</m:t>
                          </m:r>
                          <m:r>
                            <a:rPr lang="en-US" sz="1800" b="0" i="1" kern="100" smtClean="0">
                              <a:effectLst/>
                              <a:latin typeface="Cambria Math" panose="02040503050406030204" pitchFamily="18" charset="0"/>
                              <a:cs typeface="Times New Roman" panose="02020603050405020304" pitchFamily="18" charset="0"/>
                            </a:rPr>
                            <m:t>=</m:t>
                          </m:r>
                          <m:sSub>
                            <m:sSubPr>
                              <m:ctrlPr>
                                <a:rPr lang="en-US" sz="1800" b="0" i="1" kern="100" smtClean="0">
                                  <a:effectLst/>
                                  <a:latin typeface="Cambria Math" panose="02040503050406030204" pitchFamily="18" charset="0"/>
                                  <a:cs typeface="Times New Roman" panose="02020603050405020304" pitchFamily="18" charset="0"/>
                                </a:rPr>
                              </m:ctrlPr>
                            </m:sSubPr>
                            <m:e>
                              <m:r>
                                <a:rPr lang="en-US" sz="1800" b="0" i="1" kern="100" smtClean="0">
                                  <a:effectLst/>
                                  <a:latin typeface="Cambria Math" panose="02040503050406030204" pitchFamily="18" charset="0"/>
                                  <a:cs typeface="Times New Roman" panose="02020603050405020304" pitchFamily="18" charset="0"/>
                                </a:rPr>
                                <m:t>𝑙</m:t>
                              </m:r>
                            </m:e>
                            <m:sub>
                              <m:r>
                                <a:rPr lang="en-US" sz="1800" b="0" i="1" kern="100" smtClean="0">
                                  <a:effectLst/>
                                  <a:latin typeface="Cambria Math" panose="02040503050406030204" pitchFamily="18" charset="0"/>
                                  <a:cs typeface="Times New Roman" panose="02020603050405020304" pitchFamily="18" charset="0"/>
                                </a:rPr>
                                <m:t>𝑚𝑖𝑛</m:t>
                              </m:r>
                            </m:sub>
                          </m:sSub>
                        </m:sub>
                        <m:sup>
                          <m:sSub>
                            <m:sSubPr>
                              <m:ctrlPr>
                                <a:rPr lang="en-US" sz="1800" b="0" i="1" kern="100" smtClean="0">
                                  <a:effectLst/>
                                  <a:latin typeface="Cambria Math" panose="02040503050406030204" pitchFamily="18" charset="0"/>
                                  <a:cs typeface="Times New Roman" panose="02020603050405020304" pitchFamily="18" charset="0"/>
                                </a:rPr>
                              </m:ctrlPr>
                            </m:sSubPr>
                            <m:e>
                              <m:r>
                                <a:rPr lang="en-US" sz="1800" b="0" i="1" kern="100" smtClean="0">
                                  <a:effectLst/>
                                  <a:latin typeface="Cambria Math" panose="02040503050406030204" pitchFamily="18" charset="0"/>
                                  <a:cs typeface="Times New Roman" panose="02020603050405020304" pitchFamily="18" charset="0"/>
                                </a:rPr>
                                <m:t>𝑁</m:t>
                              </m:r>
                            </m:e>
                            <m:sub>
                              <m:r>
                                <a:rPr lang="en-US" sz="1800" b="0" i="1" kern="100" smtClean="0">
                                  <a:effectLst/>
                                  <a:latin typeface="Cambria Math" panose="02040503050406030204" pitchFamily="18" charset="0"/>
                                  <a:cs typeface="Times New Roman" panose="02020603050405020304" pitchFamily="18" charset="0"/>
                                </a:rPr>
                                <m:t>𝑑</m:t>
                              </m:r>
                            </m:sub>
                          </m:sSub>
                        </m:sup>
                        <m:e>
                          <m:r>
                            <a:rPr lang="en-US" sz="1800" b="0" i="1" kern="100" smtClean="0">
                              <a:effectLst/>
                              <a:latin typeface="Cambria Math" panose="02040503050406030204" pitchFamily="18" charset="0"/>
                              <a:cs typeface="Times New Roman" panose="02020603050405020304" pitchFamily="18" charset="0"/>
                            </a:rPr>
                            <m:t>𝑝</m:t>
                          </m:r>
                          <m:r>
                            <a:rPr lang="en-US" sz="1800" b="0" i="1" kern="100" smtClean="0">
                              <a:effectLst/>
                              <a:latin typeface="Cambria Math" panose="02040503050406030204" pitchFamily="18" charset="0"/>
                              <a:cs typeface="Times New Roman" panose="02020603050405020304" pitchFamily="18" charset="0"/>
                            </a:rPr>
                            <m:t>(</m:t>
                          </m:r>
                          <m:r>
                            <a:rPr lang="en-US" sz="1800" b="0" i="1" kern="100" smtClean="0">
                              <a:effectLst/>
                              <a:latin typeface="Cambria Math" panose="02040503050406030204" pitchFamily="18" charset="0"/>
                              <a:cs typeface="Times New Roman" panose="02020603050405020304" pitchFamily="18" charset="0"/>
                            </a:rPr>
                            <m:t>𝑙</m:t>
                          </m:r>
                          <m:r>
                            <a:rPr lang="en-US" sz="1800" b="0" i="1" kern="100" smtClean="0">
                              <a:effectLst/>
                              <a:latin typeface="Cambria Math" panose="02040503050406030204" pitchFamily="18" charset="0"/>
                              <a:cs typeface="Times New Roman" panose="02020603050405020304" pitchFamily="18" charset="0"/>
                            </a:rPr>
                            <m:t>)</m:t>
                          </m:r>
                          <m:func>
                            <m:funcPr>
                              <m:ctrlPr>
                                <a:rPr lang="en-US" sz="1800" b="0" i="1" kern="100" smtClean="0">
                                  <a:effectLst/>
                                  <a:latin typeface="Cambria Math" panose="02040503050406030204" pitchFamily="18" charset="0"/>
                                  <a:cs typeface="Times New Roman" panose="02020603050405020304" pitchFamily="18" charset="0"/>
                                </a:rPr>
                              </m:ctrlPr>
                            </m:funcPr>
                            <m:fName>
                              <m:r>
                                <m:rPr>
                                  <m:sty m:val="p"/>
                                </m:rPr>
                                <a:rPr lang="en-US" sz="1800" b="0" i="0" kern="100" smtClean="0">
                                  <a:effectLst/>
                                  <a:latin typeface="Cambria Math" panose="02040503050406030204" pitchFamily="18" charset="0"/>
                                  <a:cs typeface="Times New Roman" panose="02020603050405020304" pitchFamily="18" charset="0"/>
                                </a:rPr>
                                <m:t>ln</m:t>
                              </m:r>
                            </m:fName>
                            <m:e>
                              <m:r>
                                <a:rPr lang="en-US" sz="1800" b="0" i="1" kern="100" smtClean="0">
                                  <a:effectLst/>
                                  <a:latin typeface="Cambria Math" panose="02040503050406030204" pitchFamily="18" charset="0"/>
                                  <a:cs typeface="Times New Roman" panose="02020603050405020304" pitchFamily="18" charset="0"/>
                                </a:rPr>
                                <m:t>𝑝</m:t>
                              </m:r>
                              <m:r>
                                <a:rPr lang="en-US" sz="1800" b="0" i="1" kern="100" smtClean="0">
                                  <a:effectLst/>
                                  <a:latin typeface="Cambria Math" panose="02040503050406030204" pitchFamily="18" charset="0"/>
                                  <a:cs typeface="Times New Roman" panose="02020603050405020304" pitchFamily="18" charset="0"/>
                                </a:rPr>
                                <m:t>(</m:t>
                              </m:r>
                              <m:r>
                                <a:rPr lang="en-US" sz="1800" b="0" i="1" kern="100" smtClean="0">
                                  <a:effectLst/>
                                  <a:latin typeface="Cambria Math" panose="02040503050406030204" pitchFamily="18" charset="0"/>
                                  <a:cs typeface="Times New Roman" panose="02020603050405020304" pitchFamily="18" charset="0"/>
                                </a:rPr>
                                <m:t>𝑙</m:t>
                              </m:r>
                              <m:r>
                                <a:rPr lang="en-US" sz="1800" b="0" i="1" kern="100" smtClean="0">
                                  <a:effectLst/>
                                  <a:latin typeface="Cambria Math" panose="02040503050406030204" pitchFamily="18" charset="0"/>
                                  <a:cs typeface="Times New Roman" panose="02020603050405020304" pitchFamily="18" charset="0"/>
                                </a:rPr>
                                <m:t>)</m:t>
                              </m:r>
                            </m:e>
                          </m:func>
                        </m:e>
                      </m:nary>
                    </m:oMath>
                  </m:oMathPara>
                </a14:m>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ka-GE" sz="1800" kern="100" dirty="0">
                  <a:latin typeface="Sylfaen" panose="010A0502050306030303"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endParaRPr lang="ka-GE" sz="1800" kern="100" dirty="0">
                  <a:latin typeface="Sylfaen" panose="010A0502050306030303"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ka-GE" sz="1800" kern="100" dirty="0">
                  <a:effectLst/>
                  <a:latin typeface="Sylfaen" panose="010A0502050306030303"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endParaRPr lang="ka-GE" sz="1800" kern="100" dirty="0">
                  <a:effectLst/>
                  <a:latin typeface="Sylfaen" panose="010A0502050306030303" pitchFamily="18" charset="0"/>
                  <a:ea typeface="Calibri" panose="020F0502020204030204" pitchFamily="34" charset="0"/>
                  <a:cs typeface="Times New Roman" panose="02020603050405020304" pitchFamily="18" charset="0"/>
                </a:endParaRPr>
              </a:p>
              <a:p>
                <a:endParaRPr lang="en-US" dirty="0"/>
              </a:p>
            </p:txBody>
          </p:sp>
        </mc:Choice>
        <mc:Fallback xmlns="">
          <p:sp>
            <p:nvSpPr>
              <p:cNvPr id="9" name="Content Placeholder 8">
                <a:extLst>
                  <a:ext uri="{FF2B5EF4-FFF2-40B4-BE49-F238E27FC236}">
                    <a16:creationId xmlns:a16="http://schemas.microsoft.com/office/drawing/2014/main" id="{49163D3A-94F0-FBA9-27EC-60D5BC1FF14C}"/>
                  </a:ext>
                </a:extLst>
              </p:cNvPr>
              <p:cNvSpPr>
                <a:spLocks noGrp="1" noRot="1" noChangeAspect="1" noMove="1" noResize="1" noEditPoints="1" noAdjustHandles="1" noChangeArrowheads="1" noChangeShapeType="1" noTextEdit="1"/>
              </p:cNvSpPr>
              <p:nvPr>
                <p:ph idx="1"/>
              </p:nvPr>
            </p:nvSpPr>
            <p:spPr>
              <a:xfrm>
                <a:off x="-1" y="1210006"/>
                <a:ext cx="12192000" cy="4781219"/>
              </a:xfrm>
              <a:blipFill>
                <a:blip r:embed="rId2"/>
                <a:stretch>
                  <a:fillRect l="-200" t="-637"/>
                </a:stretch>
              </a:blipFill>
            </p:spPr>
            <p:txBody>
              <a:bodyPr/>
              <a:lstStyle/>
              <a:p>
                <a:r>
                  <a:rPr lang="en-US">
                    <a:noFill/>
                  </a:rPr>
                  <a:t> </a:t>
                </a:r>
              </a:p>
            </p:txBody>
          </p:sp>
        </mc:Fallback>
      </mc:AlternateContent>
      <p:sp>
        <p:nvSpPr>
          <p:cNvPr id="4" name="Date Placeholder 3">
            <a:extLst>
              <a:ext uri="{FF2B5EF4-FFF2-40B4-BE49-F238E27FC236}">
                <a16:creationId xmlns:a16="http://schemas.microsoft.com/office/drawing/2014/main" id="{E7660609-AEE6-781E-B6E5-8F3675C50792}"/>
              </a:ext>
            </a:extLst>
          </p:cNvPr>
          <p:cNvSpPr>
            <a:spLocks noGrp="1"/>
          </p:cNvSpPr>
          <p:nvPr>
            <p:ph type="dt" sz="half" idx="10"/>
          </p:nvPr>
        </p:nvSpPr>
        <p:spPr/>
        <p:txBody>
          <a:bodyPr/>
          <a:lstStyle/>
          <a:p>
            <a:r>
              <a:rPr lang="en-US"/>
              <a:t>27 November 2023</a:t>
            </a:r>
          </a:p>
        </p:txBody>
      </p:sp>
      <p:sp>
        <p:nvSpPr>
          <p:cNvPr id="7" name="Slide Number Placeholder 6">
            <a:extLst>
              <a:ext uri="{FF2B5EF4-FFF2-40B4-BE49-F238E27FC236}">
                <a16:creationId xmlns:a16="http://schemas.microsoft.com/office/drawing/2014/main" id="{9C0E3B8F-CD68-10F5-2D53-C2D102A0EC27}"/>
              </a:ext>
            </a:extLst>
          </p:cNvPr>
          <p:cNvSpPr>
            <a:spLocks noGrp="1"/>
          </p:cNvSpPr>
          <p:nvPr>
            <p:ph type="sldNum" sz="quarter" idx="12"/>
          </p:nvPr>
        </p:nvSpPr>
        <p:spPr/>
        <p:txBody>
          <a:bodyPr/>
          <a:lstStyle/>
          <a:p>
            <a:fld id="{D2045B8C-6DB3-4AC5-BC19-7703618A065A}" type="slidenum">
              <a:rPr lang="en-US" sz="3600" smtClean="0">
                <a:solidFill>
                  <a:schemeClr val="bg1"/>
                </a:solidFill>
                <a:effectLst>
                  <a:outerShdw blurRad="38100" dist="38100" dir="2700000" algn="tl">
                    <a:srgbClr val="000000">
                      <a:alpha val="43137"/>
                    </a:srgbClr>
                  </a:outerShdw>
                </a:effectLst>
              </a:rPr>
              <a:t>6</a:t>
            </a:fld>
            <a:endParaRPr lang="en-US" sz="3600" dirty="0">
              <a:solidFill>
                <a:schemeClr val="bg1"/>
              </a:solidFill>
              <a:effectLst>
                <a:outerShdw blurRad="38100" dist="38100" dir="2700000" algn="tl">
                  <a:srgbClr val="000000">
                    <a:alpha val="43137"/>
                  </a:srgbClr>
                </a:outerShdw>
              </a:effectLst>
            </a:endParaRPr>
          </a:p>
        </p:txBody>
      </p:sp>
      <p:pic>
        <p:nvPicPr>
          <p:cNvPr id="3" name="Picture 2">
            <a:extLst>
              <a:ext uri="{FF2B5EF4-FFF2-40B4-BE49-F238E27FC236}">
                <a16:creationId xmlns:a16="http://schemas.microsoft.com/office/drawing/2014/main" id="{4CF12CC5-3AD4-7A37-B1EF-C95B8D05B35A}"/>
              </a:ext>
            </a:extLst>
          </p:cNvPr>
          <p:cNvPicPr>
            <a:picLocks noChangeAspect="1"/>
          </p:cNvPicPr>
          <p:nvPr/>
        </p:nvPicPr>
        <p:blipFill>
          <a:blip r:embed="rId3"/>
          <a:stretch>
            <a:fillRect/>
          </a:stretch>
        </p:blipFill>
        <p:spPr>
          <a:xfrm>
            <a:off x="10109307" y="1344596"/>
            <a:ext cx="2067533" cy="1993210"/>
          </a:xfrm>
          <a:prstGeom prst="rect">
            <a:avLst/>
          </a:prstGeom>
        </p:spPr>
      </p:pic>
      <p:pic>
        <p:nvPicPr>
          <p:cNvPr id="11" name="Picture 10">
            <a:extLst>
              <a:ext uri="{FF2B5EF4-FFF2-40B4-BE49-F238E27FC236}">
                <a16:creationId xmlns:a16="http://schemas.microsoft.com/office/drawing/2014/main" id="{D9CC70D0-AA7E-CE83-91B3-54A69CBF1402}"/>
              </a:ext>
            </a:extLst>
          </p:cNvPr>
          <p:cNvPicPr>
            <a:picLocks noChangeAspect="1"/>
          </p:cNvPicPr>
          <p:nvPr/>
        </p:nvPicPr>
        <p:blipFill>
          <a:blip r:embed="rId4"/>
          <a:stretch>
            <a:fillRect/>
          </a:stretch>
        </p:blipFill>
        <p:spPr>
          <a:xfrm>
            <a:off x="8056855" y="3475061"/>
            <a:ext cx="4119985" cy="2606779"/>
          </a:xfrm>
          <a:prstGeom prst="rect">
            <a:avLst/>
          </a:prstGeom>
        </p:spPr>
      </p:pic>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74E3DFC6-6604-B269-7F33-AD6648944E58}"/>
                  </a:ext>
                </a:extLst>
              </p:cNvPr>
              <p:cNvSpPr txBox="1"/>
              <p:nvPr/>
            </p:nvSpPr>
            <p:spPr>
              <a:xfrm>
                <a:off x="-1" y="5586602"/>
                <a:ext cx="6356414" cy="738664"/>
              </a:xfrm>
              <a:prstGeom prst="rect">
                <a:avLst/>
              </a:prstGeom>
              <a:noFill/>
            </p:spPr>
            <p:txBody>
              <a:bodyPr wrap="square" rtlCol="0">
                <a:spAutoFit/>
              </a:bodyPr>
              <a:lstStyle/>
              <a:p>
                <a:pPr marL="285750" indent="-285750">
                  <a:buFont typeface="Wingdings" panose="05000000000000000000" pitchFamily="2" charset="2"/>
                  <a:buChar char="Ø"/>
                </a:pPr>
                <a:r>
                  <a:rPr lang="ka-GE" sz="1400" kern="100" dirty="0">
                    <a:effectLst/>
                    <a:latin typeface="Sylfaen" panose="010A0502050306030303" pitchFamily="18" charset="0"/>
                    <a:ea typeface="Calibri" panose="020F0502020204030204" pitchFamily="34" charset="0"/>
                    <a:cs typeface="Times New Roman" panose="02020603050405020304" pitchFamily="18" charset="0"/>
                  </a:rPr>
                  <a:t>N _ სიგნალში წერტილების რაოდენობა</a:t>
                </a:r>
                <a:r>
                  <a:rPr lang="en-US" sz="1400" kern="100" dirty="0">
                    <a:effectLst/>
                    <a:latin typeface="Sylfaen" panose="010A0502050306030303" pitchFamily="18" charset="0"/>
                    <a:ea typeface="Calibri" panose="020F0502020204030204" pitchFamily="34" charset="0"/>
                    <a:cs typeface="Times New Roman" panose="02020603050405020304" pitchFamily="18" charset="0"/>
                  </a:rPr>
                  <a:t>.</a:t>
                </a:r>
                <a:endParaRPr lang="ka-GE" sz="1400" kern="100" dirty="0">
                  <a:effectLst/>
                  <a:latin typeface="Sylfaen" panose="010A0502050306030303" pitchFamily="18"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Ø"/>
                </a:pPr>
                <a14:m>
                  <m:oMath xmlns:m="http://schemas.openxmlformats.org/officeDocument/2006/math">
                    <m:sSub>
                      <m:sSubPr>
                        <m:ctrlPr>
                          <a:rPr lang="en-US" sz="1400" b="0" i="1" kern="100" smtClean="0">
                            <a:effectLst/>
                            <a:latin typeface="Cambria Math" panose="02040503050406030204" pitchFamily="18" charset="0"/>
                            <a:cs typeface="Times New Roman" panose="02020603050405020304" pitchFamily="18" charset="0"/>
                          </a:rPr>
                        </m:ctrlPr>
                      </m:sSubPr>
                      <m:e>
                        <m:r>
                          <a:rPr lang="en-US" sz="1400" b="0" i="1" kern="100" smtClean="0">
                            <a:effectLst/>
                            <a:latin typeface="Cambria Math" panose="02040503050406030204" pitchFamily="18" charset="0"/>
                            <a:cs typeface="Times New Roman" panose="02020603050405020304" pitchFamily="18" charset="0"/>
                          </a:rPr>
                          <m:t>𝑁</m:t>
                        </m:r>
                      </m:e>
                      <m:sub>
                        <m:r>
                          <a:rPr lang="en-US" sz="1400" b="0" i="1" kern="100" smtClean="0">
                            <a:effectLst/>
                            <a:latin typeface="Cambria Math" panose="02040503050406030204" pitchFamily="18" charset="0"/>
                            <a:cs typeface="Times New Roman" panose="02020603050405020304" pitchFamily="18" charset="0"/>
                          </a:rPr>
                          <m:t>𝑑</m:t>
                        </m:r>
                      </m:sub>
                    </m:sSub>
                  </m:oMath>
                </a14:m>
                <a:r>
                  <a:rPr lang="ka-GE" sz="1400" dirty="0">
                    <a:effectLst/>
                    <a:latin typeface="Sylfaen" panose="010A0502050306030303" pitchFamily="18" charset="0"/>
                    <a:ea typeface="Calibri" panose="020F0502020204030204" pitchFamily="34" charset="0"/>
                    <a:cs typeface="Times New Roman" panose="02020603050405020304" pitchFamily="18" charset="0"/>
                  </a:rPr>
                  <a:t> _ დიაგონალების რაოდენობა.</a:t>
                </a:r>
              </a:p>
              <a:p>
                <a:pPr marL="285750" indent="-285750">
                  <a:buFont typeface="Wingdings" panose="05000000000000000000" pitchFamily="2" charset="2"/>
                  <a:buChar char="Ø"/>
                </a:pPr>
                <a:r>
                  <a:rPr lang="en-US" sz="1400" dirty="0">
                    <a:effectLst/>
                    <a:latin typeface="Sylfaen" panose="010A0502050306030303" pitchFamily="18" charset="0"/>
                    <a:ea typeface="Calibri" panose="020F0502020204030204" pitchFamily="34" charset="0"/>
                    <a:cs typeface="Times New Roman" panose="02020603050405020304" pitchFamily="18" charset="0"/>
                  </a:rPr>
                  <a:t>p(l)</a:t>
                </a:r>
                <a:r>
                  <a:rPr lang="ka-GE" sz="1400" dirty="0">
                    <a:effectLst/>
                    <a:latin typeface="Sylfaen" panose="010A0502050306030303" pitchFamily="18" charset="0"/>
                    <a:ea typeface="Calibri" panose="020F0502020204030204" pitchFamily="34" charset="0"/>
                    <a:cs typeface="Times New Roman" panose="02020603050405020304" pitchFamily="18" charset="0"/>
                  </a:rPr>
                  <a:t> _ </a:t>
                </a:r>
                <a:r>
                  <a:rPr lang="ka-GE" sz="1400" dirty="0">
                    <a:latin typeface="Sylfaen" panose="010A0502050306030303" pitchFamily="18" charset="0"/>
                    <a:ea typeface="Calibri" panose="020F0502020204030204" pitchFamily="34" charset="0"/>
                    <a:cs typeface="Times New Roman" panose="02020603050405020304" pitchFamily="18" charset="0"/>
                  </a:rPr>
                  <a:t>დიაგონალების განაწილების ფუნქცია სიგრძეების მიხედვით.</a:t>
                </a:r>
                <a:endParaRPr lang="en-US" sz="1400" dirty="0">
                  <a:effectLst/>
                  <a:latin typeface="Sylfaen" panose="010A0502050306030303" pitchFamily="18" charset="0"/>
                  <a:ea typeface="Calibri" panose="020F0502020204030204" pitchFamily="34" charset="0"/>
                  <a:cs typeface="Times New Roman" panose="02020603050405020304" pitchFamily="18" charset="0"/>
                </a:endParaRPr>
              </a:p>
            </p:txBody>
          </p:sp>
        </mc:Choice>
        <mc:Fallback xmlns="">
          <p:sp>
            <p:nvSpPr>
              <p:cNvPr id="10" name="TextBox 9">
                <a:extLst>
                  <a:ext uri="{FF2B5EF4-FFF2-40B4-BE49-F238E27FC236}">
                    <a16:creationId xmlns:a16="http://schemas.microsoft.com/office/drawing/2014/main" id="{74E3DFC6-6604-B269-7F33-AD6648944E58}"/>
                  </a:ext>
                </a:extLst>
              </p:cNvPr>
              <p:cNvSpPr txBox="1">
                <a:spLocks noRot="1" noChangeAspect="1" noMove="1" noResize="1" noEditPoints="1" noAdjustHandles="1" noChangeArrowheads="1" noChangeShapeType="1" noTextEdit="1"/>
              </p:cNvSpPr>
              <p:nvPr/>
            </p:nvSpPr>
            <p:spPr>
              <a:xfrm>
                <a:off x="-1" y="5586602"/>
                <a:ext cx="6356414" cy="738664"/>
              </a:xfrm>
              <a:prstGeom prst="rect">
                <a:avLst/>
              </a:prstGeom>
              <a:blipFill>
                <a:blip r:embed="rId6"/>
                <a:stretch>
                  <a:fillRect l="-96" t="-820" b="-7377"/>
                </a:stretch>
              </a:blipFill>
            </p:spPr>
            <p:txBody>
              <a:bodyPr/>
              <a:lstStyle/>
              <a:p>
                <a:r>
                  <a:rPr lang="en-US">
                    <a:noFill/>
                  </a:rPr>
                  <a:t> </a:t>
                </a:r>
              </a:p>
            </p:txBody>
          </p:sp>
        </mc:Fallback>
      </mc:AlternateContent>
      <p:sp>
        <p:nvSpPr>
          <p:cNvPr id="12" name="TextBox 11">
            <a:extLst>
              <a:ext uri="{FF2B5EF4-FFF2-40B4-BE49-F238E27FC236}">
                <a16:creationId xmlns:a16="http://schemas.microsoft.com/office/drawing/2014/main" id="{65574A91-2FD2-B6C8-CFB0-9808210AA0A9}"/>
              </a:ext>
            </a:extLst>
          </p:cNvPr>
          <p:cNvSpPr txBox="1"/>
          <p:nvPr/>
        </p:nvSpPr>
        <p:spPr>
          <a:xfrm>
            <a:off x="133166" y="2156535"/>
            <a:ext cx="442750" cy="369332"/>
          </a:xfrm>
          <a:prstGeom prst="rect">
            <a:avLst/>
          </a:prstGeom>
          <a:noFill/>
        </p:spPr>
        <p:txBody>
          <a:bodyPr wrap="none" rtlCol="0">
            <a:spAutoFit/>
          </a:bodyPr>
          <a:lstStyle/>
          <a:p>
            <a:r>
              <a:rPr lang="en-US" dirty="0"/>
              <a:t>(1)</a:t>
            </a:r>
          </a:p>
        </p:txBody>
      </p:sp>
      <p:sp>
        <p:nvSpPr>
          <p:cNvPr id="13" name="TextBox 12">
            <a:extLst>
              <a:ext uri="{FF2B5EF4-FFF2-40B4-BE49-F238E27FC236}">
                <a16:creationId xmlns:a16="http://schemas.microsoft.com/office/drawing/2014/main" id="{905F0540-1172-3041-C7F2-CB9118CC4412}"/>
              </a:ext>
            </a:extLst>
          </p:cNvPr>
          <p:cNvSpPr txBox="1"/>
          <p:nvPr/>
        </p:nvSpPr>
        <p:spPr>
          <a:xfrm>
            <a:off x="133166" y="3600615"/>
            <a:ext cx="442750" cy="369332"/>
          </a:xfrm>
          <a:prstGeom prst="rect">
            <a:avLst/>
          </a:prstGeom>
          <a:noFill/>
        </p:spPr>
        <p:txBody>
          <a:bodyPr wrap="none" rtlCol="0">
            <a:spAutoFit/>
          </a:bodyPr>
          <a:lstStyle/>
          <a:p>
            <a:r>
              <a:rPr lang="en-US" dirty="0"/>
              <a:t>(2)</a:t>
            </a:r>
          </a:p>
        </p:txBody>
      </p:sp>
      <p:sp>
        <p:nvSpPr>
          <p:cNvPr id="14" name="TextBox 13">
            <a:extLst>
              <a:ext uri="{FF2B5EF4-FFF2-40B4-BE49-F238E27FC236}">
                <a16:creationId xmlns:a16="http://schemas.microsoft.com/office/drawing/2014/main" id="{098B26D4-0D7B-412F-CD0D-013282D7CBDF}"/>
              </a:ext>
            </a:extLst>
          </p:cNvPr>
          <p:cNvSpPr txBox="1"/>
          <p:nvPr/>
        </p:nvSpPr>
        <p:spPr>
          <a:xfrm>
            <a:off x="133166" y="5141193"/>
            <a:ext cx="442750" cy="369332"/>
          </a:xfrm>
          <a:prstGeom prst="rect">
            <a:avLst/>
          </a:prstGeom>
          <a:noFill/>
        </p:spPr>
        <p:txBody>
          <a:bodyPr wrap="none" rtlCol="0">
            <a:spAutoFit/>
          </a:bodyPr>
          <a:lstStyle/>
          <a:p>
            <a:r>
              <a:rPr lang="en-US" dirty="0"/>
              <a:t>(3)</a:t>
            </a:r>
          </a:p>
        </p:txBody>
      </p:sp>
    </p:spTree>
    <p:extLst>
      <p:ext uri="{BB962C8B-B14F-4D97-AF65-F5344CB8AC3E}">
        <p14:creationId xmlns:p14="http://schemas.microsoft.com/office/powerpoint/2010/main" val="3662876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8FD73E-AE54-E123-8A59-35414B41EE4F}"/>
              </a:ext>
            </a:extLst>
          </p:cNvPr>
          <p:cNvSpPr>
            <a:spLocks noGrp="1"/>
          </p:cNvSpPr>
          <p:nvPr>
            <p:ph type="title"/>
          </p:nvPr>
        </p:nvSpPr>
        <p:spPr/>
        <p:txBody>
          <a:bodyPr/>
          <a:lstStyle/>
          <a:p>
            <a:r>
              <a:rPr lang="ka-GE" dirty="0"/>
              <a:t> </a:t>
            </a:r>
            <a:endParaRPr lang="en-US" dirty="0"/>
          </a:p>
        </p:txBody>
      </p:sp>
      <p:pic>
        <p:nvPicPr>
          <p:cNvPr id="8" name="Content Placeholder 7">
            <a:extLst>
              <a:ext uri="{FF2B5EF4-FFF2-40B4-BE49-F238E27FC236}">
                <a16:creationId xmlns:a16="http://schemas.microsoft.com/office/drawing/2014/main" id="{BC9488D7-A866-4215-6C39-C81E761FB14B}"/>
              </a:ext>
            </a:extLst>
          </p:cNvPr>
          <p:cNvPicPr>
            <a:picLocks noGrp="1" noChangeAspect="1"/>
          </p:cNvPicPr>
          <p:nvPr>
            <p:ph idx="1"/>
          </p:nvPr>
        </p:nvPicPr>
        <p:blipFill>
          <a:blip r:embed="rId2"/>
          <a:stretch>
            <a:fillRect/>
          </a:stretch>
        </p:blipFill>
        <p:spPr>
          <a:xfrm>
            <a:off x="-1" y="1556911"/>
            <a:ext cx="6095999" cy="4799439"/>
          </a:xfrm>
        </p:spPr>
      </p:pic>
      <p:sp>
        <p:nvSpPr>
          <p:cNvPr id="2" name="Date Placeholder 1">
            <a:extLst>
              <a:ext uri="{FF2B5EF4-FFF2-40B4-BE49-F238E27FC236}">
                <a16:creationId xmlns:a16="http://schemas.microsoft.com/office/drawing/2014/main" id="{9FF1E0B8-2F70-E4B1-6F93-CABF52E789BD}"/>
              </a:ext>
            </a:extLst>
          </p:cNvPr>
          <p:cNvSpPr>
            <a:spLocks noGrp="1"/>
          </p:cNvSpPr>
          <p:nvPr>
            <p:ph type="dt" sz="half" idx="10"/>
          </p:nvPr>
        </p:nvSpPr>
        <p:spPr/>
        <p:txBody>
          <a:bodyPr/>
          <a:lstStyle/>
          <a:p>
            <a:r>
              <a:rPr lang="en-US"/>
              <a:t>27 November 2023</a:t>
            </a:r>
            <a:endParaRPr lang="en-US" dirty="0"/>
          </a:p>
        </p:txBody>
      </p:sp>
      <p:sp>
        <p:nvSpPr>
          <p:cNvPr id="3" name="Slide Number Placeholder 2">
            <a:extLst>
              <a:ext uri="{FF2B5EF4-FFF2-40B4-BE49-F238E27FC236}">
                <a16:creationId xmlns:a16="http://schemas.microsoft.com/office/drawing/2014/main" id="{2E56231C-8306-641D-11A6-6B68FA6B18D5}"/>
              </a:ext>
            </a:extLst>
          </p:cNvPr>
          <p:cNvSpPr>
            <a:spLocks noGrp="1"/>
          </p:cNvSpPr>
          <p:nvPr>
            <p:ph type="sldNum" sz="quarter" idx="12"/>
          </p:nvPr>
        </p:nvSpPr>
        <p:spPr/>
        <p:txBody>
          <a:bodyPr/>
          <a:lstStyle/>
          <a:p>
            <a:fld id="{D2045B8C-6DB3-4AC5-BC19-7703618A065A}" type="slidenum">
              <a:rPr lang="en-US" sz="3600" smtClean="0">
                <a:solidFill>
                  <a:schemeClr val="bg1"/>
                </a:solidFill>
                <a:effectLst>
                  <a:outerShdw blurRad="38100" dist="38100" dir="2700000" algn="tl">
                    <a:srgbClr val="000000">
                      <a:alpha val="43137"/>
                    </a:srgbClr>
                  </a:outerShdw>
                </a:effectLst>
              </a:rPr>
              <a:t>7</a:t>
            </a:fld>
            <a:endParaRPr lang="en-US" sz="3600" dirty="0">
              <a:solidFill>
                <a:schemeClr val="bg1"/>
              </a:solidFill>
              <a:effectLst>
                <a:outerShdw blurRad="38100" dist="38100" dir="2700000" algn="tl">
                  <a:srgbClr val="000000">
                    <a:alpha val="43137"/>
                  </a:srgbClr>
                </a:outerShdw>
              </a:effectLst>
            </a:endParaRPr>
          </a:p>
        </p:txBody>
      </p:sp>
      <p:pic>
        <p:nvPicPr>
          <p:cNvPr id="10" name="Picture 9">
            <a:extLst>
              <a:ext uri="{FF2B5EF4-FFF2-40B4-BE49-F238E27FC236}">
                <a16:creationId xmlns:a16="http://schemas.microsoft.com/office/drawing/2014/main" id="{16633799-2573-7137-2D61-4C78A9E48353}"/>
              </a:ext>
            </a:extLst>
          </p:cNvPr>
          <p:cNvPicPr>
            <a:picLocks noChangeAspect="1"/>
          </p:cNvPicPr>
          <p:nvPr/>
        </p:nvPicPr>
        <p:blipFill>
          <a:blip r:embed="rId3"/>
          <a:stretch>
            <a:fillRect/>
          </a:stretch>
        </p:blipFill>
        <p:spPr>
          <a:xfrm>
            <a:off x="6096000" y="1556911"/>
            <a:ext cx="6096000" cy="4794779"/>
          </a:xfrm>
          <a:prstGeom prst="rect">
            <a:avLst/>
          </a:prstGeom>
        </p:spPr>
      </p:pic>
      <p:sp>
        <p:nvSpPr>
          <p:cNvPr id="6" name="TextBox 5">
            <a:extLst>
              <a:ext uri="{FF2B5EF4-FFF2-40B4-BE49-F238E27FC236}">
                <a16:creationId xmlns:a16="http://schemas.microsoft.com/office/drawing/2014/main" id="{A5DF3902-3E90-9C11-9444-70D6BB2EB001}"/>
              </a:ext>
            </a:extLst>
          </p:cNvPr>
          <p:cNvSpPr txBox="1"/>
          <p:nvPr/>
        </p:nvSpPr>
        <p:spPr>
          <a:xfrm>
            <a:off x="94268" y="55279"/>
            <a:ext cx="12192000" cy="1200329"/>
          </a:xfrm>
          <a:prstGeom prst="rect">
            <a:avLst/>
          </a:prstGeom>
          <a:noFill/>
        </p:spPr>
        <p:txBody>
          <a:bodyPr wrap="square" rtlCol="0">
            <a:spAutoFit/>
          </a:bodyPr>
          <a:lstStyle/>
          <a:p>
            <a:r>
              <a:rPr lang="ka-GE" sz="3600" dirty="0">
                <a:effectLst>
                  <a:outerShdw blurRad="38100" dist="38100" dir="2700000" algn="tl">
                    <a:srgbClr val="000000">
                      <a:alpha val="43137"/>
                    </a:srgbClr>
                  </a:outerShdw>
                </a:effectLst>
                <a:latin typeface="Sylfaen" panose="010A0502050306030303" pitchFamily="18" charset="0"/>
                <a:ea typeface="Calibri" panose="020F0502020204030204" pitchFamily="34" charset="0"/>
                <a:cs typeface="Times New Roman" panose="02020603050405020304" pitchFamily="18" charset="0"/>
              </a:rPr>
              <a:t>ვოლფის რიცხვის რეკურენტული დიაგრამა და მისი </a:t>
            </a:r>
            <a:r>
              <a:rPr lang="en-US" sz="3600" dirty="0">
                <a:effectLst>
                  <a:outerShdw blurRad="38100" dist="38100" dir="2700000" algn="tl">
                    <a:srgbClr val="000000">
                      <a:alpha val="43137"/>
                    </a:srgbClr>
                  </a:outerShdw>
                </a:effectLst>
                <a:latin typeface="Sylfaen" panose="010A0502050306030303" pitchFamily="18" charset="0"/>
                <a:ea typeface="Calibri" panose="020F0502020204030204" pitchFamily="34" charset="0"/>
                <a:cs typeface="Times New Roman" panose="02020603050405020304" pitchFamily="18" charset="0"/>
              </a:rPr>
              <a:t>RQA</a:t>
            </a:r>
            <a:r>
              <a:rPr lang="ka-GE" sz="3600" dirty="0">
                <a:effectLst>
                  <a:outerShdw blurRad="38100" dist="38100" dir="2700000" algn="tl">
                    <a:srgbClr val="000000">
                      <a:alpha val="43137"/>
                    </a:srgbClr>
                  </a:outerShdw>
                </a:effectLst>
                <a:latin typeface="Sylfaen" panose="010A0502050306030303" pitchFamily="18" charset="0"/>
                <a:ea typeface="Calibri" panose="020F0502020204030204" pitchFamily="34" charset="0"/>
                <a:cs typeface="Times New Roman" panose="02020603050405020304" pitchFamily="18" charset="0"/>
              </a:rPr>
              <a:t>ზომები</a:t>
            </a:r>
            <a:endParaRPr lang="en-US" sz="3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37719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AC4FA2F-0AB6-AF5F-1154-385A508E1166}"/>
              </a:ext>
            </a:extLst>
          </p:cNvPr>
          <p:cNvSpPr>
            <a:spLocks noGrp="1"/>
          </p:cNvSpPr>
          <p:nvPr>
            <p:ph type="title"/>
          </p:nvPr>
        </p:nvSpPr>
        <p:spPr/>
        <p:txBody>
          <a:bodyPr/>
          <a:lstStyle/>
          <a:p>
            <a:r>
              <a:rPr lang="ka-GE" dirty="0">
                <a:effectLst>
                  <a:outerShdw blurRad="38100" dist="38100" dir="2700000" algn="tl">
                    <a:srgbClr val="000000">
                      <a:alpha val="43137"/>
                    </a:srgbClr>
                  </a:outerShdw>
                </a:effectLst>
              </a:rPr>
              <a:t>დასკვნები:</a:t>
            </a:r>
            <a:endParaRPr lang="en-US" dirty="0">
              <a:effectLst>
                <a:outerShdw blurRad="38100" dist="38100" dir="2700000" algn="tl">
                  <a:srgbClr val="000000">
                    <a:alpha val="43137"/>
                  </a:srgbClr>
                </a:outerShdw>
              </a:effectLst>
            </a:endParaRPr>
          </a:p>
        </p:txBody>
      </p:sp>
      <p:sp>
        <p:nvSpPr>
          <p:cNvPr id="9" name="Content Placeholder 8">
            <a:extLst>
              <a:ext uri="{FF2B5EF4-FFF2-40B4-BE49-F238E27FC236}">
                <a16:creationId xmlns:a16="http://schemas.microsoft.com/office/drawing/2014/main" id="{49163D3A-94F0-FBA9-27EC-60D5BC1FF14C}"/>
              </a:ext>
            </a:extLst>
          </p:cNvPr>
          <p:cNvSpPr>
            <a:spLocks noGrp="1"/>
          </p:cNvSpPr>
          <p:nvPr>
            <p:ph idx="1"/>
          </p:nvPr>
        </p:nvSpPr>
        <p:spPr/>
        <p:txBody>
          <a:bodyPr/>
          <a:lstStyle/>
          <a:p>
            <a:r>
              <a:rPr lang="ka-GE" dirty="0"/>
              <a:t>რეკურენტულ დიაგრამაზე მზის აქტივობის მინიმუმში უფრო მოწესრიგებული სტუქტურებია ვიდრე სხვა დროს.</a:t>
            </a:r>
          </a:p>
          <a:p>
            <a:r>
              <a:rPr lang="en-US" dirty="0"/>
              <a:t>RQA</a:t>
            </a:r>
            <a:r>
              <a:rPr lang="ka-GE" dirty="0"/>
              <a:t> ზომები მზის აქტივობის მინიმუმში უფრო დიდია ვიდრე მზის აქტივობის მაქსიმუმში.</a:t>
            </a:r>
          </a:p>
          <a:p>
            <a:r>
              <a:rPr lang="en-US" dirty="0"/>
              <a:t>RQA</a:t>
            </a:r>
            <a:r>
              <a:rPr lang="ka-GE" dirty="0"/>
              <a:t> ზომების მიხედვით მზის აქტივობის ახალი მინიმუმი გვიახლოვდება.</a:t>
            </a:r>
          </a:p>
          <a:p>
            <a:r>
              <a:rPr lang="ka-GE" dirty="0"/>
              <a:t>მზის ახალი აქტივობის მინიმუმი არ იქნება მაუნდერის მინიმუმის მსგავსი.</a:t>
            </a:r>
            <a:endParaRPr lang="en-US" dirty="0"/>
          </a:p>
        </p:txBody>
      </p:sp>
      <p:sp>
        <p:nvSpPr>
          <p:cNvPr id="7" name="Slide Number Placeholder 6">
            <a:extLst>
              <a:ext uri="{FF2B5EF4-FFF2-40B4-BE49-F238E27FC236}">
                <a16:creationId xmlns:a16="http://schemas.microsoft.com/office/drawing/2014/main" id="{9C0E3B8F-CD68-10F5-2D53-C2D102A0EC27}"/>
              </a:ext>
            </a:extLst>
          </p:cNvPr>
          <p:cNvSpPr>
            <a:spLocks noGrp="1"/>
          </p:cNvSpPr>
          <p:nvPr>
            <p:ph type="sldNum" sz="quarter" idx="12"/>
          </p:nvPr>
        </p:nvSpPr>
        <p:spPr/>
        <p:txBody>
          <a:bodyPr/>
          <a:lstStyle/>
          <a:p>
            <a:fld id="{D2045B8C-6DB3-4AC5-BC19-7703618A065A}" type="slidenum">
              <a:rPr lang="en-US" sz="3600" smtClean="0">
                <a:solidFill>
                  <a:schemeClr val="bg1"/>
                </a:solidFill>
                <a:effectLst>
                  <a:outerShdw blurRad="38100" dist="38100" dir="2700000" algn="tl">
                    <a:srgbClr val="000000">
                      <a:alpha val="43137"/>
                    </a:srgbClr>
                  </a:outerShdw>
                </a:effectLst>
              </a:rPr>
              <a:t>8</a:t>
            </a:fld>
            <a:endParaRPr lang="en-US" sz="3600" dirty="0">
              <a:solidFill>
                <a:schemeClr val="bg1"/>
              </a:solidFill>
              <a:effectLst>
                <a:outerShdw blurRad="38100" dist="38100" dir="2700000" algn="tl">
                  <a:srgbClr val="000000">
                    <a:alpha val="43137"/>
                  </a:srgbClr>
                </a:outerShdw>
              </a:effectLst>
            </a:endParaRPr>
          </a:p>
        </p:txBody>
      </p:sp>
      <p:pic>
        <p:nvPicPr>
          <p:cNvPr id="1026" name="Picture 2">
            <a:extLst>
              <a:ext uri="{FF2B5EF4-FFF2-40B4-BE49-F238E27FC236}">
                <a16:creationId xmlns:a16="http://schemas.microsoft.com/office/drawing/2014/main" id="{C5C7CB20-A220-BE9F-3911-50F2981023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4977" y="3930977"/>
            <a:ext cx="2927023" cy="2927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6411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679929-3CF5-5EAD-9E6D-8265D03B8397}"/>
              </a:ext>
            </a:extLst>
          </p:cNvPr>
          <p:cNvSpPr>
            <a:spLocks noGrp="1"/>
          </p:cNvSpPr>
          <p:nvPr>
            <p:ph type="title"/>
          </p:nvPr>
        </p:nvSpPr>
        <p:spPr/>
        <p:txBody>
          <a:bodyPr/>
          <a:lstStyle/>
          <a:p>
            <a:r>
              <a:rPr lang="ka-GE" dirty="0">
                <a:effectLst>
                  <a:outerShdw blurRad="38100" dist="38100" dir="2700000" algn="tl">
                    <a:srgbClr val="000000">
                      <a:alpha val="43137"/>
                    </a:srgbClr>
                  </a:outerShdw>
                </a:effectLst>
              </a:rPr>
              <a:t>გამოყენებული ლიტერატურა:</a:t>
            </a:r>
            <a:endParaRPr lang="en-US" dirty="0">
              <a:effectLst>
                <a:outerShdw blurRad="38100" dist="38100" dir="2700000" algn="tl">
                  <a:srgbClr val="000000">
                    <a:alpha val="43137"/>
                  </a:srgbClr>
                </a:outerShdw>
              </a:effectLst>
            </a:endParaRPr>
          </a:p>
        </p:txBody>
      </p:sp>
      <p:sp>
        <p:nvSpPr>
          <p:cNvPr id="6" name="Content Placeholder 5">
            <a:extLst>
              <a:ext uri="{FF2B5EF4-FFF2-40B4-BE49-F238E27FC236}">
                <a16:creationId xmlns:a16="http://schemas.microsoft.com/office/drawing/2014/main" id="{8353C09F-8035-0E9B-F9F0-5965FE7AD78B}"/>
              </a:ext>
            </a:extLst>
          </p:cNvPr>
          <p:cNvSpPr>
            <a:spLocks noGrp="1"/>
          </p:cNvSpPr>
          <p:nvPr>
            <p:ph idx="1"/>
          </p:nvPr>
        </p:nvSpPr>
        <p:spPr/>
        <p:txBody>
          <a:bodyPr>
            <a:normAutofit/>
          </a:bodyPr>
          <a:lstStyle/>
          <a:p>
            <a:r>
              <a:rPr lang="de-DE" sz="2000" b="0" i="1" dirty="0">
                <a:effectLst/>
                <a:latin typeface="Arial" panose="020B0604020202020204" pitchFamily="34" charset="0"/>
              </a:rPr>
              <a:t>Clette</a:t>
            </a:r>
            <a:r>
              <a:rPr lang="en-US" sz="2000" b="0" i="1" dirty="0">
                <a:effectLst/>
                <a:latin typeface="Arial" panose="020B0604020202020204" pitchFamily="34" charset="0"/>
              </a:rPr>
              <a:t>, Frédéric, et al. "From the Wolf number to the International Sunspot Index: 25 years of SIDC." Advances in Space Research 40.7 (2007): </a:t>
            </a:r>
            <a:r>
              <a:rPr lang="en-US" sz="2000" b="0" i="1">
                <a:effectLst/>
                <a:latin typeface="Arial" panose="020B0604020202020204" pitchFamily="34" charset="0"/>
              </a:rPr>
              <a:t>919-928.</a:t>
            </a:r>
            <a:endParaRPr lang="en-US" sz="2000" b="0" i="1" dirty="0">
              <a:effectLst/>
              <a:latin typeface="Arial" panose="020B0604020202020204" pitchFamily="34" charset="0"/>
            </a:endParaRPr>
          </a:p>
          <a:p>
            <a:r>
              <a:rPr lang="en-US" sz="2000" b="0" i="1" dirty="0">
                <a:effectLst/>
                <a:latin typeface="Arial" panose="020B0604020202020204" pitchFamily="34" charset="0"/>
              </a:rPr>
              <a:t>Space, and Technology. Subcommittee on Space. Reinventing NASA: Hearing Before the Subcommittee on Space of the Committee on Science, Space, and Technology, US House of Representatives, One Hundred Third Congress, First Session, October 13, 1993. Vol. 4. US Government Printing Office, 1993.</a:t>
            </a:r>
          </a:p>
          <a:p>
            <a:r>
              <a:rPr lang="en-US" sz="2000" b="0" i="1" dirty="0">
                <a:effectLst/>
                <a:latin typeface="Arial" panose="020B0604020202020204" pitchFamily="34" charset="0"/>
                <a:hlinkClick r:id="rId2"/>
              </a:rPr>
              <a:t>https://qebuli-climate.ge/info/articles/mzis_energia</a:t>
            </a:r>
            <a:endParaRPr lang="en-US" sz="2000" b="0" i="1" dirty="0">
              <a:effectLst/>
              <a:latin typeface="Arial" panose="020B0604020202020204" pitchFamily="34" charset="0"/>
            </a:endParaRPr>
          </a:p>
          <a:p>
            <a:r>
              <a:rPr lang="en-US" sz="2000" i="1" dirty="0">
                <a:hlinkClick r:id="rId3"/>
              </a:rPr>
              <a:t>https://www.sidc.be/SILSO/datafiles</a:t>
            </a:r>
            <a:endParaRPr lang="ka-GE" sz="2000" i="1" dirty="0">
              <a:solidFill>
                <a:schemeClr val="bg1"/>
              </a:solidFill>
            </a:endParaRPr>
          </a:p>
          <a:p>
            <a:endParaRPr lang="en-US" sz="2000" i="1" dirty="0"/>
          </a:p>
        </p:txBody>
      </p:sp>
      <p:sp>
        <p:nvSpPr>
          <p:cNvPr id="3" name="Slide Number Placeholder 2">
            <a:extLst>
              <a:ext uri="{FF2B5EF4-FFF2-40B4-BE49-F238E27FC236}">
                <a16:creationId xmlns:a16="http://schemas.microsoft.com/office/drawing/2014/main" id="{9AC88D48-A3FD-61B9-E875-738F5692D7FB}"/>
              </a:ext>
            </a:extLst>
          </p:cNvPr>
          <p:cNvSpPr>
            <a:spLocks noGrp="1"/>
          </p:cNvSpPr>
          <p:nvPr>
            <p:ph type="sldNum" sz="quarter" idx="12"/>
          </p:nvPr>
        </p:nvSpPr>
        <p:spPr/>
        <p:txBody>
          <a:bodyPr/>
          <a:lstStyle/>
          <a:p>
            <a:fld id="{D2045B8C-6DB3-4AC5-BC19-7703618A065A}" type="slidenum">
              <a:rPr lang="en-US" sz="3600" smtClean="0">
                <a:solidFill>
                  <a:schemeClr val="bg1"/>
                </a:solidFill>
                <a:effectLst>
                  <a:outerShdw blurRad="38100" dist="38100" dir="2700000" algn="tl">
                    <a:srgbClr val="000000">
                      <a:alpha val="43137"/>
                    </a:srgbClr>
                  </a:outerShdw>
                </a:effectLst>
              </a:rPr>
              <a:t>9</a:t>
            </a:fld>
            <a:endParaRPr lang="en-US" sz="36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73659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FADCF-7162-81D9-F9E9-D6AE6630508D}"/>
              </a:ext>
            </a:extLst>
          </p:cNvPr>
          <p:cNvSpPr>
            <a:spLocks noGrp="1"/>
          </p:cNvSpPr>
          <p:nvPr>
            <p:ph type="title"/>
          </p:nvPr>
        </p:nvSpPr>
        <p:spPr>
          <a:xfrm>
            <a:off x="1394129" y="1968077"/>
            <a:ext cx="9403742" cy="3308577"/>
          </a:xfrm>
        </p:spPr>
        <p:txBody>
          <a:bodyPr/>
          <a:lstStyle/>
          <a:p>
            <a:pPr algn="ctr"/>
            <a:r>
              <a:rPr lang="ka-GE" sz="6600" dirty="0"/>
              <a:t>მადლობა ყურადღებისთვის!</a:t>
            </a:r>
            <a:endParaRPr lang="en-US" sz="6600" dirty="0"/>
          </a:p>
        </p:txBody>
      </p:sp>
      <p:sp>
        <p:nvSpPr>
          <p:cNvPr id="3" name="Content Placeholder 2">
            <a:extLst>
              <a:ext uri="{FF2B5EF4-FFF2-40B4-BE49-F238E27FC236}">
                <a16:creationId xmlns:a16="http://schemas.microsoft.com/office/drawing/2014/main" id="{85DE38A1-AF00-85E8-AF3F-3B7F427E330B}"/>
              </a:ext>
            </a:extLst>
          </p:cNvPr>
          <p:cNvSpPr>
            <a:spLocks noGrp="1"/>
          </p:cNvSpPr>
          <p:nvPr>
            <p:ph idx="1"/>
          </p:nvPr>
        </p:nvSpPr>
        <p:spPr>
          <a:xfrm>
            <a:off x="1006218" y="2052918"/>
            <a:ext cx="8946541" cy="4195481"/>
          </a:xfrm>
        </p:spPr>
        <p:txBody>
          <a:bodyPr/>
          <a:lstStyle/>
          <a:p>
            <a:pPr marL="0" indent="0">
              <a:buNone/>
            </a:pPr>
            <a:r>
              <a:rPr lang="ka-GE" dirty="0"/>
              <a:t> </a:t>
            </a:r>
            <a:endParaRPr lang="en-US" dirty="0"/>
          </a:p>
        </p:txBody>
      </p:sp>
    </p:spTree>
    <p:extLst>
      <p:ext uri="{BB962C8B-B14F-4D97-AF65-F5344CB8AC3E}">
        <p14:creationId xmlns:p14="http://schemas.microsoft.com/office/powerpoint/2010/main" val="22456272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TM02836342[[fn=Ion]]</Template>
  <TotalTime>42</TotalTime>
  <Words>392</Words>
  <Application>Microsoft Office PowerPoint</Application>
  <PresentationFormat>Widescreen</PresentationFormat>
  <Paragraphs>75</Paragraphs>
  <Slides>10</Slides>
  <Notes>1</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Arial</vt:lpstr>
      <vt:lpstr>Calibri</vt:lpstr>
      <vt:lpstr>Cambria Math</vt:lpstr>
      <vt:lpstr>Century Gothic</vt:lpstr>
      <vt:lpstr>Liberation Sans</vt:lpstr>
      <vt:lpstr>Sylfaen</vt:lpstr>
      <vt:lpstr>Wingdings</vt:lpstr>
      <vt:lpstr>Wingdings 3</vt:lpstr>
      <vt:lpstr>Ion</vt:lpstr>
      <vt:lpstr> </vt:lpstr>
      <vt:lpstr>გეგმა:</vt:lpstr>
      <vt:lpstr>  </vt:lpstr>
      <vt:lpstr>ვოლფის რიცხვი(wolf number)</vt:lpstr>
      <vt:lpstr>ვოლფის რიცხვის საშუალო ყოველწლიური მონაცემები</vt:lpstr>
      <vt:lpstr>RQA რეკურენტული რაოდენობრივი ანალიზი:</vt:lpstr>
      <vt:lpstr> </vt:lpstr>
      <vt:lpstr>დასკვნები:</vt:lpstr>
      <vt:lpstr>გამოყენებული ლიტერატურა:</vt:lpstr>
      <vt:lpstr>მადლობა ყურადღებისთვის!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sofia.abramishvili1@gmail.com</dc:creator>
  <cp:lastModifiedBy>sofia.abramishvili1@gmail.com</cp:lastModifiedBy>
  <cp:revision>2</cp:revision>
  <dcterms:created xsi:type="dcterms:W3CDTF">2025-06-07T16:39:37Z</dcterms:created>
  <dcterms:modified xsi:type="dcterms:W3CDTF">2025-06-08T17:35:47Z</dcterms:modified>
</cp:coreProperties>
</file>