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9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25AE7-BD90-4D90-BE69-C9A575B3EA55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A06CBF-A3A1-4707-B7BC-77AB7A89F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917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A06CBF-A3A1-4707-B7BC-77AB7A89F28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979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A06CBF-A3A1-4707-B7BC-77AB7A89F28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71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5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756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941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17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50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317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967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973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351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02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8506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8458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43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1095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20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8871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89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8E751F7-7BF7-4736-9CB0-102F5C925D93}" type="datetimeFigureOut">
              <a:rPr lang="en-US" smtClean="0"/>
              <a:t>05-Jun-20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8837BD7-3E97-4412-B317-3C55EFF50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54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8BBF6-18BF-4B0B-9582-A8339F1E4C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1299" y="168676"/>
            <a:ext cx="9440034" cy="1049867"/>
          </a:xfrm>
        </p:spPr>
        <p:txBody>
          <a:bodyPr/>
          <a:lstStyle/>
          <a:p>
            <a:r>
              <a:rPr lang="ka-GE" dirty="0"/>
              <a:t>ზეახალი ვარსკვლავები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08E4CE-D222-4E72-ADCF-F9D4BC04A4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 flipV="1">
            <a:off x="9454718" y="5956917"/>
            <a:ext cx="1775533" cy="301839"/>
          </a:xfrm>
        </p:spPr>
        <p:txBody>
          <a:bodyPr>
            <a:normAutofit fontScale="70000" lnSpcReduction="20000"/>
          </a:bodyPr>
          <a:lstStyle/>
          <a:p>
            <a:r>
              <a:rPr lang="ka-GE" dirty="0"/>
              <a:t>გელა ქევანაშვილი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E95FEE-3921-439E-873E-2001B58E3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87" y="1289565"/>
            <a:ext cx="8252590" cy="538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80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C34F9-E35B-4473-A125-BC82C131A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რა არის  ზეახალი?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4353A-0947-4C7B-A3D4-C50318A59E3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a-GE" dirty="0"/>
              <a:t>ზეახალი არის  ძლიერი და მანათობელი ვარსკვლავური აფეთქება,რომელიც ხდება  მასიური ვარსკვლავის ან თეთრი ჯუჯის  ბოლო ევოლუციურ ფაზაში</a:t>
            </a:r>
          </a:p>
          <a:p>
            <a:r>
              <a:rPr lang="ka-GE" dirty="0"/>
              <a:t>პროგენიტორი  გადაიქცევა ნეიტრონულ ვარსკვლავად, შავ ხვრელად ან კიდევ სრულად განადგურდება</a:t>
            </a:r>
          </a:p>
          <a:p>
            <a:r>
              <a:rPr lang="ka-GE" dirty="0"/>
              <a:t>ტერმინის შემოტანა ეკუთვნის </a:t>
            </a:r>
            <a:r>
              <a:rPr lang="de-DE" dirty="0"/>
              <a:t> Walter Baade </a:t>
            </a:r>
            <a:r>
              <a:rPr lang="ka-GE" dirty="0"/>
              <a:t>და</a:t>
            </a:r>
            <a:r>
              <a:rPr lang="de-DE" dirty="0"/>
              <a:t> Fritz Zwicky</a:t>
            </a:r>
            <a:r>
              <a:rPr lang="ka-GE" dirty="0"/>
              <a:t>-ს 1929-31 წელს.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76AEE65-B076-4B3A-9BD7-C4CE9AE6647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850" y="1846554"/>
            <a:ext cx="5270343" cy="3808521"/>
          </a:xfrm>
        </p:spPr>
      </p:pic>
    </p:spTree>
    <p:extLst>
      <p:ext uri="{BB962C8B-B14F-4D97-AF65-F5344CB8AC3E}">
        <p14:creationId xmlns:p14="http://schemas.microsoft.com/office/powerpoint/2010/main" val="392969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FC2B2-CF0E-4C55-9B64-BEEA4B3DC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ზეახალის წარმოქმნის მიზეზი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12078-E535-41A0-8C13-675E1D2D14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a-GE" dirty="0"/>
              <a:t>ბირთვული სინთეზის უეცარი  განახლება  გადაგვარებულ ვარსკვლავში</a:t>
            </a:r>
          </a:p>
          <a:p>
            <a:r>
              <a:rPr lang="ka-GE" dirty="0"/>
              <a:t>მასიური ვარსკვლავის ბირთვში უეცარი გრავიტაციული კოლაფსი</a:t>
            </a:r>
            <a:endParaRPr lang="en-US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69B18713-5D5A-4111-92C8-C962FFE8B92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052" y="1732449"/>
            <a:ext cx="4172505" cy="4172505"/>
          </a:xfrm>
        </p:spPr>
      </p:pic>
    </p:spTree>
    <p:extLst>
      <p:ext uri="{BB962C8B-B14F-4D97-AF65-F5344CB8AC3E}">
        <p14:creationId xmlns:p14="http://schemas.microsoft.com/office/powerpoint/2010/main" val="1414244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3E063-42BC-4094-A397-05397D38B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 </a:t>
            </a:r>
            <a:r>
              <a:rPr lang="en-US" dirty="0" err="1"/>
              <a:t>Ia</a:t>
            </a:r>
            <a:r>
              <a:rPr lang="ka-GE" dirty="0"/>
              <a:t> ზეახალის წარმოქმნა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655B89A-1AD2-43BC-8180-ACA0EE188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513" y="1580050"/>
            <a:ext cx="8327254" cy="5187029"/>
          </a:xfrm>
        </p:spPr>
      </p:pic>
    </p:spTree>
    <p:extLst>
      <p:ext uri="{BB962C8B-B14F-4D97-AF65-F5344CB8AC3E}">
        <p14:creationId xmlns:p14="http://schemas.microsoft.com/office/powerpoint/2010/main" val="1134451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8D32E-0ED5-4806-B205-F3E88D8A06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ზეახალის აღმოჩენის ისტორია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FAD68-F4BF-489F-855F-C333F81149F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a-GE" dirty="0"/>
              <a:t>უძველესი ზეახალი,რომელიც დაფიქსირებულია არის </a:t>
            </a:r>
            <a:r>
              <a:rPr lang="en-US" dirty="0"/>
              <a:t>HB8</a:t>
            </a:r>
            <a:r>
              <a:rPr lang="ka-GE" dirty="0"/>
              <a:t>,რომელიც სავარაუდოდ უცნობმა ინდოელმა დააფიქსირა დაახლოები ძვწ 4500 წელს</a:t>
            </a:r>
          </a:p>
          <a:p>
            <a:r>
              <a:rPr lang="ka-GE" dirty="0"/>
              <a:t>ასევე 185 წელს ჩინელმა ასტრონომებმა დააფიქსირეს </a:t>
            </a:r>
            <a:r>
              <a:rPr lang="en-US" dirty="0"/>
              <a:t>SN 185</a:t>
            </a:r>
            <a:endParaRPr lang="ka-GE" dirty="0"/>
          </a:p>
          <a:p>
            <a:r>
              <a:rPr lang="en-US" dirty="0"/>
              <a:t>SN 1572  </a:t>
            </a:r>
            <a:r>
              <a:rPr lang="ka-GE" dirty="0"/>
              <a:t>და</a:t>
            </a:r>
            <a:r>
              <a:rPr lang="en-US" dirty="0"/>
              <a:t>  SN  1604</a:t>
            </a:r>
            <a:r>
              <a:rPr lang="ka-GE" dirty="0"/>
              <a:t>,რომელთაც ტიხო ბრაგე და  იოჰან კეპლერი დააკვირდნენ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815B1EF-E339-4156-81F1-6FF6EF559D4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808" y="1580050"/>
            <a:ext cx="4058749" cy="4058749"/>
          </a:xfrm>
        </p:spPr>
      </p:pic>
    </p:spTree>
    <p:extLst>
      <p:ext uri="{BB962C8B-B14F-4D97-AF65-F5344CB8AC3E}">
        <p14:creationId xmlns:p14="http://schemas.microsoft.com/office/powerpoint/2010/main" val="1683747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04F85-CA31-4347-A8CC-FBC30E3B7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ზეახალის ტიპები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F0B69-D469-4FF9-95FF-9E9A88D351B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a-GE" dirty="0"/>
              <a:t>ასტრონომები ზეახალ ვარსკვლავებს ყოფენ სინათლის მრუდისა, შთანთქმის ხაზებისა და ქიმიური შემადგენლობის მიხედვით.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D3D3B3-6E50-4BBD-BB8B-87FF1930175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Type I</a:t>
            </a:r>
            <a:r>
              <a:rPr lang="ka-GE" dirty="0"/>
              <a:t> - არ შეიცავს წყალბადს</a:t>
            </a:r>
          </a:p>
          <a:p>
            <a:r>
              <a:rPr lang="en-US" dirty="0"/>
              <a:t>Type II</a:t>
            </a:r>
            <a:r>
              <a:rPr lang="ka-GE" dirty="0"/>
              <a:t>- შეიცავს წყალბადს</a:t>
            </a:r>
          </a:p>
          <a:p>
            <a:r>
              <a:rPr lang="en-US" dirty="0"/>
              <a:t>Types III, IV, </a:t>
            </a:r>
            <a:r>
              <a:rPr lang="ka-GE" dirty="0"/>
              <a:t>და</a:t>
            </a:r>
            <a:r>
              <a:rPr lang="en-US" dirty="0"/>
              <a:t> V</a:t>
            </a:r>
            <a:r>
              <a:rPr lang="ka-GE" dirty="0"/>
              <a:t>-</a:t>
            </a:r>
            <a:r>
              <a:rPr lang="en-US" dirty="0"/>
              <a:t>Fritz Zwicky</a:t>
            </a:r>
            <a:r>
              <a:rPr lang="ka-GE" dirty="0"/>
              <a:t> -მა ამ ტიპში შეიტანა ის ზეახალები რომლებიც  ცალსახად არ ჯდებოდა წინა ორის დახასიათებაში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855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7BDD8-9822-4CD4-BFEA-EC60E6C26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 I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3BBE9-2B07-4A04-B780-808AE6E8A6A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Type </a:t>
            </a:r>
            <a:r>
              <a:rPr lang="en-US" dirty="0" err="1"/>
              <a:t>Ia</a:t>
            </a:r>
            <a:r>
              <a:rPr lang="ka-GE" dirty="0"/>
              <a:t>- აქვს იონიზირებული სილიკონის ხაზი 650 ნმ,სინათლის პიკთან</a:t>
            </a:r>
          </a:p>
          <a:p>
            <a:r>
              <a:rPr lang="en-US" dirty="0"/>
              <a:t>Type </a:t>
            </a:r>
            <a:r>
              <a:rPr lang="en-US" dirty="0" err="1"/>
              <a:t>Ib</a:t>
            </a:r>
            <a:r>
              <a:rPr lang="ka-GE" dirty="0"/>
              <a:t>- აქვს არაიონიზირებული ჰელიუმის ხაზი 587.6 ნმ</a:t>
            </a:r>
          </a:p>
          <a:p>
            <a:r>
              <a:rPr lang="en-US" dirty="0"/>
              <a:t>Type </a:t>
            </a:r>
            <a:r>
              <a:rPr lang="en-US" dirty="0" err="1"/>
              <a:t>Ic</a:t>
            </a:r>
            <a:r>
              <a:rPr lang="ka-GE" dirty="0"/>
              <a:t>-სუსტია ან არ აქვს ჰელიუმი</a:t>
            </a:r>
          </a:p>
          <a:p>
            <a:r>
              <a:rPr lang="en-US" dirty="0"/>
              <a:t>Type </a:t>
            </a:r>
            <a:r>
              <a:rPr lang="en-US" dirty="0" err="1"/>
              <a:t>Ib</a:t>
            </a:r>
            <a:r>
              <a:rPr lang="en-US" dirty="0"/>
              <a:t>/c</a:t>
            </a:r>
            <a:r>
              <a:rPr lang="ka-GE" dirty="0"/>
              <a:t>-სუსტია ან არ აქვს სილიკონის შთანთქმა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777CE1E-E02C-4BC8-8E63-47C2F35C9D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984" y="1580050"/>
            <a:ext cx="4456766" cy="4456766"/>
          </a:xfrm>
        </p:spPr>
      </p:pic>
    </p:spTree>
    <p:extLst>
      <p:ext uri="{BB962C8B-B14F-4D97-AF65-F5344CB8AC3E}">
        <p14:creationId xmlns:p14="http://schemas.microsoft.com/office/powerpoint/2010/main" val="3363878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87ECD-434A-43DD-99E8-54486C640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 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06661-F516-4772-A71A-2FE6591B692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Type II-P</a:t>
            </a:r>
            <a:r>
              <a:rPr lang="ka-GE" dirty="0"/>
              <a:t>-სინათლის მრუდზე აქვს ‘’პლატო’’</a:t>
            </a:r>
          </a:p>
          <a:p>
            <a:r>
              <a:rPr lang="en-US" dirty="0"/>
              <a:t>Type II-L</a:t>
            </a:r>
            <a:r>
              <a:rPr lang="ka-GE" dirty="0"/>
              <a:t>-სინათლის მრუდზე აქვს ხაზოვანი კლება</a:t>
            </a:r>
          </a:p>
          <a:p>
            <a:r>
              <a:rPr lang="en-US" dirty="0"/>
              <a:t>Type II-P/L</a:t>
            </a:r>
            <a:r>
              <a:rPr lang="ka-GE" dirty="0"/>
              <a:t>-არ აქვს  ვიწრო ხაზები</a:t>
            </a:r>
          </a:p>
          <a:p>
            <a:r>
              <a:rPr lang="en-US" dirty="0"/>
              <a:t>Type </a:t>
            </a:r>
            <a:r>
              <a:rPr lang="en-US" dirty="0" err="1"/>
              <a:t>Iin</a:t>
            </a:r>
            <a:r>
              <a:rPr lang="ka-GE" dirty="0"/>
              <a:t>-აქვს ზოგი ვიწრო ხაზი</a:t>
            </a:r>
          </a:p>
          <a:p>
            <a:r>
              <a:rPr lang="en-US" dirty="0"/>
              <a:t>Type </a:t>
            </a:r>
            <a:r>
              <a:rPr lang="en-US" dirty="0" err="1"/>
              <a:t>Iib</a:t>
            </a:r>
            <a:r>
              <a:rPr lang="ka-GE" dirty="0"/>
              <a:t>- სპექტრი ემსგავსება </a:t>
            </a:r>
            <a:r>
              <a:rPr lang="en-US" dirty="0"/>
              <a:t>Type </a:t>
            </a:r>
            <a:r>
              <a:rPr lang="en-US" dirty="0" err="1"/>
              <a:t>Ib</a:t>
            </a:r>
            <a:r>
              <a:rPr lang="ka-GE" dirty="0"/>
              <a:t> -ს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486E191-6556-4D06-A49D-271686654F8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240" y="1665214"/>
            <a:ext cx="4193220" cy="4193220"/>
          </a:xfrm>
        </p:spPr>
      </p:pic>
    </p:spTree>
    <p:extLst>
      <p:ext uri="{BB962C8B-B14F-4D97-AF65-F5344CB8AC3E}">
        <p14:creationId xmlns:p14="http://schemas.microsoft.com/office/powerpoint/2010/main" val="19340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9D9DE-7AB7-4B58-A500-8F3D19690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37E3EFB-F965-459D-850F-6C7F1F8A76F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19" y="1938184"/>
            <a:ext cx="4818317" cy="3983222"/>
          </a:xfr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194BF28-5CBA-4E2D-9987-06E2EB7B9B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244" y="2023890"/>
            <a:ext cx="4818315" cy="3807259"/>
          </a:xfrm>
        </p:spPr>
      </p:pic>
    </p:spTree>
    <p:extLst>
      <p:ext uri="{BB962C8B-B14F-4D97-AF65-F5344CB8AC3E}">
        <p14:creationId xmlns:p14="http://schemas.microsoft.com/office/powerpoint/2010/main" val="2656392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27430C-058B-4A07-956F-D91E65191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825475"/>
              </p:ext>
            </p:extLst>
          </p:nvPr>
        </p:nvGraphicFramePr>
        <p:xfrm>
          <a:off x="2059447" y="1731962"/>
          <a:ext cx="8063580" cy="4059240"/>
        </p:xfrm>
        <a:graphic>
          <a:graphicData uri="http://schemas.openxmlformats.org/drawingml/2006/table">
            <a:tbl>
              <a:tblPr/>
              <a:tblGrid>
                <a:gridCol w="1612716">
                  <a:extLst>
                    <a:ext uri="{9D8B030D-6E8A-4147-A177-3AD203B41FA5}">
                      <a16:colId xmlns:a16="http://schemas.microsoft.com/office/drawing/2014/main" val="1783267991"/>
                    </a:ext>
                  </a:extLst>
                </a:gridCol>
                <a:gridCol w="1612716">
                  <a:extLst>
                    <a:ext uri="{9D8B030D-6E8A-4147-A177-3AD203B41FA5}">
                      <a16:colId xmlns:a16="http://schemas.microsoft.com/office/drawing/2014/main" val="846843925"/>
                    </a:ext>
                  </a:extLst>
                </a:gridCol>
                <a:gridCol w="1612716">
                  <a:extLst>
                    <a:ext uri="{9D8B030D-6E8A-4147-A177-3AD203B41FA5}">
                      <a16:colId xmlns:a16="http://schemas.microsoft.com/office/drawing/2014/main" val="1419227703"/>
                    </a:ext>
                  </a:extLst>
                </a:gridCol>
                <a:gridCol w="1612716">
                  <a:extLst>
                    <a:ext uri="{9D8B030D-6E8A-4147-A177-3AD203B41FA5}">
                      <a16:colId xmlns:a16="http://schemas.microsoft.com/office/drawing/2014/main" val="546854073"/>
                    </a:ext>
                  </a:extLst>
                </a:gridCol>
                <a:gridCol w="1612716">
                  <a:extLst>
                    <a:ext uri="{9D8B030D-6E8A-4147-A177-3AD203B41FA5}">
                      <a16:colId xmlns:a16="http://schemas.microsoft.com/office/drawing/2014/main" val="1588202997"/>
                    </a:ext>
                  </a:extLst>
                </a:gridCol>
              </a:tblGrid>
              <a:tr h="71214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solidFill>
                            <a:schemeClr val="bg1"/>
                          </a:solidFill>
                          <a:effectLst/>
                        </a:rPr>
                        <a:t>Type</a:t>
                      </a:r>
                      <a:r>
                        <a:rPr lang="en-US" sz="1400" b="0" i="0" u="none" strike="noStrike" baseline="30000" dirty="0" err="1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</a:rPr>
                        <a:t>Average peak </a:t>
                      </a:r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Absolute Magnitude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</a:rPr>
                        <a:t>Approximate energy (</a:t>
                      </a:r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foe</a:t>
                      </a: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Days to peak luminosity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Days from peak to 10% luminosity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903140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Ia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−19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approx. 19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60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567202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Ib/c (faint)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0.1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15–25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unknown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541708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Ib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−17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15–25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40–100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01173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Ic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−16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15–25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40–100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058114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Ic (bright)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to −22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above 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roughly 25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roughly 100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011026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II-b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−17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20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100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7511992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II-L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−17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13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150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4508165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II-P (faint)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−14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0.1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roughly 15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unknown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832958"/>
                  </a:ext>
                </a:extLst>
              </a:tr>
              <a:tr h="498503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II-P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−16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15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Plateau then around 50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910767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 dirty="0" err="1">
                          <a:solidFill>
                            <a:schemeClr val="bg1"/>
                          </a:solidFill>
                          <a:effectLst/>
                        </a:rPr>
                        <a:t>IIn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around −17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12–30 or more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50–150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1864144"/>
                  </a:ext>
                </a:extLst>
              </a:tr>
              <a:tr h="284859"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IIn (bright)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to −22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above 5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>
                          <a:solidFill>
                            <a:schemeClr val="bg1"/>
                          </a:solidFill>
                          <a:effectLst/>
                        </a:rPr>
                        <a:t>above 50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</a:rPr>
                        <a:t>above 100</a:t>
                      </a:r>
                    </a:p>
                  </a:txBody>
                  <a:tcPr marL="71215" marR="71215" marT="35607" marB="35607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045244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AD136724-951E-4A13-BA19-3F7FB32DD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800" dirty="0"/>
              <a:t>ზეახალის ფიზიკური თვისებები ტიპების მიხედვით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9939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A07A6AE-33D3-46DA-BD98-72FEA04BD0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466949"/>
              </p:ext>
            </p:extLst>
          </p:nvPr>
        </p:nvGraphicFramePr>
        <p:xfrm>
          <a:off x="2068945" y="891307"/>
          <a:ext cx="7878620" cy="5966693"/>
        </p:xfrm>
        <a:graphic>
          <a:graphicData uri="http://schemas.openxmlformats.org/drawingml/2006/table">
            <a:tbl>
              <a:tblPr/>
              <a:tblGrid>
                <a:gridCol w="1969655">
                  <a:extLst>
                    <a:ext uri="{9D8B030D-6E8A-4147-A177-3AD203B41FA5}">
                      <a16:colId xmlns:a16="http://schemas.microsoft.com/office/drawing/2014/main" val="1809488030"/>
                    </a:ext>
                  </a:extLst>
                </a:gridCol>
                <a:gridCol w="1969655">
                  <a:extLst>
                    <a:ext uri="{9D8B030D-6E8A-4147-A177-3AD203B41FA5}">
                      <a16:colId xmlns:a16="http://schemas.microsoft.com/office/drawing/2014/main" val="3701286280"/>
                    </a:ext>
                  </a:extLst>
                </a:gridCol>
                <a:gridCol w="1969655">
                  <a:extLst>
                    <a:ext uri="{9D8B030D-6E8A-4147-A177-3AD203B41FA5}">
                      <a16:colId xmlns:a16="http://schemas.microsoft.com/office/drawing/2014/main" val="1013416310"/>
                    </a:ext>
                  </a:extLst>
                </a:gridCol>
                <a:gridCol w="1969655">
                  <a:extLst>
                    <a:ext uri="{9D8B030D-6E8A-4147-A177-3AD203B41FA5}">
                      <a16:colId xmlns:a16="http://schemas.microsoft.com/office/drawing/2014/main" val="2040523253"/>
                    </a:ext>
                  </a:extLst>
                </a:gridCol>
              </a:tblGrid>
              <a:tr h="670453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Cause of collapse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Progenitor star approximate initial mass (</a:t>
                      </a:r>
                      <a:r>
                        <a:rPr lang="en-US" sz="9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solar masses</a:t>
                      </a:r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Supernova type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Remnant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227437"/>
                  </a:ext>
                </a:extLst>
              </a:tr>
              <a:tr h="670453">
                <a:tc>
                  <a:txBody>
                    <a:bodyPr/>
                    <a:lstStyle/>
                    <a:p>
                      <a:r>
                        <a:rPr lang="it-IT" sz="900">
                          <a:solidFill>
                            <a:schemeClr val="bg1"/>
                          </a:solidFill>
                          <a:effectLst/>
                        </a:rPr>
                        <a:t>Electron capture in a degenerate O+Ne+Mg core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9–10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Faint II-P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Neutron star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465494"/>
                  </a:ext>
                </a:extLst>
              </a:tr>
              <a:tr h="268084">
                <a:tc rowSpan="7"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Iron core collapse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10–25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Faint II-P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Neutron star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953988"/>
                  </a:ext>
                </a:extLst>
              </a:tr>
              <a:tr h="67045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25–40 with low or solar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Normal II-P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Black hole after fallback of material onto an initial neutron star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2187320"/>
                  </a:ext>
                </a:extLst>
              </a:tr>
              <a:tr h="4692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25–40 with very high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II-L or II-b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Neutron star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037534"/>
                  </a:ext>
                </a:extLst>
              </a:tr>
              <a:tr h="4692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40–90 with low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None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Black hole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880551"/>
                  </a:ext>
                </a:extLst>
              </a:tr>
              <a:tr h="67045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≥40 with near-solar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Faint </a:t>
                      </a:r>
                      <a:r>
                        <a:rPr lang="en-US" sz="900" dirty="0" err="1">
                          <a:solidFill>
                            <a:schemeClr val="bg1"/>
                          </a:solidFill>
                          <a:effectLst/>
                        </a:rPr>
                        <a:t>Ib</a:t>
                      </a:r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/c, or hypernova with gamma Ray Burst(GRB)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Black hole after fallback of material onto an initial neutron star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9045293"/>
                  </a:ext>
                </a:extLst>
              </a:tr>
              <a:tr h="4692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≥40 with very high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 err="1">
                          <a:solidFill>
                            <a:schemeClr val="bg1"/>
                          </a:solidFill>
                          <a:effectLst/>
                        </a:rPr>
                        <a:t>Ib</a:t>
                      </a:r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/c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Neutron star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0200315"/>
                  </a:ext>
                </a:extLst>
              </a:tr>
              <a:tr h="2680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≥90 with low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None, possible GRB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Black hole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369915"/>
                  </a:ext>
                </a:extLst>
              </a:tr>
              <a:tr h="670453"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Pair instability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140–250 with low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II-P, sometimes a hypernova, possible GRB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No remnant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8802328"/>
                  </a:ext>
                </a:extLst>
              </a:tr>
              <a:tr h="670453"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Photodisintegration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>
                          <a:solidFill>
                            <a:schemeClr val="bg1"/>
                          </a:solidFill>
                          <a:effectLst/>
                        </a:rPr>
                        <a:t>≥250 with low metallicity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900">
                          <a:solidFill>
                            <a:schemeClr val="bg1"/>
                          </a:solidFill>
                          <a:effectLst/>
                        </a:rPr>
                        <a:t>None (or luminous supernova?), possible GRB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Massive black </a:t>
                      </a:r>
                      <a:r>
                        <a:rPr lang="en-US" sz="900" baseline="0" dirty="0">
                          <a:solidFill>
                            <a:schemeClr val="bg1"/>
                          </a:solidFill>
                          <a:effectLst/>
                        </a:rPr>
                        <a:t>hole</a:t>
                      </a:r>
                    </a:p>
                  </a:txBody>
                  <a:tcPr marL="45609" marR="45609" marT="22805" marB="2280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14409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4512A45E-D441-451D-B290-88C3EA229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46813"/>
            <a:ext cx="10353762" cy="970450"/>
          </a:xfrm>
        </p:spPr>
        <p:txBody>
          <a:bodyPr>
            <a:normAutofit/>
          </a:bodyPr>
          <a:lstStyle/>
          <a:p>
            <a:r>
              <a:rPr lang="ka-GE" sz="2800" dirty="0"/>
              <a:t>ბირთვის კოლაფსი მასისა და მეტალურობის მიხედვით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4699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BCA29-5CF0-4D75-9419-3F7097013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ზეახალის ენერგეტიკა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CDB8C6E-5F1B-4414-96F2-DC82AEBE2B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5425022"/>
              </p:ext>
            </p:extLst>
          </p:nvPr>
        </p:nvGraphicFramePr>
        <p:xfrm>
          <a:off x="399331" y="2175141"/>
          <a:ext cx="11382690" cy="3474720"/>
        </p:xfrm>
        <a:graphic>
          <a:graphicData uri="http://schemas.openxmlformats.org/drawingml/2006/table">
            <a:tbl>
              <a:tblPr/>
              <a:tblGrid>
                <a:gridCol w="1725612">
                  <a:extLst>
                    <a:ext uri="{9D8B030D-6E8A-4147-A177-3AD203B41FA5}">
                      <a16:colId xmlns:a16="http://schemas.microsoft.com/office/drawing/2014/main" val="1520820186"/>
                    </a:ext>
                  </a:extLst>
                </a:gridCol>
                <a:gridCol w="1725612">
                  <a:extLst>
                    <a:ext uri="{9D8B030D-6E8A-4147-A177-3AD203B41FA5}">
                      <a16:colId xmlns:a16="http://schemas.microsoft.com/office/drawing/2014/main" val="665212054"/>
                    </a:ext>
                  </a:extLst>
                </a:gridCol>
                <a:gridCol w="1725612">
                  <a:extLst>
                    <a:ext uri="{9D8B030D-6E8A-4147-A177-3AD203B41FA5}">
                      <a16:colId xmlns:a16="http://schemas.microsoft.com/office/drawing/2014/main" val="2624076742"/>
                    </a:ext>
                  </a:extLst>
                </a:gridCol>
                <a:gridCol w="1725612">
                  <a:extLst>
                    <a:ext uri="{9D8B030D-6E8A-4147-A177-3AD203B41FA5}">
                      <a16:colId xmlns:a16="http://schemas.microsoft.com/office/drawing/2014/main" val="2334294844"/>
                    </a:ext>
                  </a:extLst>
                </a:gridCol>
                <a:gridCol w="1725612">
                  <a:extLst>
                    <a:ext uri="{9D8B030D-6E8A-4147-A177-3AD203B41FA5}">
                      <a16:colId xmlns:a16="http://schemas.microsoft.com/office/drawing/2014/main" val="2591081192"/>
                    </a:ext>
                  </a:extLst>
                </a:gridCol>
                <a:gridCol w="2754630">
                  <a:extLst>
                    <a:ext uri="{9D8B030D-6E8A-4147-A177-3AD203B41FA5}">
                      <a16:colId xmlns:a16="http://schemas.microsoft.com/office/drawing/2014/main" val="594237131"/>
                    </a:ext>
                  </a:extLst>
                </a:gridCol>
              </a:tblGrid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Supernova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Approximate total energy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10</a:t>
                      </a:r>
                      <a:r>
                        <a:rPr lang="en-US" sz="1800" baseline="30000" dirty="0">
                          <a:solidFill>
                            <a:schemeClr val="bg1"/>
                          </a:solidFill>
                          <a:effectLst/>
                        </a:rPr>
                        <a:t>44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 joules (</a:t>
                      </a:r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foe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r>
                        <a:rPr lang="en-US" sz="1800" b="0" i="0" u="none" strike="noStrike" baseline="30000" dirty="0">
                          <a:solidFill>
                            <a:schemeClr val="bg1"/>
                          </a:solidFill>
                          <a:effectLst/>
                        </a:rPr>
                        <a:t>c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Ejected Ni</a:t>
                      </a:r>
                      <a:b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(solar masses)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Neutrino energy</a:t>
                      </a:r>
                      <a:b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(foe)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Kinetic energy</a:t>
                      </a:r>
                      <a:b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(foe)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Electromagnetic radiation</a:t>
                      </a:r>
                      <a:b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(foe)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295668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r>
                        <a:rPr lang="pt-BR" sz="1800" dirty="0">
                          <a:solidFill>
                            <a:schemeClr val="bg1"/>
                          </a:solidFill>
                          <a:effectLst/>
                        </a:rPr>
                        <a:t>Type Ia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1.5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0.4 – 0.8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0.1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1.3 – 1.4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~0.01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14435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Core collapse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(0.01) – 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0.001 – 0.01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1453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Hypernova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~1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1–100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1–100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~0.1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31546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Pair instability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5–100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0.5 – 50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low?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>
                          <a:solidFill>
                            <a:schemeClr val="bg1"/>
                          </a:solidFill>
                          <a:effectLst/>
                        </a:rPr>
                        <a:t>1–100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</a:rPr>
                        <a:t>0.01 – 0.1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6324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1554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A1754-5F5C-406B-8FEE-3108AF3DD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ზეახალის შედეგები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09BC3F-717E-45C4-A1A1-E549E700BA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a-GE" sz="2000" dirty="0"/>
              <a:t>მძიმე ელემენთების წყარო</a:t>
            </a:r>
            <a:endParaRPr lang="en-US" sz="20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F587C3-E142-4F46-A5F1-1E8A3E953BEB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ზეახალი ელემენთთა მთავარი წყაროა გალაქტიკაში,იგი გამოყოფს ელემენტებს ჟანგბადიდან რუბიდიუმამდე.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Type </a:t>
            </a:r>
            <a:r>
              <a:rPr lang="en-US" dirty="0" err="1"/>
              <a:t>Ia</a:t>
            </a:r>
            <a:r>
              <a:rPr lang="ka-GE" dirty="0"/>
              <a:t> აწარმოებს ძირითდად სილიკონსა და რკინის პიკთან მდებარე ელემენტებს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ბირთვული კოლაფსის შედეგად მიღებული ზეახალები აწარმოებენ ძირითადად ჟანგბადისა და ნეონის მსგავს ელემენტებს,ასევე ცინკზე მძიმე ელემენტებსაც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type II</a:t>
            </a:r>
            <a:r>
              <a:rPr lang="ka-GE" dirty="0"/>
              <a:t> კი გამოყოფს ძირითადად წყალბადსა და ჰელიუმს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919153-50A8-421A-948B-4DEE97166D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a-GE" dirty="0"/>
              <a:t>კოსმოსური სხივები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35DFD9D-BBC5-44AA-949D-786A5D3B7791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ka-GE" dirty="0"/>
              <a:t>ზეახალის ნარჩენები სავარაუდოდ კოსმოსური სხივების აჩქარების  ერთერთი მთვარი მიზეზია,მაგრამ ეს მოვლენა მხოლოდ მცირე ზეახალის ნარჩენებშია დაფიქსირებული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ACA943A-CAFE-44EE-B8EF-D8321F5634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a-GE" dirty="0"/>
              <a:t>გრავიტაციული ველები და ევოლუცია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9CCB66-088D-442D-B6AD-4A0BEC34C517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ზეახალი პოტენციურად არის ძლიერი გრავიტაციული ველების წყარო, მაგრამ ეს ჯერ არ დაფიქსირებულა,ერთადერთი გრავიტაციული ველების დაფიქსირება მოხდა  შავი ხვრელისა და ნეიტრონული ვარსკვლავის შერწყმისას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/>
              <a:t>ასევე ზეახალს დიდი ადგილი უკავია სამყაროს ევოლუციაში,რადგანაც დიდმა აფეთქებამ  წარმოქმნა წყალბადი,ჰელიუმი და ლითიუმი, ამიტომ ზეახალი აფეთქება მეტალების ძირითადი წყაროა გალაქტიკაში,რომელიც ამდიდრებს  ვარსკვლავშორის სივრცესს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449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1AB1D-C977-4A0C-BB5F-4F30C5041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359" y="2346036"/>
            <a:ext cx="10353762" cy="970450"/>
          </a:xfrm>
        </p:spPr>
        <p:txBody>
          <a:bodyPr/>
          <a:lstStyle/>
          <a:p>
            <a:r>
              <a:rPr lang="ka-GE" dirty="0"/>
              <a:t>დიდი მადლობა ყურადღებისთვის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683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Words>762</Words>
  <Application>Microsoft Office PowerPoint</Application>
  <PresentationFormat>Widescreen</PresentationFormat>
  <Paragraphs>175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Calisto MT</vt:lpstr>
      <vt:lpstr>Sylfaen</vt:lpstr>
      <vt:lpstr>Wingdings 2</vt:lpstr>
      <vt:lpstr>Slate</vt:lpstr>
      <vt:lpstr>ზეახალი ვარსკვლავები</vt:lpstr>
      <vt:lpstr>რა არის  ზეახალი?</vt:lpstr>
      <vt:lpstr>ზეახალის წარმოქმნის მიზეზი</vt:lpstr>
      <vt:lpstr>Type Ia ზეახალის წარმოქმნა</vt:lpstr>
      <vt:lpstr>ზეახალის აღმოჩენის ისტორია</vt:lpstr>
      <vt:lpstr>ზეახალის ტიპები</vt:lpstr>
      <vt:lpstr>Type I </vt:lpstr>
      <vt:lpstr>Type II</vt:lpstr>
      <vt:lpstr>PowerPoint Presentation</vt:lpstr>
      <vt:lpstr>ზეახალის ფიზიკური თვისებები ტიპების მიხედვით</vt:lpstr>
      <vt:lpstr>ბირთვის კოლაფსი მასისა და მეტალურობის მიხედვით</vt:lpstr>
      <vt:lpstr>ზეახალის ენერგეტიკა</vt:lpstr>
      <vt:lpstr>ზეახალის შედეგები</vt:lpstr>
      <vt:lpstr>დიდი მადლობა ყურადღებისთვის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ზეახალი ვარსკვლავები</dc:title>
  <dc:creator>User</dc:creator>
  <cp:lastModifiedBy>User</cp:lastModifiedBy>
  <cp:revision>21</cp:revision>
  <dcterms:created xsi:type="dcterms:W3CDTF">2020-06-04T17:00:11Z</dcterms:created>
  <dcterms:modified xsi:type="dcterms:W3CDTF">2020-06-05T08:24:53Z</dcterms:modified>
</cp:coreProperties>
</file>