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AC64249-4E19-F754-6FFE-52584FFDFAD9}" v="2689" dt="2020-06-18T11:36:09.9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>
        <p:scale>
          <a:sx n="81" d="100"/>
          <a:sy n="81" d="100"/>
        </p:scale>
        <p:origin x="-84" y="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105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3125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67717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2531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1458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7861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5398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118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1042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2170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25570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31806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53621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58855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5766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63446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9177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9660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87190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err="1">
                <a:solidFill>
                  <a:schemeClr val="bg2">
                    <a:lumMod val="10000"/>
                  </a:schemeClr>
                </a:solidFill>
                <a:cs typeface="Calibri Light"/>
              </a:rPr>
              <a:t>ზუსტ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cs typeface="Calibri Light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cs typeface="Calibri Light"/>
              </a:rPr>
              <a:t>და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cs typeface="Calibri Light"/>
              </a:rPr>
              <a:t> 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cs typeface="Calibri Light"/>
              </a:rPr>
              <a:t>საბუნებისმეტყველო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cs typeface="Calibri Light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cs typeface="Calibri Light"/>
              </a:rPr>
              <a:t>მეცნიერებათა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cs typeface="Calibri Light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cs typeface="Calibri Light"/>
              </a:rPr>
              <a:t>ფაკულტეტის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cs typeface="Calibri Light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cs typeface="Calibri Light"/>
              </a:rPr>
              <a:t>სტუდენტის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cs typeface="Calibri Light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cs typeface="Calibri Light"/>
              </a:rPr>
              <a:t>ცაავა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cs typeface="Calibri Light"/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  <a:cs typeface="Calibri Light"/>
              </a:rPr>
              <a:t>ბექას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cs typeface="Calibri Light"/>
              </a:rPr>
              <a:t> </a:t>
            </a:r>
            <a:br>
              <a:rPr lang="en-US" dirty="0">
                <a:solidFill>
                  <a:schemeClr val="bg2">
                    <a:lumMod val="10000"/>
                  </a:schemeClr>
                </a:solidFill>
                <a:cs typeface="Calibri Light"/>
              </a:rPr>
            </a:br>
            <a:r>
              <a:rPr lang="en-US" dirty="0">
                <a:cs typeface="Calibri Light"/>
              </a:rPr>
              <a:t/>
            </a:r>
            <a:br>
              <a:rPr lang="en-US" dirty="0">
                <a:cs typeface="Calibri Light"/>
              </a:rPr>
            </a:br>
            <a:r>
              <a:rPr lang="en-US" dirty="0" err="1">
                <a:solidFill>
                  <a:schemeClr val="bg2">
                    <a:lumMod val="10000"/>
                  </a:schemeClr>
                </a:solidFill>
                <a:cs typeface="Calibri Light"/>
              </a:rPr>
              <a:t>პრეზენტაცია</a:t>
            </a: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838200" y="2242568"/>
            <a:ext cx="10515600" cy="356058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endParaRPr lang="en-US" b="1" dirty="0">
              <a:cs typeface="Calibri" panose="020F0502020204030204"/>
            </a:endParaRPr>
          </a:p>
          <a:p>
            <a:pPr marL="0" indent="0" algn="ctr">
              <a:buNone/>
            </a:pPr>
            <a:endParaRPr lang="en-US">
              <a:cs typeface="Calibri" panose="020F0502020204030204"/>
            </a:endParaRPr>
          </a:p>
          <a:p>
            <a:pPr marL="0" indent="0" algn="ctr">
              <a:buNone/>
            </a:pPr>
            <a:r>
              <a:rPr lang="en-US" b="1" dirty="0" err="1">
                <a:cs typeface="Calibri" panose="020F0502020204030204"/>
              </a:rPr>
              <a:t>კოსმოლოგია</a:t>
            </a:r>
            <a:r>
              <a:rPr lang="en-US" b="1" dirty="0">
                <a:cs typeface="Calibri" panose="020F0502020204030204"/>
              </a:rPr>
              <a:t> </a:t>
            </a:r>
            <a:r>
              <a:rPr lang="en-US" b="1" dirty="0" err="1">
                <a:cs typeface="Calibri" panose="020F0502020204030204"/>
              </a:rPr>
              <a:t>და</a:t>
            </a:r>
            <a:r>
              <a:rPr lang="en-US" b="1" dirty="0">
                <a:cs typeface="Calibri" panose="020F0502020204030204"/>
              </a:rPr>
              <a:t> </a:t>
            </a:r>
            <a:r>
              <a:rPr lang="en-US" b="1" dirty="0" err="1">
                <a:cs typeface="Calibri" panose="020F0502020204030204"/>
              </a:rPr>
              <a:t>ელემენტარული</a:t>
            </a:r>
            <a:r>
              <a:rPr lang="en-US" b="1" dirty="0">
                <a:cs typeface="Calibri" panose="020F0502020204030204"/>
              </a:rPr>
              <a:t> </a:t>
            </a:r>
            <a:r>
              <a:rPr lang="en-US" b="1" dirty="0" err="1">
                <a:cs typeface="Calibri" panose="020F0502020204030204"/>
              </a:rPr>
              <a:t>ნაწილაკები</a:t>
            </a:r>
            <a:r>
              <a:rPr lang="en-US" b="1" dirty="0">
                <a:cs typeface="Calibri" panose="020F0502020204030204"/>
              </a:rPr>
              <a:t> </a:t>
            </a:r>
          </a:p>
          <a:p>
            <a:pPr marL="0" indent="0" algn="ctr">
              <a:buNone/>
            </a:pPr>
            <a:endParaRPr lang="en-US" b="1" dirty="0">
              <a:cs typeface="Calibri" panose="020F0502020204030204"/>
            </a:endParaRPr>
          </a:p>
          <a:p>
            <a:pPr marL="0" indent="0" algn="ctr">
              <a:buNone/>
            </a:pPr>
            <a:r>
              <a:rPr lang="en-US" sz="3200" dirty="0">
                <a:cs typeface="Calibri" panose="020F0502020204030204"/>
              </a:rPr>
              <a:t>"</a:t>
            </a:r>
            <a:r>
              <a:rPr lang="en-US" sz="3200" dirty="0" err="1">
                <a:cs typeface="Calibri" panose="020F0502020204030204"/>
              </a:rPr>
              <a:t>რადიო</a:t>
            </a:r>
            <a:r>
              <a:rPr lang="en-US" sz="3200" dirty="0">
                <a:cs typeface="Calibri" panose="020F0502020204030204"/>
              </a:rPr>
              <a:t> </a:t>
            </a:r>
            <a:r>
              <a:rPr lang="en-US" sz="3200" dirty="0" err="1">
                <a:cs typeface="Calibri" panose="020F0502020204030204"/>
              </a:rPr>
              <a:t>ტელესკოპები</a:t>
            </a:r>
            <a:r>
              <a:rPr lang="en-US" sz="3200" dirty="0">
                <a:cs typeface="Calibri" panose="020F0502020204030204"/>
              </a:rPr>
              <a:t>"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15D85D9-F9B8-4F3C-8662-7664BCF9D6FE}"/>
              </a:ext>
            </a:extLst>
          </p:cNvPr>
          <p:cNvSpPr txBox="1"/>
          <p:nvPr/>
        </p:nvSpPr>
        <p:spPr>
          <a:xfrm>
            <a:off x="2826589" y="5802702"/>
            <a:ext cx="691263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 dirty="0" err="1">
                <a:cs typeface="Calibri"/>
              </a:rPr>
              <a:t>თბილისი</a:t>
            </a:r>
            <a:r>
              <a:rPr lang="en-US" b="1" dirty="0">
                <a:cs typeface="Calibri"/>
              </a:rPr>
              <a:t>     </a:t>
            </a:r>
            <a:endParaRPr lang="en-US" b="1">
              <a:cs typeface="Calibri"/>
            </a:endParaRPr>
          </a:p>
          <a:p>
            <a:pPr algn="ctr"/>
            <a:r>
              <a:rPr lang="en-US" b="1" dirty="0">
                <a:cs typeface="Calibri"/>
              </a:rPr>
              <a:t>            2020წ  </a:t>
            </a:r>
            <a:r>
              <a:rPr lang="en-US" dirty="0">
                <a:cs typeface="Calibri"/>
              </a:rPr>
              <a:t>                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24F65CA-7762-4AD8-885B-3C6E434AC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670" y="139460"/>
            <a:ext cx="10018713" cy="1350033"/>
          </a:xfrm>
        </p:spPr>
        <p:txBody>
          <a:bodyPr/>
          <a:lstStyle/>
          <a:p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რას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აკეთებენ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რადიო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ტელესკოპები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?!?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056AAD3-EF9E-4177-8B48-FEF4CD5815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76" y="1646207"/>
            <a:ext cx="5101657" cy="4432540"/>
          </a:xfrm>
        </p:spPr>
        <p:txBody>
          <a:bodyPr>
            <a:normAutofit lnSpcReduction="10000"/>
          </a:bodyPr>
          <a:lstStyle/>
          <a:p>
            <a:pPr>
              <a:buFont typeface="Wingdings"/>
              <a:buChar char="§"/>
            </a:pP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კოსმოსური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თანამგზავრების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თვალყურის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დევნება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და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მონაცემების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შეგროვება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>
              <a:buFont typeface="Wingdings"/>
              <a:buChar char="§"/>
            </a:pPr>
            <a:endParaRPr lang="en-US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Font typeface="Wingdings"/>
              <a:buChar char="§"/>
            </a:pP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მონიტორინგი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რადიო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სიგნალების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გარე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სივრციდან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>
              <a:buFont typeface="Wingdings"/>
              <a:buChar char="§"/>
            </a:pPr>
            <a:endParaRPr lang="en-US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Font typeface="Wingdings"/>
              <a:buChar char="§"/>
            </a:pP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ამინდის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ამოცნობა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სხვა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პლანეტების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ვარსკვლავების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და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სხვა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ასტრონომიული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ობიექტების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გამოვლენა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xmlns="" id="{8AF3657F-1B43-40F0-8127-E79A58EBAD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0439" y="1777812"/>
            <a:ext cx="4094671" cy="4193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629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AD863E-FFDD-4CC2-8645-B3D30180A2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რისი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გაკეთება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შეუძლია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მცირე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 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რადიო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ტელესკოპს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?!?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4AC55AE-9660-4AC0-A347-74B5BF58CD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30008" y="2681376"/>
            <a:ext cx="10018713" cy="3124201"/>
          </a:xfrm>
        </p:spPr>
        <p:txBody>
          <a:bodyPr/>
          <a:lstStyle/>
          <a:p>
            <a:r>
              <a:rPr lang="en-US" dirty="0" err="1"/>
              <a:t>ძლიერი</a:t>
            </a:r>
            <a:r>
              <a:rPr lang="en-US" dirty="0"/>
              <a:t> </a:t>
            </a:r>
            <a:r>
              <a:rPr lang="en-US" dirty="0" err="1"/>
              <a:t>რადიო</a:t>
            </a:r>
            <a:r>
              <a:rPr lang="en-US" dirty="0"/>
              <a:t> </a:t>
            </a:r>
            <a:r>
              <a:rPr lang="en-US" dirty="0" err="1"/>
              <a:t>წყაროების</a:t>
            </a:r>
            <a:r>
              <a:rPr lang="en-US" dirty="0"/>
              <a:t> </a:t>
            </a:r>
            <a:r>
              <a:rPr lang="en-US" dirty="0" err="1"/>
              <a:t>გამოვლენა</a:t>
            </a:r>
            <a:r>
              <a:rPr lang="en-US" dirty="0"/>
              <a:t>.</a:t>
            </a:r>
          </a:p>
          <a:p>
            <a:r>
              <a:rPr lang="en-US" dirty="0" err="1"/>
              <a:t>მეტეორების</a:t>
            </a:r>
            <a:r>
              <a:rPr lang="en-US" dirty="0"/>
              <a:t> </a:t>
            </a:r>
            <a:r>
              <a:rPr lang="en-US" dirty="0" err="1"/>
              <a:t>აღმოჩენა</a:t>
            </a:r>
            <a:r>
              <a:rPr lang="en-US" dirty="0"/>
              <a:t>.</a:t>
            </a:r>
          </a:p>
          <a:p>
            <a:r>
              <a:rPr lang="en-US" dirty="0" err="1"/>
              <a:t>მაღალი</a:t>
            </a:r>
            <a:r>
              <a:rPr lang="en-US" dirty="0"/>
              <a:t> </a:t>
            </a:r>
            <a:r>
              <a:rPr lang="en-US" dirty="0" err="1"/>
              <a:t>ენერგიის</a:t>
            </a:r>
            <a:r>
              <a:rPr lang="en-US" dirty="0"/>
              <a:t> </a:t>
            </a:r>
            <a:r>
              <a:rPr lang="en-US" dirty="0" err="1"/>
              <a:t>პოლუსების</a:t>
            </a:r>
            <a:r>
              <a:rPr lang="en-US" dirty="0"/>
              <a:t> </a:t>
            </a:r>
            <a:r>
              <a:rPr lang="en-US" dirty="0" err="1"/>
              <a:t>ძიება</a:t>
            </a:r>
            <a:r>
              <a:rPr lang="en-US" dirty="0"/>
              <a:t>.</a:t>
            </a:r>
          </a:p>
          <a:p>
            <a:r>
              <a:rPr lang="en-US" dirty="0" err="1"/>
              <a:t>რუკა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67350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540274-FF9F-45ED-9220-DD59B1B32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685800"/>
            <a:ext cx="9716789" cy="1752599"/>
          </a:xfrm>
        </p:spPr>
        <p:txBody>
          <a:bodyPr/>
          <a:lstStyle/>
          <a:p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რა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არის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რადიო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ტელესკოპი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?!?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16C307C-A078-46EE-9EDF-AE260D444D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78272" y="3270848"/>
            <a:ext cx="5734261" cy="3124201"/>
          </a:xfrm>
        </p:spPr>
        <p:txBody>
          <a:bodyPr/>
          <a:lstStyle/>
          <a:p>
            <a:r>
              <a:rPr lang="en-US" dirty="0" err="1"/>
              <a:t>ძალიან</a:t>
            </a:r>
            <a:r>
              <a:rPr lang="en-US" dirty="0"/>
              <a:t> </a:t>
            </a:r>
            <a:r>
              <a:rPr lang="en-US" dirty="0" err="1"/>
              <a:t>მგრძნობიარე</a:t>
            </a:r>
            <a:r>
              <a:rPr lang="en-US" dirty="0"/>
              <a:t> </a:t>
            </a:r>
            <a:r>
              <a:rPr lang="en-US" dirty="0" err="1"/>
              <a:t>რადიო</a:t>
            </a:r>
            <a:r>
              <a:rPr lang="en-US" dirty="0"/>
              <a:t> </a:t>
            </a:r>
            <a:r>
              <a:rPr lang="en-US" dirty="0" err="1"/>
              <a:t>მიმღები</a:t>
            </a:r>
            <a:r>
              <a:rPr lang="en-US" dirty="0"/>
              <a:t>. </a:t>
            </a:r>
          </a:p>
          <a:p>
            <a:r>
              <a:rPr lang="en-US" dirty="0" err="1"/>
              <a:t>ზომავს</a:t>
            </a:r>
            <a:r>
              <a:rPr lang="en-US" dirty="0"/>
              <a:t> </a:t>
            </a:r>
            <a:r>
              <a:rPr lang="en-US" dirty="0" err="1"/>
              <a:t>რადიო</a:t>
            </a:r>
            <a:r>
              <a:rPr lang="en-US" dirty="0"/>
              <a:t> </a:t>
            </a:r>
            <a:r>
              <a:rPr lang="en-US" dirty="0" err="1"/>
              <a:t>ტალღების</a:t>
            </a:r>
            <a:r>
              <a:rPr lang="en-US" dirty="0"/>
              <a:t> </a:t>
            </a:r>
            <a:r>
              <a:rPr lang="en-US" err="1"/>
              <a:t>ინტენსივობას</a:t>
            </a:r>
            <a:r>
              <a:rPr lang="en-US" dirty="0"/>
              <a:t>.</a:t>
            </a:r>
          </a:p>
          <a:p>
            <a:r>
              <a:rPr lang="en-US" dirty="0" err="1"/>
              <a:t>სიგნალების</a:t>
            </a:r>
            <a:r>
              <a:rPr lang="en-US" dirty="0"/>
              <a:t> </a:t>
            </a:r>
            <a:r>
              <a:rPr lang="en-US" dirty="0" err="1"/>
              <a:t>გამოსავლენად</a:t>
            </a:r>
            <a:r>
              <a:rPr lang="en-US" dirty="0"/>
              <a:t> </a:t>
            </a:r>
            <a:r>
              <a:rPr lang="en-US" dirty="0" err="1"/>
              <a:t>ისვრის</a:t>
            </a:r>
            <a:r>
              <a:rPr lang="en-US" dirty="0"/>
              <a:t> </a:t>
            </a:r>
            <a:r>
              <a:rPr lang="en-US" dirty="0" err="1"/>
              <a:t>მცირე</a:t>
            </a:r>
            <a:r>
              <a:rPr lang="en-US" dirty="0"/>
              <a:t> </a:t>
            </a:r>
            <a:r>
              <a:rPr lang="en-US" dirty="0" err="1"/>
              <a:t>სხივს</a:t>
            </a:r>
            <a:r>
              <a:rPr lang="en-US" dirty="0"/>
              <a:t>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4" descr="A picture containing building, outdoor, dome, beach&#10;&#10;Description generated with very high confidence">
            <a:extLst>
              <a:ext uri="{FF2B5EF4-FFF2-40B4-BE49-F238E27FC236}">
                <a16:creationId xmlns:a16="http://schemas.microsoft.com/office/drawing/2014/main" xmlns="" id="{B69AB1BB-4EE1-43C5-B914-E934FFBCD4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2362" y="2887342"/>
            <a:ext cx="4324708" cy="3426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378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7A0E09A-2D97-4ABF-A719-A40DF51B8C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839" y="628291"/>
            <a:ext cx="7675204" cy="1752599"/>
          </a:xfrm>
        </p:spPr>
        <p:txBody>
          <a:bodyPr/>
          <a:lstStyle/>
          <a:p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როგორ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მზადდება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?!?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3D6C183-780A-4C80-9568-6FD63A7AF6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პარაბოლური</a:t>
            </a:r>
            <a:r>
              <a:rPr lang="en-US" dirty="0"/>
              <a:t> </a:t>
            </a:r>
            <a:r>
              <a:rPr lang="en-US" dirty="0" err="1"/>
              <a:t>ფორმის</a:t>
            </a:r>
            <a:r>
              <a:rPr lang="en-US" dirty="0"/>
              <a:t> </a:t>
            </a:r>
            <a:r>
              <a:rPr lang="en-US" dirty="0" err="1"/>
              <a:t>თეფში</a:t>
            </a:r>
            <a:r>
              <a:rPr lang="en-US" dirty="0"/>
              <a:t>.</a:t>
            </a:r>
          </a:p>
          <a:p>
            <a:r>
              <a:rPr lang="en-US" dirty="0" err="1"/>
              <a:t>თეფშის</a:t>
            </a:r>
            <a:r>
              <a:rPr lang="en-US" dirty="0"/>
              <a:t> </a:t>
            </a:r>
            <a:r>
              <a:rPr lang="en-US" dirty="0" err="1"/>
              <a:t>თავზე</a:t>
            </a:r>
            <a:r>
              <a:rPr lang="en-US" dirty="0"/>
              <a:t> </a:t>
            </a:r>
            <a:r>
              <a:rPr lang="en-US" dirty="0" err="1"/>
              <a:t>დამონტაჟებული</a:t>
            </a:r>
            <a:r>
              <a:rPr lang="en-US" dirty="0"/>
              <a:t> </a:t>
            </a:r>
            <a:r>
              <a:rPr lang="en-US" dirty="0" err="1"/>
              <a:t>ანტენა</a:t>
            </a:r>
            <a:r>
              <a:rPr lang="en-US" dirty="0"/>
              <a:t>.</a:t>
            </a:r>
          </a:p>
          <a:p>
            <a:r>
              <a:rPr lang="en-US" dirty="0" err="1"/>
              <a:t>გამაძლიერებელი</a:t>
            </a:r>
            <a:r>
              <a:rPr lang="en-US" dirty="0"/>
              <a:t>, </a:t>
            </a:r>
            <a:r>
              <a:rPr lang="en-US" dirty="0" err="1"/>
              <a:t>რომელიც</a:t>
            </a:r>
            <a:r>
              <a:rPr lang="en-US" dirty="0"/>
              <a:t> </a:t>
            </a:r>
            <a:r>
              <a:rPr lang="en-US" dirty="0" err="1"/>
              <a:t>გამოიყენება</a:t>
            </a:r>
            <a:r>
              <a:rPr lang="en-US" dirty="0"/>
              <a:t> </a:t>
            </a:r>
            <a:r>
              <a:rPr lang="en-US" dirty="0" err="1"/>
              <a:t>სიგნალის</a:t>
            </a:r>
            <a:r>
              <a:rPr lang="en-US" dirty="0"/>
              <a:t> </a:t>
            </a:r>
            <a:r>
              <a:rPr lang="en-US" dirty="0" err="1"/>
              <a:t>მოსაპოვებლად</a:t>
            </a:r>
            <a:r>
              <a:rPr lang="en-US" dirty="0"/>
              <a:t>.</a:t>
            </a:r>
          </a:p>
          <a:p>
            <a:r>
              <a:rPr lang="en-US" dirty="0" err="1"/>
              <a:t>ყველა</a:t>
            </a:r>
            <a:r>
              <a:rPr lang="en-US" dirty="0"/>
              <a:t> </a:t>
            </a:r>
            <a:r>
              <a:rPr lang="en-US" dirty="0" err="1"/>
              <a:t>ინფორმაცია</a:t>
            </a:r>
            <a:r>
              <a:rPr lang="en-US" dirty="0"/>
              <a:t> </a:t>
            </a:r>
            <a:r>
              <a:rPr lang="en-US" dirty="0" err="1"/>
              <a:t>იგზავნება</a:t>
            </a:r>
            <a:r>
              <a:rPr lang="en-US" dirty="0"/>
              <a:t> </a:t>
            </a:r>
            <a:r>
              <a:rPr lang="en-US" dirty="0" err="1"/>
              <a:t>კომპიუტერში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359081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8">
            <a:extLst>
              <a:ext uri="{FF2B5EF4-FFF2-40B4-BE49-F238E27FC236}">
                <a16:creationId xmlns:a16="http://schemas.microsoft.com/office/drawing/2014/main" xmlns="" id="{C27500CA-FA61-49B6-AC7B-2CE50433D9B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9BB2C0D0-9D80-4309-B3A1-320A61FC622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xmlns="" id="{BD302E04-6272-4489-AC6C-BD90F6BE4E1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654ECFC5-08C7-4BEA-8913-423DF4B205B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22B548B5-28F3-4F2F-BDDA-A16D0D276D3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EB0B6947-A2CA-4DF4-B955-DAFECEC2E45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D4F51AD8-AD43-4ABE-85E8-4F769F8C21E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7862076-63C4-42F6-A186-D12FC3618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685800"/>
            <a:ext cx="5781729" cy="1752599"/>
          </a:xfrm>
        </p:spPr>
        <p:txBody>
          <a:bodyPr>
            <a:normAutofit/>
          </a:bodyPr>
          <a:lstStyle/>
          <a:p>
            <a:r>
              <a:rPr lang="en-US"/>
              <a:t>აღწერილობა რადიო ტელესკოპის ?!?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58571D8-0D65-4FAE-A382-7B60335623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2666999"/>
            <a:ext cx="5781730" cy="3124201"/>
          </a:xfrm>
        </p:spPr>
        <p:txBody>
          <a:bodyPr>
            <a:normAutofit/>
          </a:bodyPr>
          <a:lstStyle/>
          <a:p>
            <a:r>
              <a:rPr lang="en-US" dirty="0" err="1"/>
              <a:t>თეფში</a:t>
            </a:r>
            <a:r>
              <a:rPr lang="en-US" dirty="0"/>
              <a:t> </a:t>
            </a:r>
            <a:r>
              <a:rPr lang="en-US" dirty="0" err="1"/>
              <a:t>ასახავს</a:t>
            </a:r>
            <a:r>
              <a:rPr lang="en-US" dirty="0"/>
              <a:t> </a:t>
            </a:r>
            <a:r>
              <a:rPr lang="en-US" dirty="0" err="1"/>
              <a:t>რადიო</a:t>
            </a:r>
            <a:r>
              <a:rPr lang="en-US" dirty="0"/>
              <a:t> </a:t>
            </a:r>
            <a:r>
              <a:rPr lang="en-US" dirty="0" err="1"/>
              <a:t>ტალღებს</a:t>
            </a:r>
            <a:r>
              <a:rPr lang="en-US" dirty="0"/>
              <a:t> </a:t>
            </a:r>
            <a:r>
              <a:rPr lang="en-US" dirty="0" err="1"/>
              <a:t>ანტენაზე</a:t>
            </a:r>
            <a:r>
              <a:rPr lang="en-US" dirty="0"/>
              <a:t>.</a:t>
            </a:r>
          </a:p>
          <a:p>
            <a:r>
              <a:rPr lang="en-US"/>
              <a:t>ანტენა </a:t>
            </a:r>
            <a:r>
              <a:rPr lang="en-US" err="1"/>
              <a:t>აგზავნის</a:t>
            </a:r>
            <a:r>
              <a:rPr lang="en-US" dirty="0"/>
              <a:t> </a:t>
            </a:r>
            <a:r>
              <a:rPr lang="en-US" err="1"/>
              <a:t>სიგნალს</a:t>
            </a:r>
            <a:r>
              <a:rPr lang="en-US" dirty="0"/>
              <a:t> </a:t>
            </a:r>
            <a:r>
              <a:rPr lang="en-US" err="1"/>
              <a:t>გამაძლიერებელში</a:t>
            </a:r>
            <a:r>
              <a:rPr lang="en-US" dirty="0"/>
              <a:t>.</a:t>
            </a:r>
          </a:p>
          <a:p>
            <a:r>
              <a:rPr lang="en-US" dirty="0" err="1"/>
              <a:t>ინფორაცია</a:t>
            </a:r>
            <a:r>
              <a:rPr lang="en-US" dirty="0"/>
              <a:t> </a:t>
            </a:r>
            <a:r>
              <a:rPr lang="en-US" dirty="0" err="1"/>
              <a:t>ჩაწერილია</a:t>
            </a:r>
            <a:r>
              <a:rPr lang="en-US" dirty="0"/>
              <a:t> </a:t>
            </a:r>
            <a:r>
              <a:rPr lang="en-US" dirty="0" err="1"/>
              <a:t>კომპიუტერში</a:t>
            </a:r>
            <a:r>
              <a:rPr lang="en-US" dirty="0"/>
              <a:t>.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xmlns="" id="{6958E693-06E1-4835-9E33-076E6D8ED93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590503" y="648931"/>
            <a:ext cx="3912520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object, antenna&#10;&#10;Description generated with very high confidence">
            <a:extLst>
              <a:ext uri="{FF2B5EF4-FFF2-40B4-BE49-F238E27FC236}">
                <a16:creationId xmlns:a16="http://schemas.microsoft.com/office/drawing/2014/main" xmlns="" id="{CC29B86F-449A-43CB-9867-A9FD4DC0D25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58" r="15170" b="-2"/>
          <a:stretch/>
        </p:blipFill>
        <p:spPr>
          <a:xfrm>
            <a:off x="7592160" y="752973"/>
            <a:ext cx="3744551" cy="503553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3513911-2074-4359-B553-934CBC5B63B0}"/>
              </a:ext>
            </a:extLst>
          </p:cNvPr>
          <p:cNvSpPr txBox="1"/>
          <p:nvPr/>
        </p:nvSpPr>
        <p:spPr>
          <a:xfrm>
            <a:off x="7916173" y="1000664"/>
            <a:ext cx="149237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 err="1">
                <a:solidFill>
                  <a:schemeClr val="bg2">
                    <a:lumMod val="10000"/>
                  </a:schemeClr>
                </a:solidFill>
              </a:rPr>
              <a:t>ანტენა</a:t>
            </a:r>
            <a:endParaRPr lang="en-US" sz="20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1544E7C8-98DF-4D08-B006-48DD1E79A22A}"/>
              </a:ext>
            </a:extLst>
          </p:cNvPr>
          <p:cNvSpPr txBox="1"/>
          <p:nvPr/>
        </p:nvSpPr>
        <p:spPr>
          <a:xfrm>
            <a:off x="7498332" y="3544558"/>
            <a:ext cx="157863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 err="1"/>
              <a:t>კომპიუტერი</a:t>
            </a:r>
            <a:endParaRPr lang="en-US" b="1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0A1E584F-2E61-4EE8-97C6-3B6B2322F5F9}"/>
              </a:ext>
            </a:extLst>
          </p:cNvPr>
          <p:cNvSpPr txBox="1"/>
          <p:nvPr/>
        </p:nvSpPr>
        <p:spPr>
          <a:xfrm>
            <a:off x="7612451" y="4808867"/>
            <a:ext cx="208184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 err="1"/>
              <a:t>გამაძლიერებელი</a:t>
            </a:r>
            <a:endParaRPr lang="en-US" b="1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4866A551-DC68-450D-8972-304F01F54C57}"/>
              </a:ext>
            </a:extLst>
          </p:cNvPr>
          <p:cNvSpPr txBox="1"/>
          <p:nvPr/>
        </p:nvSpPr>
        <p:spPr>
          <a:xfrm rot="5400000">
            <a:off x="10285742" y="3168950"/>
            <a:ext cx="24268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 err="1"/>
              <a:t>პარაბოლური</a:t>
            </a:r>
            <a:r>
              <a:rPr lang="en-US" b="1" dirty="0"/>
              <a:t> </a:t>
            </a:r>
            <a:r>
              <a:rPr lang="en-US" b="1" dirty="0" err="1"/>
              <a:t>თეფში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3855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052A6A2-DB45-4E97-831B-DDD4AA3DE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მუშაობის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50000"/>
                  </a:schemeClr>
                </a:solidFill>
              </a:rPr>
              <a:t>პრინციპი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?!?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A1B9764-9074-4F1E-B2BB-A750E6F5A9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სიგნალები</a:t>
            </a:r>
            <a:r>
              <a:rPr lang="en-US" dirty="0"/>
              <a:t> </a:t>
            </a:r>
            <a:r>
              <a:rPr lang="en-US" dirty="0" err="1" smtClean="0"/>
              <a:t>იგზავნება</a:t>
            </a:r>
            <a:r>
              <a:rPr lang="en-US" dirty="0" smtClean="0"/>
              <a:t> </a:t>
            </a:r>
            <a:r>
              <a:rPr lang="en-US" dirty="0" err="1" smtClean="0"/>
              <a:t>გამაძლიერებლებ</a:t>
            </a:r>
            <a:r>
              <a:rPr lang="ka-GE" dirty="0" smtClean="0"/>
              <a:t>შ</a:t>
            </a:r>
            <a:r>
              <a:rPr lang="en-US" dirty="0" smtClean="0"/>
              <a:t>ი </a:t>
            </a:r>
            <a:r>
              <a:rPr lang="en-US" dirty="0" err="1"/>
              <a:t>სიგნალის</a:t>
            </a:r>
            <a:r>
              <a:rPr lang="en-US" dirty="0"/>
              <a:t> </a:t>
            </a:r>
            <a:r>
              <a:rPr lang="en-US" dirty="0" err="1"/>
              <a:t>გასადიდებლად</a:t>
            </a:r>
            <a:r>
              <a:rPr lang="en-US" dirty="0"/>
              <a:t>.</a:t>
            </a:r>
          </a:p>
          <a:p>
            <a:r>
              <a:rPr lang="en-US" dirty="0" err="1" smtClean="0"/>
              <a:t>სიგ</a:t>
            </a:r>
            <a:r>
              <a:rPr lang="ka-GE" dirty="0" smtClean="0"/>
              <a:t>ნ</a:t>
            </a:r>
            <a:r>
              <a:rPr lang="en-US" dirty="0" err="1" smtClean="0"/>
              <a:t>ალის</a:t>
            </a:r>
            <a:r>
              <a:rPr lang="en-US" dirty="0" smtClean="0"/>
              <a:t> </a:t>
            </a:r>
            <a:r>
              <a:rPr lang="en-US" dirty="0" err="1"/>
              <a:t>დამუშავება</a:t>
            </a:r>
            <a:r>
              <a:rPr lang="en-US" dirty="0"/>
              <a:t> </a:t>
            </a:r>
            <a:r>
              <a:rPr lang="en-US" dirty="0" err="1"/>
              <a:t>ხდება</a:t>
            </a:r>
            <a:r>
              <a:rPr lang="en-US" dirty="0"/>
              <a:t> </a:t>
            </a:r>
            <a:r>
              <a:rPr lang="en-US" dirty="0" err="1"/>
              <a:t>კომპიუტერის</a:t>
            </a:r>
            <a:r>
              <a:rPr lang="en-US" dirty="0"/>
              <a:t> </a:t>
            </a:r>
            <a:r>
              <a:rPr lang="en-US" dirty="0" err="1"/>
              <a:t>მიერ</a:t>
            </a:r>
            <a:r>
              <a:rPr lang="en-US" dirty="0"/>
              <a:t> </a:t>
            </a:r>
            <a:r>
              <a:rPr lang="en-US" dirty="0" err="1"/>
              <a:t>სიგნალის</a:t>
            </a:r>
            <a:r>
              <a:rPr lang="en-US" dirty="0"/>
              <a:t> </a:t>
            </a:r>
            <a:r>
              <a:rPr lang="en-US" dirty="0" err="1"/>
              <a:t>სურათად</a:t>
            </a:r>
            <a:r>
              <a:rPr lang="en-US" dirty="0"/>
              <a:t> </a:t>
            </a:r>
            <a:r>
              <a:rPr lang="en-US" dirty="0" err="1"/>
              <a:t>გადაქცევის</a:t>
            </a:r>
            <a:r>
              <a:rPr lang="en-US" dirty="0"/>
              <a:t> </a:t>
            </a:r>
            <a:r>
              <a:rPr lang="en-US" dirty="0" err="1"/>
              <a:t>მიზნით</a:t>
            </a:r>
            <a:r>
              <a:rPr lang="en-US" dirty="0"/>
              <a:t>.  </a:t>
            </a:r>
          </a:p>
        </p:txBody>
      </p:sp>
    </p:spTree>
    <p:extLst>
      <p:ext uri="{BB962C8B-B14F-4D97-AF65-F5344CB8AC3E}">
        <p14:creationId xmlns:p14="http://schemas.microsoft.com/office/powerpoint/2010/main" val="12625749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8D7ADAF-0071-47A1-B1E0-8D0FA67AA5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990" y="657045"/>
            <a:ext cx="10018713" cy="1752599"/>
          </a:xfrm>
        </p:spPr>
        <p:txBody>
          <a:bodyPr/>
          <a:lstStyle/>
          <a:p>
            <a:r>
              <a:rPr lang="en-US">
                <a:solidFill>
                  <a:schemeClr val="accent1">
                    <a:lumMod val="50000"/>
                  </a:schemeClr>
                </a:solidFill>
              </a:rPr>
              <a:t>პირველი რადიო ტელესკოპი ?!?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3E97E25-D60B-4EE0-9B8E-AF998F1D04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2666999"/>
            <a:ext cx="6783808" cy="3124201"/>
          </a:xfrm>
        </p:spPr>
        <p:txBody>
          <a:bodyPr/>
          <a:lstStyle/>
          <a:p>
            <a:r>
              <a:rPr lang="en-US"/>
              <a:t>აშენებულია  კარლ იანსკის ( Karl Jansky ) მიერ.</a:t>
            </a:r>
          </a:p>
          <a:p>
            <a:r>
              <a:rPr lang="en-US"/>
              <a:t>დამზადებულია 1931 წელს.</a:t>
            </a:r>
          </a:p>
          <a:p>
            <a:r>
              <a:rPr lang="en-US"/>
              <a:t>მან ჩაწერა  ჭექ-ქუხილი და განალაგა  სხვადასხვა კატეგორიაში.</a:t>
            </a:r>
            <a:endParaRPr lang="en-US" dirty="0"/>
          </a:p>
        </p:txBody>
      </p:sp>
      <p:pic>
        <p:nvPicPr>
          <p:cNvPr id="4" name="Picture 4" descr="A picture containing person, man, standing, black&#10;&#10;Description generated with very high confidence">
            <a:extLst>
              <a:ext uri="{FF2B5EF4-FFF2-40B4-BE49-F238E27FC236}">
                <a16:creationId xmlns:a16="http://schemas.microsoft.com/office/drawing/2014/main" xmlns="" id="{C7EC0A5F-2223-4BA6-AEC1-6DDA06107E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8098" y="3274012"/>
            <a:ext cx="3821501" cy="3314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239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94D27E6-DC0A-45C5-AB12-651E94B945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accent1">
                    <a:lumMod val="50000"/>
                  </a:schemeClr>
                </a:solidFill>
              </a:rPr>
              <a:t>ტიპი რადიო  ტელესკოპების ?!?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AFC114A-563D-49C9-85BE-98E32F3D92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Haystack  რადიო ტელესკოპი.</a:t>
            </a:r>
          </a:p>
          <a:p>
            <a:r>
              <a:rPr lang="en-US"/>
              <a:t>Westford  რადიო ტელესკოპი.</a:t>
            </a:r>
          </a:p>
          <a:p>
            <a:r>
              <a:rPr lang="en-US"/>
              <a:t>Arecibo   რადიო ტელესკოპი.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44848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602BEA1-F011-404E-869E-EC0552622D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084" y="67574"/>
            <a:ext cx="10018713" cy="1019354"/>
          </a:xfrm>
        </p:spPr>
        <p:txBody>
          <a:bodyPr/>
          <a:lstStyle/>
          <a:p>
            <a:r>
              <a:rPr lang="en-US">
                <a:solidFill>
                  <a:schemeClr val="accent1">
                    <a:lumMod val="50000"/>
                  </a:schemeClr>
                </a:solidFill>
                <a:ea typeface="+mj-lt"/>
                <a:cs typeface="+mj-lt"/>
              </a:rPr>
              <a:t>Haystack  რადიო ტელესკოპი ?!?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E2D5F60-816D-432D-9C3E-7501F905C5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18574" y="1042357"/>
            <a:ext cx="5403581" cy="3526767"/>
          </a:xfrm>
        </p:spPr>
        <p:txBody>
          <a:bodyPr/>
          <a:lstStyle/>
          <a:p>
            <a:r>
              <a:rPr lang="en-US"/>
              <a:t>კონტროლირდება დისტანციურად.</a:t>
            </a:r>
            <a:endParaRPr lang="en-US" dirty="0"/>
          </a:p>
          <a:p>
            <a:r>
              <a:rPr lang="en-US"/>
              <a:t>ძირითადად გამოიყენება</a:t>
            </a:r>
            <a:r>
              <a:rPr lang="en-US" dirty="0"/>
              <a:t> </a:t>
            </a:r>
          </a:p>
          <a:p>
            <a:r>
              <a:rPr lang="en-US"/>
              <a:t>არის მცირე ზომის ტელესკოპი.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4" descr="A picture containing outdoor, grass, building, sitting&#10;&#10;Description generated with very high confidence">
            <a:extLst>
              <a:ext uri="{FF2B5EF4-FFF2-40B4-BE49-F238E27FC236}">
                <a16:creationId xmlns:a16="http://schemas.microsoft.com/office/drawing/2014/main" xmlns="" id="{3A1F1EB6-9437-4375-94E5-D28C1720CE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665" y="1134464"/>
            <a:ext cx="3112518" cy="29212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C1D7BC1-9050-47B8-9EE1-83C3256B12BF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B1A9321-C550-4A7B-9982-DCC887AE1663}"/>
              </a:ext>
            </a:extLst>
          </p:cNvPr>
          <p:cNvSpPr txBox="1"/>
          <p:nvPr/>
        </p:nvSpPr>
        <p:spPr>
          <a:xfrm>
            <a:off x="4953539" y="36452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B5290DE-1C7C-43A1-A44B-6A4C6CE06C1B}"/>
              </a:ext>
            </a:extLst>
          </p:cNvPr>
          <p:cNvSpPr txBox="1"/>
          <p:nvPr/>
        </p:nvSpPr>
        <p:spPr>
          <a:xfrm>
            <a:off x="7382414" y="5268942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Haystack  </a:t>
            </a:r>
            <a:r>
              <a:rPr lang="en-US" dirty="0" err="1"/>
              <a:t>ობსერვატორია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B3462B22-A5C1-4CE0-AF67-79B6C2BB7331}"/>
              </a:ext>
            </a:extLst>
          </p:cNvPr>
          <p:cNvSpPr txBox="1"/>
          <p:nvPr/>
        </p:nvSpPr>
        <p:spPr>
          <a:xfrm>
            <a:off x="8373553" y="3830308"/>
            <a:ext cx="277195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 dirty="0"/>
          </a:p>
        </p:txBody>
      </p:sp>
      <p:pic>
        <p:nvPicPr>
          <p:cNvPr id="10" name="Picture 10" descr="A large white building&#10;&#10;Description generated with high confidence">
            <a:extLst>
              <a:ext uri="{FF2B5EF4-FFF2-40B4-BE49-F238E27FC236}">
                <a16:creationId xmlns:a16="http://schemas.microsoft.com/office/drawing/2014/main" xmlns="" id="{145123F3-5330-49F3-9FA9-B4109AD99E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9683" y="4456262"/>
            <a:ext cx="4180935" cy="2201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6809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EE04A4C-EFB9-44B6-AF79-EAAAC8A9A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141" y="714555"/>
            <a:ext cx="9055430" cy="1752599"/>
          </a:xfrm>
        </p:spPr>
        <p:txBody>
          <a:bodyPr/>
          <a:lstStyle/>
          <a:p>
            <a:r>
              <a:rPr lang="en-US">
                <a:solidFill>
                  <a:schemeClr val="accent1">
                    <a:lumMod val="50000"/>
                  </a:schemeClr>
                </a:solidFill>
              </a:rPr>
              <a:t>Westford რადიო ტელესკოპი ?!?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D9AE8D3-44A7-45DB-A22C-F50AC1E48C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2666999"/>
            <a:ext cx="5561733" cy="3124201"/>
          </a:xfrm>
        </p:spPr>
        <p:txBody>
          <a:bodyPr/>
          <a:lstStyle/>
          <a:p>
            <a:r>
              <a:rPr lang="en-US"/>
              <a:t>გუმბათის ფორმის ტელესკოპი.</a:t>
            </a:r>
          </a:p>
          <a:p>
            <a:r>
              <a:rPr lang="en-US"/>
              <a:t>შეიქმნა 1961 წელს.</a:t>
            </a:r>
            <a:endParaRPr lang="en-US" dirty="0"/>
          </a:p>
          <a:p>
            <a:r>
              <a:rPr lang="en-US"/>
              <a:t>გამოიყენება საკომუნიკაციო ტექნოლოგიებში.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4" descr="A picture containing transport, aircraft, balloon, outdoor&#10;&#10;Description generated with very high confidence">
            <a:extLst>
              <a:ext uri="{FF2B5EF4-FFF2-40B4-BE49-F238E27FC236}">
                <a16:creationId xmlns:a16="http://schemas.microsoft.com/office/drawing/2014/main" xmlns="" id="{08017610-ED9A-4B57-B7EA-99BE063485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6703" y="2976885"/>
            <a:ext cx="3706482" cy="339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8045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7290409-8B69-44BD-B234-434AA2030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3" y="642668"/>
            <a:ext cx="10018713" cy="1752599"/>
          </a:xfrm>
        </p:spPr>
        <p:txBody>
          <a:bodyPr/>
          <a:lstStyle/>
          <a:p>
            <a:r>
              <a:rPr lang="en-US">
                <a:solidFill>
                  <a:schemeClr val="accent1">
                    <a:lumMod val="50000"/>
                  </a:schemeClr>
                </a:solidFill>
              </a:rPr>
              <a:t>ყველაზე დიდი  ზომის რადიო ტელესკოპი ?!?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7E4929C-AAC0-4E97-B51D-BB6239951B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2666999"/>
            <a:ext cx="5633619" cy="2649749"/>
          </a:xfrm>
        </p:spPr>
        <p:txBody>
          <a:bodyPr/>
          <a:lstStyle/>
          <a:p>
            <a:r>
              <a:rPr lang="en-US"/>
              <a:t>მდებარეობს  China.</a:t>
            </a:r>
          </a:p>
          <a:p>
            <a:r>
              <a:rPr lang="en-US"/>
              <a:t>აქვს დისტანციური ანტენა.</a:t>
            </a:r>
            <a:endParaRPr lang="en-US" dirty="0"/>
          </a:p>
        </p:txBody>
      </p:sp>
      <p:pic>
        <p:nvPicPr>
          <p:cNvPr id="5" name="Picture 5" descr="A view of a large mountain in the background&#10;&#10;Description generated with very high confidence">
            <a:extLst>
              <a:ext uri="{FF2B5EF4-FFF2-40B4-BE49-F238E27FC236}">
                <a16:creationId xmlns:a16="http://schemas.microsoft.com/office/drawing/2014/main" xmlns="" id="{1117729A-6CBB-4942-B407-7C6044DCFF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5269" y="3009170"/>
            <a:ext cx="4569123" cy="342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6339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4696E91-4AF7-45D4-B051-537748458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6802" y="1879121"/>
            <a:ext cx="10018713" cy="1752599"/>
          </a:xfrm>
        </p:spPr>
        <p:txBody>
          <a:bodyPr>
            <a:normAutofit/>
          </a:bodyPr>
          <a:lstStyle/>
          <a:p>
            <a:r>
              <a:rPr lang="en-US" sz="4400">
                <a:solidFill>
                  <a:schemeClr val="accent1">
                    <a:lumMod val="50000"/>
                  </a:schemeClr>
                </a:solidFill>
              </a:rPr>
              <a:t>გმადლობთ ყურადღებისთვის</a:t>
            </a:r>
            <a:endParaRPr lang="en-US" sz="4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21821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174</Words>
  <Application>Microsoft Office PowerPoint</Application>
  <PresentationFormat>Произвольный</PresentationFormat>
  <Paragraphs>61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Parallax</vt:lpstr>
      <vt:lpstr>ზუსტ და საბუნებისმეტყველო მეცნიერებათა ფაკულტეტის სტუდენტის ცაავა ბექას   პრეზენტაცია</vt:lpstr>
      <vt:lpstr>რას აკეთებენ რადიო ტელესკოპები ?!?</vt:lpstr>
      <vt:lpstr>რისი გაკეთება შეუძლია მცირე რადიო ტელესკოპს ?!?</vt:lpstr>
      <vt:lpstr>რა არის რადიო ტელესკოპი ?!?</vt:lpstr>
      <vt:lpstr>როგორ მზადდება ?!?</vt:lpstr>
      <vt:lpstr>აღწერილობა რადიო ტელესკოპის ?!?</vt:lpstr>
      <vt:lpstr>მუშაობის პრინციპი ?!?</vt:lpstr>
      <vt:lpstr>პირველი რადიო ტელესკოპი ?!?</vt:lpstr>
      <vt:lpstr>ტიპი რადიო  ტელესკოპების ?!?</vt:lpstr>
      <vt:lpstr>Haystack  რადიო ტელესკოპი ?!?</vt:lpstr>
      <vt:lpstr>Westford რადიო ტელესკოპი ?!?</vt:lpstr>
      <vt:lpstr>ყველაზე დიდი  ზომის რადიო ტელესკოპი ?!?</vt:lpstr>
      <vt:lpstr>გმადლობთ ყურადღებისთვის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l.oudcer</cp:lastModifiedBy>
  <cp:revision>534</cp:revision>
  <dcterms:created xsi:type="dcterms:W3CDTF">2020-06-18T07:42:13Z</dcterms:created>
  <dcterms:modified xsi:type="dcterms:W3CDTF">2020-06-19T06:26:01Z</dcterms:modified>
</cp:coreProperties>
</file>