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2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Noto Sans Georgian" panose="020B0604020202020204" charset="0"/>
      <p:regular r:id="rId20"/>
      <p:bold r:id="rId21"/>
    </p:embeddedFont>
    <p:embeddedFont>
      <p:font typeface="Noto Sans Georgian SemiBold" panose="020B0604020202020204" charset="0"/>
      <p:regular r:id="rId22"/>
      <p:bold r:id="rId23"/>
    </p:embeddedFont>
    <p:embeddedFont>
      <p:font typeface="Poppins" panose="00000500000000000000" pitchFamily="2" charset="0"/>
      <p:regular r:id="rId24"/>
      <p:bold r:id="rId25"/>
      <p:italic r:id="rId26"/>
      <p:boldItalic r:id="rId27"/>
    </p:embeddedFont>
    <p:embeddedFont>
      <p:font typeface="Poppins SemiBold" panose="000007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90267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1" name="Google Shape;13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4" name="Google Shape;14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4" name="Google Shape;1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1" name="Google Shape;1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5" name="Google Shape;19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4" name="Google Shape;20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3" name="Google Shape;22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0" name="Google Shape;29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87376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15" name="Google Shape;31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1950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gsi.de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hyperlink" Target="nimms.web.cern.ch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enlight.web.cern.ch" TargetMode="External"/><Relationship Id="rId5" Type="http://schemas.openxmlformats.org/officeDocument/2006/relationships/image" Target="../media/image34.png"/><Relationship Id="rId15" Type="http://schemas.openxmlformats.org/officeDocument/2006/relationships/hyperlink" Target="fondazionecnao.it" TargetMode="External"/><Relationship Id="rId10" Type="http://schemas.openxmlformats.org/officeDocument/2006/relationships/hyperlink" Target="http://home.cern/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hyperlink" Target="klinikum.uni-heidelberg.de/hit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9427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0550" y="5019675"/>
            <a:ext cx="11010900" cy="115252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590550" y="685800"/>
            <a:ext cx="11010900" cy="3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6225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94A3B8"/>
                </a:solidFill>
                <a:latin typeface="Noto Sans Georgian SemiBold"/>
                <a:ea typeface="Noto Sans Georgian SemiBold"/>
                <a:cs typeface="Noto Sans Georgian SemiBold"/>
                <a:sym typeface="Noto Sans Georgian SemiBold"/>
              </a:rPr>
              <a:t>ივანე ჯავახიშვილის სახელობის თბილისის სახელმწიფო უნივერსიტეტი</a:t>
            </a:r>
            <a:endParaRPr dirty="0"/>
          </a:p>
        </p:txBody>
      </p:sp>
      <p:sp>
        <p:nvSpPr>
          <p:cNvPr id="87" name="Google Shape;87;p13"/>
          <p:cNvSpPr/>
          <p:nvPr/>
        </p:nvSpPr>
        <p:spPr>
          <a:xfrm>
            <a:off x="590550" y="1095375"/>
            <a:ext cx="11010900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Google Shape;88;p1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38325" y="714375"/>
            <a:ext cx="276225" cy="2095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2805588" y="2528887"/>
            <a:ext cx="6580822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50" b="1" i="0" u="none" strike="noStrike" cap="none" dirty="0">
                <a:solidFill>
                  <a:srgbClr val="38BDF8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ჰადრონოთერაპია</a:t>
            </a:r>
            <a:endParaRPr dirty="0"/>
          </a:p>
        </p:txBody>
      </p:sp>
      <p:sp>
        <p:nvSpPr>
          <p:cNvPr id="90" name="Google Shape;90;p13"/>
          <p:cNvSpPr txBox="1"/>
          <p:nvPr/>
        </p:nvSpPr>
        <p:spPr>
          <a:xfrm>
            <a:off x="2962275" y="3195637"/>
            <a:ext cx="626745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ფიზიკა სიმსივნის წინააღმდეგ: თანამედროვე გამოწვევები და პერსპექტივები</a:t>
            </a:r>
            <a:endParaRPr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590550" y="5419725"/>
            <a:ext cx="3048000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45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>
                <a:solidFill>
                  <a:srgbClr val="06B6D4"/>
                </a:solidFill>
                <a:latin typeface="Noto Sans Georgian SemiBold"/>
                <a:ea typeface="Noto Sans Georgian SemiBold"/>
                <a:cs typeface="Noto Sans Georgian SemiBold"/>
                <a:sym typeface="Noto Sans Georgian SemiBold"/>
              </a:rPr>
              <a:t>ფიზიკის დეპარტამენტი</a:t>
            </a:r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590550" y="5716801"/>
            <a:ext cx="3048000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მე-3 კურსის სტუდენტი: </a:t>
            </a:r>
            <a:endParaRPr lang="ka-GE" sz="1350" b="0" i="0" u="none" strike="noStrike" cap="none" dirty="0">
              <a:solidFill>
                <a:srgbClr val="CBD5E1"/>
              </a:solidFill>
              <a:latin typeface="Noto Sans Georgian"/>
              <a:ea typeface="Noto Sans Georgian"/>
              <a:cs typeface="Noto Sans Georgian"/>
              <a:sym typeface="Noto Sans Georgi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ანა თინიკაშვილი</a:t>
            </a:r>
            <a:endParaRPr dirty="0"/>
          </a:p>
        </p:txBody>
      </p:sp>
      <p:pic>
        <p:nvPicPr>
          <p:cNvPr id="94" name="Google Shape;94;p13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0550" y="5467350"/>
            <a:ext cx="17145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AD3672-4D14-4192-A393-13CA86ABCA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3590" y="5227837"/>
            <a:ext cx="1231499" cy="123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24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60" y="1352350"/>
            <a:ext cx="3632185" cy="2663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93827" y="1352350"/>
            <a:ext cx="3632340" cy="2663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72110" y="1352350"/>
            <a:ext cx="3632185" cy="2663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490756" y="4188590"/>
            <a:ext cx="3632186" cy="2258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9772" y="4188590"/>
            <a:ext cx="3632186" cy="225816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4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მოხსენების გეგმა</a:t>
            </a:r>
            <a:endParaRPr dirty="0"/>
          </a:p>
        </p:txBody>
      </p:sp>
      <p:sp>
        <p:nvSpPr>
          <p:cNvPr id="98" name="Google Shape;98;p14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862338" y="1943955"/>
            <a:ext cx="316889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I. გამოწვევები</a:t>
            </a:r>
            <a:endParaRPr dirty="0"/>
          </a:p>
        </p:txBody>
      </p:sp>
      <p:sp>
        <p:nvSpPr>
          <p:cNvPr id="100" name="Google Shape;100;p14"/>
          <p:cNvSpPr txBox="1"/>
          <p:nvPr/>
        </p:nvSpPr>
        <p:spPr>
          <a:xfrm>
            <a:off x="862338" y="2393913"/>
            <a:ext cx="3017997" cy="1403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ტრადიციული ფოტონური თერაპიის ლიმიტები და ჯანმრთელი ქსოვილების რადიაციული დატვირთვა.</a:t>
            </a:r>
            <a:endParaRPr dirty="0"/>
          </a:p>
        </p:txBody>
      </p:sp>
      <p:sp>
        <p:nvSpPr>
          <p:cNvPr id="101" name="Google Shape;101;p14"/>
          <p:cNvSpPr txBox="1"/>
          <p:nvPr/>
        </p:nvSpPr>
        <p:spPr>
          <a:xfrm>
            <a:off x="4625466" y="1943955"/>
            <a:ext cx="31690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II. ბრეგის პიკი</a:t>
            </a:r>
            <a:endParaRPr dirty="0"/>
          </a:p>
        </p:txBody>
      </p:sp>
      <p:sp>
        <p:nvSpPr>
          <p:cNvPr id="102" name="Google Shape;102;p14"/>
          <p:cNvSpPr txBox="1"/>
          <p:nvPr/>
        </p:nvSpPr>
        <p:spPr>
          <a:xfrm>
            <a:off x="4624676" y="2463572"/>
            <a:ext cx="3018153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პროტონების ენერგიის კარგვის მექანიზმები და ბეტე-ბლოხის კანონი.</a:t>
            </a:r>
            <a:endParaRPr dirty="0"/>
          </a:p>
        </p:txBody>
      </p:sp>
      <p:sp>
        <p:nvSpPr>
          <p:cNvPr id="103" name="Google Shape;103;p14"/>
          <p:cNvSpPr txBox="1"/>
          <p:nvPr/>
        </p:nvSpPr>
        <p:spPr>
          <a:xfrm>
            <a:off x="8402960" y="1948287"/>
            <a:ext cx="316889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III. რადიობიოლოგია</a:t>
            </a:r>
            <a:endParaRPr dirty="0"/>
          </a:p>
        </p:txBody>
      </p:sp>
      <p:sp>
        <p:nvSpPr>
          <p:cNvPr id="104" name="Google Shape;104;p14"/>
          <p:cNvSpPr txBox="1"/>
          <p:nvPr/>
        </p:nvSpPr>
        <p:spPr>
          <a:xfrm>
            <a:off x="8402960" y="2463572"/>
            <a:ext cx="3017997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LET-ის (ხაზოვანი ენერგიის გადაცემის) გავლენა სიმსივნურ უჯრედებზე.</a:t>
            </a:r>
            <a:endParaRPr dirty="0"/>
          </a:p>
        </p:txBody>
      </p:sp>
      <p:sp>
        <p:nvSpPr>
          <p:cNvPr id="105" name="Google Shape;105;p14"/>
          <p:cNvSpPr txBox="1"/>
          <p:nvPr/>
        </p:nvSpPr>
        <p:spPr>
          <a:xfrm>
            <a:off x="2807762" y="4718542"/>
            <a:ext cx="317089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IV. ტექნოლოგია</a:t>
            </a:r>
            <a:endParaRPr dirty="0"/>
          </a:p>
        </p:txBody>
      </p:sp>
      <p:sp>
        <p:nvSpPr>
          <p:cNvPr id="106" name="Google Shape;106;p14"/>
          <p:cNvSpPr txBox="1"/>
          <p:nvPr/>
        </p:nvSpPr>
        <p:spPr>
          <a:xfrm>
            <a:off x="2807762" y="5210812"/>
            <a:ext cx="3019904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თანამედროვე ამაჩქარებლები, ციკლოტრონები და Gantry სისტემები.</a:t>
            </a:r>
            <a:endParaRPr dirty="0"/>
          </a:p>
        </p:txBody>
      </p:sp>
      <p:sp>
        <p:nvSpPr>
          <p:cNvPr id="107" name="Google Shape;107;p14"/>
          <p:cNvSpPr txBox="1"/>
          <p:nvPr/>
        </p:nvSpPr>
        <p:spPr>
          <a:xfrm>
            <a:off x="6574162" y="4715475"/>
            <a:ext cx="317089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V. საქართველო</a:t>
            </a:r>
            <a:endParaRPr dirty="0"/>
          </a:p>
        </p:txBody>
      </p:sp>
      <p:sp>
        <p:nvSpPr>
          <p:cNvPr id="108" name="Google Shape;108;p14"/>
          <p:cNvSpPr txBox="1"/>
          <p:nvPr/>
        </p:nvSpPr>
        <p:spPr>
          <a:xfrm>
            <a:off x="6596778" y="5209652"/>
            <a:ext cx="3019904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KIU-ს მეგაპროექტი და მისი მნიშვნელობა რეგიონისთვის.</a:t>
            </a:r>
            <a:endParaRPr dirty="0"/>
          </a:p>
        </p:txBody>
      </p:sp>
      <p:pic>
        <p:nvPicPr>
          <p:cNvPr id="109" name="Google Shape;109;p14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52475" y="1429699"/>
            <a:ext cx="396250" cy="331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4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589807" y="1422098"/>
            <a:ext cx="396250" cy="331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4" descr="imag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271682" y="1458631"/>
            <a:ext cx="346719" cy="331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4" descr="image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585769" y="4292980"/>
            <a:ext cx="395021" cy="310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4" descr="image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414359" y="4256819"/>
            <a:ext cx="395021" cy="3102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1750" y="2224087"/>
            <a:ext cx="5238750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5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ფოტონური თერაპიის ლიმიტები</a:t>
            </a:r>
            <a:endParaRPr dirty="0"/>
          </a:p>
        </p:txBody>
      </p:sp>
      <p:sp>
        <p:nvSpPr>
          <p:cNvPr id="120" name="Google Shape;120;p15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5"/>
          <p:cNvSpPr txBox="1"/>
          <p:nvPr/>
        </p:nvSpPr>
        <p:spPr>
          <a:xfrm>
            <a:off x="619125" y="1630267"/>
            <a:ext cx="5238750" cy="86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რენტგენული და გამა-გამოსხივების გამოყენება კიბოს მკურნალობაში ეფექტურია, თუმცა მას აქვს ფუნდამენტური ფიზიკური შეზღუდვები:</a:t>
            </a:r>
            <a:endParaRPr dirty="0"/>
          </a:p>
        </p:txBody>
      </p:sp>
      <p:sp>
        <p:nvSpPr>
          <p:cNvPr id="123" name="Google Shape;123;p15"/>
          <p:cNvSpPr txBox="1"/>
          <p:nvPr/>
        </p:nvSpPr>
        <p:spPr>
          <a:xfrm>
            <a:off x="923924" y="3026921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24" name="Google Shape;124;p15"/>
          <p:cNvSpPr txBox="1"/>
          <p:nvPr/>
        </p:nvSpPr>
        <p:spPr>
          <a:xfrm>
            <a:off x="976312" y="2932755"/>
            <a:ext cx="4857750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425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ენერგიის კარგვა:</a:t>
            </a:r>
            <a:r>
              <a:rPr lang="ka-GE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მაქსიმალური დოზა გამოიყოფა კანის ზედაპირთან ახლოს, სიმსივნის წინ.</a:t>
            </a:r>
            <a:endParaRPr lang="ka-GE" dirty="0"/>
          </a:p>
        </p:txBody>
      </p:sp>
      <p:sp>
        <p:nvSpPr>
          <p:cNvPr id="125" name="Google Shape;125;p15"/>
          <p:cNvSpPr txBox="1"/>
          <p:nvPr/>
        </p:nvSpPr>
        <p:spPr>
          <a:xfrm>
            <a:off x="885825" y="3724781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26" name="Google Shape;126;p15"/>
          <p:cNvSpPr txBox="1"/>
          <p:nvPr/>
        </p:nvSpPr>
        <p:spPr>
          <a:xfrm>
            <a:off x="952500" y="3651712"/>
            <a:ext cx="4857750" cy="57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Exit Dose:</a:t>
            </a: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რადიაცია გადის სხეულში და აზიანებს სიმსივნის უკან მდებარე ჯანმრთელ ქსოვილებს.</a:t>
            </a:r>
            <a:endParaRPr dirty="0"/>
          </a:p>
        </p:txBody>
      </p:sp>
      <p:sp>
        <p:nvSpPr>
          <p:cNvPr id="127" name="Google Shape;127;p15"/>
          <p:cNvSpPr txBox="1"/>
          <p:nvPr/>
        </p:nvSpPr>
        <p:spPr>
          <a:xfrm>
            <a:off x="909637" y="4499588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28" name="Google Shape;128;p15"/>
          <p:cNvSpPr txBox="1"/>
          <p:nvPr/>
        </p:nvSpPr>
        <p:spPr>
          <a:xfrm>
            <a:off x="952500" y="4378336"/>
            <a:ext cx="4857750" cy="86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დაზიანების რისკი:</a:t>
            </a: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მაღალი ენერგიის ფოტონები აზიანებენ ჯანმრთელ უჯრედებს მთელი ტრაექტორიის მანძილზე, რაც ზღუდავს მაქსიმალურ დასაშვებ დოზას.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CCA73-22E7-4934-B112-D2AC399FA7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089" b="9782"/>
          <a:stretch/>
        </p:blipFill>
        <p:spPr>
          <a:xfrm>
            <a:off x="6400800" y="2215197"/>
            <a:ext cx="5200650" cy="3351530"/>
          </a:xfrm>
          <a:prstGeom prst="roundRect">
            <a:avLst>
              <a:gd name="adj" fmla="val 2874"/>
            </a:avLst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3301454"/>
            <a:ext cx="5238750" cy="2154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1750" y="3301454"/>
            <a:ext cx="5238750" cy="2154287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6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ჰადრონების უპირატესობა</a:t>
            </a:r>
            <a:endParaRPr dirty="0"/>
          </a:p>
        </p:txBody>
      </p:sp>
      <p:sp>
        <p:nvSpPr>
          <p:cNvPr id="136" name="Google Shape;136;p16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508635" y="2025104"/>
            <a:ext cx="11049000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პროტონები და ნახშირბადის იონები (ჰადრონები) განსხვავდებიან ფოტონებისგან მათი ფიზიკური ბუნებით.</a:t>
            </a:r>
            <a:endParaRPr dirty="0"/>
          </a:p>
        </p:txBody>
      </p:sp>
      <p:sp>
        <p:nvSpPr>
          <p:cNvPr id="138" name="Google Shape;138;p16"/>
          <p:cNvSpPr txBox="1"/>
          <p:nvPr/>
        </p:nvSpPr>
        <p:spPr>
          <a:xfrm>
            <a:off x="866775" y="3596729"/>
            <a:ext cx="488061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მასის ეფექტი</a:t>
            </a:r>
            <a:endParaRPr dirty="0"/>
          </a:p>
        </p:txBody>
      </p:sp>
      <p:sp>
        <p:nvSpPr>
          <p:cNvPr id="139" name="Google Shape;139;p16"/>
          <p:cNvSpPr txBox="1"/>
          <p:nvPr/>
        </p:nvSpPr>
        <p:spPr>
          <a:xfrm>
            <a:off x="866775" y="4111079"/>
            <a:ext cx="4648200" cy="86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პროტონი 1836-ჯერ მძიმეა ელექტრონზე. მძიმე ნაწილაკების მოძრაობის ტრაექტორია უფრო სწორხაზოვანია.</a:t>
            </a:r>
            <a:endParaRPr dirty="0"/>
          </a:p>
        </p:txBody>
      </p:sp>
      <p:sp>
        <p:nvSpPr>
          <p:cNvPr id="140" name="Google Shape;140;p16"/>
          <p:cNvSpPr txBox="1"/>
          <p:nvPr/>
        </p:nvSpPr>
        <p:spPr>
          <a:xfrm>
            <a:off x="6677025" y="3596729"/>
            <a:ext cx="488061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ბალისტიკური სიზუსტე</a:t>
            </a:r>
            <a:endParaRPr dirty="0"/>
          </a:p>
        </p:txBody>
      </p:sp>
      <p:sp>
        <p:nvSpPr>
          <p:cNvPr id="141" name="Google Shape;141;p16"/>
          <p:cNvSpPr txBox="1"/>
          <p:nvPr/>
        </p:nvSpPr>
        <p:spPr>
          <a:xfrm>
            <a:off x="6677025" y="4111079"/>
            <a:ext cx="4648200" cy="86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ჰადრონები შესაძლებელს ხდის სიმსივნის "დაბომბვას" მილიმეტრული სიზუსტით, ჯანმრთელი ქსოვილების დაცვით.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125" y="2242612"/>
            <a:ext cx="11049000" cy="896391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7"/>
          <p:cNvSpPr txBox="1"/>
          <p:nvPr/>
        </p:nvSpPr>
        <p:spPr>
          <a:xfrm>
            <a:off x="762000" y="571500"/>
            <a:ext cx="11401425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a-GE" sz="2850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ენერგიის კარგვა</a:t>
            </a: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: ბრეგის პიკი</a:t>
            </a:r>
            <a:endParaRPr dirty="0"/>
          </a:p>
        </p:txBody>
      </p:sp>
      <p:sp>
        <p:nvSpPr>
          <p:cNvPr id="148" name="Google Shape;148;p17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7"/>
          <p:cNvSpPr txBox="1"/>
          <p:nvPr/>
        </p:nvSpPr>
        <p:spPr>
          <a:xfrm>
            <a:off x="571425" y="1286567"/>
            <a:ext cx="11049000" cy="787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ბეტე-ბლოხის ფორმულის მიხედვით, ენერგიის დანაკარგი დისტანციის ერთეულზე უკუპროპორციულია სიჩქარის კვადრატის:</a:t>
            </a:r>
            <a:endParaRPr sz="1600" dirty="0"/>
          </a:p>
        </p:txBody>
      </p:sp>
      <p:pic>
        <p:nvPicPr>
          <p:cNvPr id="151" name="Google Shape;151;p1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62984" y="2452508"/>
            <a:ext cx="1466031" cy="51690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616D8F-6901-493C-BD1D-53CAFE65FB62}"/>
              </a:ext>
            </a:extLst>
          </p:cNvPr>
          <p:cNvSpPr txBox="1"/>
          <p:nvPr/>
        </p:nvSpPr>
        <p:spPr>
          <a:xfrm>
            <a:off x="571425" y="3652165"/>
            <a:ext cx="6096000" cy="2264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ka-GE" sz="1500" b="1" i="0" u="none" strike="noStrike" kern="0" cap="none" spc="0" normalizeH="0" baseline="0" noProof="0" dirty="0">
                <a:ln>
                  <a:noFill/>
                </a:ln>
                <a:solidFill>
                  <a:srgbClr val="A5B4FC"/>
                </a:solidFill>
                <a:effectLst/>
                <a:uLnTx/>
                <a:uFillTx/>
                <a:latin typeface="Noto Sans Georgian"/>
                <a:ea typeface="Noto Sans Georgian"/>
                <a:cs typeface="Noto Sans Georgian"/>
                <a:sym typeface="Noto Sans Georgian"/>
              </a:rPr>
              <a:t>მაღალი სიჩქარე (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A5B4FC"/>
                </a:solidFill>
                <a:effectLst/>
                <a:uLnTx/>
                <a:uFillTx/>
                <a:latin typeface="Noto Sans Georgian"/>
                <a:ea typeface="Noto Sans Georgian"/>
                <a:cs typeface="Noto Sans Georgian"/>
                <a:sym typeface="Noto Sans Georgian"/>
              </a:rPr>
              <a:t>v): </a:t>
            </a:r>
            <a:r>
              <a:rPr kumimoji="0" lang="ka-GE" sz="1500" b="0" i="0" u="none" strike="noStrike" kern="0" cap="none" spc="0" normalizeH="0" baseline="0" noProof="0" dirty="0">
                <a:ln>
                  <a:noFill/>
                </a:ln>
                <a:solidFill>
                  <a:srgbClr val="CBD5E1"/>
                </a:solidFill>
                <a:effectLst/>
                <a:uLnTx/>
                <a:uFillTx/>
                <a:latin typeface="Noto Sans Georgian"/>
                <a:ea typeface="Noto Sans Georgian"/>
                <a:cs typeface="Noto Sans Georgian"/>
                <a:sym typeface="Noto Sans Georgian"/>
              </a:rPr>
              <a:t>შესვლისას ენერგიის კარგვა მინიმალურია — საწყისი ქსოვილები დაცულია.</a:t>
            </a:r>
          </a:p>
          <a:p>
            <a:pPr>
              <a:lnSpc>
                <a:spcPct val="160000"/>
              </a:lnSpc>
              <a:defRPr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დამუხრუჭება: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სიჩქარის შემცირებასთან ერთად ენერგიის გამოყოფა კატასტროფულად იზრდება.</a:t>
            </a:r>
            <a:endParaRPr lang="ka-GE" sz="1500" dirty="0"/>
          </a:p>
          <a:p>
            <a:pPr>
              <a:lnSpc>
                <a:spcPct val="160000"/>
              </a:lnSpc>
              <a:defRPr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ბრეგის პიკი: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მაქსიმალური აფეთქება გაჩერებამდე წამით ადრე.</a:t>
            </a:r>
            <a:endParaRPr lang="ka-GE" sz="15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03C369-2AC1-46BB-9C38-325D9FCEFF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5114" y="3288694"/>
            <a:ext cx="4365311" cy="31761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FDE8E0-E2EB-4FC0-AC60-6748A3D78BB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32" t="7490" r="2835" b="1733"/>
          <a:stretch/>
        </p:blipFill>
        <p:spPr>
          <a:xfrm>
            <a:off x="7255113" y="3307005"/>
            <a:ext cx="4365311" cy="3176157"/>
          </a:xfrm>
          <a:prstGeom prst="roundRect">
            <a:avLst>
              <a:gd name="adj" fmla="val 3630"/>
            </a:avLst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6963" y="1190625"/>
            <a:ext cx="5395912" cy="5095875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8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SOBP: სუპერპოზიციის პრინციპი</a:t>
            </a:r>
            <a:endParaRPr dirty="0"/>
          </a:p>
        </p:txBody>
      </p:sp>
      <p:sp>
        <p:nvSpPr>
          <p:cNvPr id="158" name="Google Shape;158;p18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8"/>
          <p:cNvSpPr txBox="1"/>
          <p:nvPr/>
        </p:nvSpPr>
        <p:spPr>
          <a:xfrm>
            <a:off x="726058" y="1712148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62" name="Google Shape;162;p18"/>
          <p:cNvSpPr txBox="1"/>
          <p:nvPr/>
        </p:nvSpPr>
        <p:spPr>
          <a:xfrm>
            <a:off x="792734" y="1565789"/>
            <a:ext cx="5238749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ვიწრო პიკის პრობლემა</a:t>
            </a:r>
            <a:r>
              <a:rPr lang="en-US" sz="1500" b="1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: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ინდივიდუალური ბრეგის პიკი იმდენად თხელია, რომ ვერ ფარავს მოცულობით სიმსივნეს</a:t>
            </a:r>
            <a:endParaRPr sz="1500" dirty="0"/>
          </a:p>
        </p:txBody>
      </p:sp>
      <p:sp>
        <p:nvSpPr>
          <p:cNvPr id="163" name="Google Shape;163;p18"/>
          <p:cNvSpPr txBox="1"/>
          <p:nvPr/>
        </p:nvSpPr>
        <p:spPr>
          <a:xfrm>
            <a:off x="726057" y="3024714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64" name="Google Shape;164;p18"/>
          <p:cNvSpPr txBox="1"/>
          <p:nvPr/>
        </p:nvSpPr>
        <p:spPr>
          <a:xfrm>
            <a:off x="792733" y="4196955"/>
            <a:ext cx="5095875" cy="1846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SOBP (Spread-Out Bragg Peak):</a:t>
            </a: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ამ მრავალჯერადი ვიწრო პიკების მათემატიკური შეკრებით იქმნება გაფართოებული პიკის ერთგვაროვანი პლატო (</a:t>
            </a: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SOBP),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რომელიც ზუსტად ერგება სიმსივნის ზომებს.</a:t>
            </a:r>
            <a:endParaRPr sz="1500" dirty="0"/>
          </a:p>
        </p:txBody>
      </p:sp>
      <p:sp>
        <p:nvSpPr>
          <p:cNvPr id="165" name="Google Shape;165;p18"/>
          <p:cNvSpPr txBox="1"/>
          <p:nvPr/>
        </p:nvSpPr>
        <p:spPr>
          <a:xfrm>
            <a:off x="726056" y="4337280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66" name="Google Shape;166;p18"/>
          <p:cNvSpPr txBox="1"/>
          <p:nvPr/>
        </p:nvSpPr>
        <p:spPr>
          <a:xfrm>
            <a:off x="792733" y="2881372"/>
            <a:ext cx="523875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ფიზიკური ხერხი: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ამაჩქარებლიდან გამოიყოფა სხვადასხვა საწყისი ენერგიის მქონე ნაწილაკთა სხივები.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601D1C-A099-4974-B7AE-56FCCB596D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6964" y="1211083"/>
            <a:ext cx="5395912" cy="50863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1681042"/>
            <a:ext cx="5381625" cy="2154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4019473"/>
            <a:ext cx="5381625" cy="2154287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9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რადიობიოლოგიური უპირატესობები</a:t>
            </a:r>
            <a:endParaRPr dirty="0"/>
          </a:p>
        </p:txBody>
      </p:sp>
      <p:sp>
        <p:nvSpPr>
          <p:cNvPr id="174" name="Google Shape;174;p19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9"/>
          <p:cNvSpPr txBox="1"/>
          <p:nvPr/>
        </p:nvSpPr>
        <p:spPr>
          <a:xfrm>
            <a:off x="866775" y="1976317"/>
            <a:ext cx="5030628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60A5FA"/>
                </a:solidFill>
                <a:latin typeface="Poppins"/>
                <a:ea typeface="Poppins"/>
                <a:cs typeface="Poppins"/>
                <a:sym typeface="Poppins"/>
              </a:rPr>
              <a:t>დაბალი LET (ფოტონები)</a:t>
            </a:r>
            <a:endParaRPr dirty="0"/>
          </a:p>
        </p:txBody>
      </p:sp>
      <p:sp>
        <p:nvSpPr>
          <p:cNvPr id="176" name="Google Shape;176;p19"/>
          <p:cNvSpPr txBox="1"/>
          <p:nvPr/>
        </p:nvSpPr>
        <p:spPr>
          <a:xfrm>
            <a:off x="866775" y="2490667"/>
            <a:ext cx="479107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დაბალი ხაზოვანი ენერგიის გადაცემა იწვევს დნმ-ის ერთჯაჭვიან გაწყვეტას, რაც უჯრედის თვითაღდგენის საშუალებას იძლევა.</a:t>
            </a:r>
            <a:endParaRPr sz="1500" dirty="0"/>
          </a:p>
        </p:txBody>
      </p:sp>
      <p:sp>
        <p:nvSpPr>
          <p:cNvPr id="177" name="Google Shape;177;p19"/>
          <p:cNvSpPr txBox="1"/>
          <p:nvPr/>
        </p:nvSpPr>
        <p:spPr>
          <a:xfrm>
            <a:off x="866775" y="4314748"/>
            <a:ext cx="5030628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A5B4FC"/>
                </a:solidFill>
                <a:latin typeface="Poppins"/>
                <a:ea typeface="Poppins"/>
                <a:cs typeface="Poppins"/>
                <a:sym typeface="Poppins"/>
              </a:rPr>
              <a:t>მაღალი LET (ჰადრონები)</a:t>
            </a:r>
            <a:endParaRPr dirty="0"/>
          </a:p>
        </p:txBody>
      </p:sp>
      <p:sp>
        <p:nvSpPr>
          <p:cNvPr id="178" name="Google Shape;178;p19"/>
          <p:cNvSpPr txBox="1"/>
          <p:nvPr/>
        </p:nvSpPr>
        <p:spPr>
          <a:xfrm>
            <a:off x="866775" y="4804392"/>
            <a:ext cx="5030628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მაღალი სიმკვრივის ენერგია იწვევს დნმ-ის ორმაგი ჯაჭვის დაზიანებას, </a:t>
            </a:r>
            <a:r>
              <a:rPr lang="ka-GE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რაც იწვევს მის გარანტირებულ განადგურებას.</a:t>
            </a:r>
            <a:endParaRPr sz="15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0A7730-F99B-44EC-803E-925F8D32E9B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50000" t="541"/>
          <a:stretch/>
        </p:blipFill>
        <p:spPr>
          <a:xfrm>
            <a:off x="7193144" y="1935195"/>
            <a:ext cx="4132081" cy="3800268"/>
          </a:xfrm>
          <a:prstGeom prst="roundRect">
            <a:avLst>
              <a:gd name="adj" fmla="val 14931"/>
            </a:avLst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11075" y="2250130"/>
            <a:ext cx="5409425" cy="3147271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ტექნოლოგია: ციკლოტრონი</a:t>
            </a:r>
            <a:endParaRPr dirty="0"/>
          </a:p>
        </p:txBody>
      </p:sp>
      <p:sp>
        <p:nvSpPr>
          <p:cNvPr id="185" name="Google Shape;185;p20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0"/>
          <p:cNvSpPr txBox="1"/>
          <p:nvPr/>
        </p:nvSpPr>
        <p:spPr>
          <a:xfrm>
            <a:off x="885825" y="2337361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87" name="Google Shape;187;p20"/>
          <p:cNvSpPr txBox="1"/>
          <p:nvPr/>
        </p:nvSpPr>
        <p:spPr>
          <a:xfrm>
            <a:off x="962025" y="2250131"/>
            <a:ext cx="485775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წრიული ამაჩქარებელი:</a:t>
            </a: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იყენებს მაგნიტურ ველს პროტონების წრიულ ტრაექტორიაზე დასაჭერად.</a:t>
            </a:r>
            <a:endParaRPr sz="1500" dirty="0"/>
          </a:p>
        </p:txBody>
      </p:sp>
      <p:sp>
        <p:nvSpPr>
          <p:cNvPr id="188" name="Google Shape;188;p20"/>
          <p:cNvSpPr txBox="1"/>
          <p:nvPr/>
        </p:nvSpPr>
        <p:spPr>
          <a:xfrm>
            <a:off x="885825" y="3578677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89" name="Google Shape;189;p20"/>
          <p:cNvSpPr txBox="1"/>
          <p:nvPr/>
        </p:nvSpPr>
        <p:spPr>
          <a:xfrm>
            <a:off x="952500" y="3447960"/>
            <a:ext cx="485775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ენერგია:</a:t>
            </a: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აჩქარებს პროტონებს ~250 MeV-მდე (სინათლის სისწრაფის 60%).</a:t>
            </a:r>
            <a:endParaRPr sz="1500" dirty="0"/>
          </a:p>
        </p:txBody>
      </p:sp>
      <p:sp>
        <p:nvSpPr>
          <p:cNvPr id="190" name="Google Shape;190;p20"/>
          <p:cNvSpPr txBox="1"/>
          <p:nvPr/>
        </p:nvSpPr>
        <p:spPr>
          <a:xfrm>
            <a:off x="885825" y="4426041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191" name="Google Shape;191;p20"/>
          <p:cNvSpPr txBox="1"/>
          <p:nvPr/>
        </p:nvSpPr>
        <p:spPr>
          <a:xfrm>
            <a:off x="962025" y="4323278"/>
            <a:ext cx="485775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Pencil Beam Scanning:</a:t>
            </a: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 ვიწრო სხივი მაგნიტური სისტემების დახმარებით სწრაფად სკანირებს სიმსივნის ყოველ მილიმეტრს.</a:t>
            </a:r>
            <a:endParaRPr sz="15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DFD97F-37C5-4257-89A5-98ED4C7597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500" t="3500" r="11123" b="9000"/>
          <a:stretch/>
        </p:blipFill>
        <p:spPr>
          <a:xfrm>
            <a:off x="6211075" y="2250131"/>
            <a:ext cx="5409425" cy="3132984"/>
          </a:xfrm>
          <a:prstGeom prst="roundRect">
            <a:avLst>
              <a:gd name="adj" fmla="val 5114"/>
            </a:avLst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1"/>
          <p:cNvSpPr txBox="1"/>
          <p:nvPr/>
        </p:nvSpPr>
        <p:spPr>
          <a:xfrm>
            <a:off x="571500" y="1084213"/>
            <a:ext cx="5200650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Gantry სისტემა</a:t>
            </a:r>
            <a:endParaRPr dirty="0"/>
          </a:p>
        </p:txBody>
      </p:sp>
      <p:sp>
        <p:nvSpPr>
          <p:cNvPr id="199" name="Google Shape;199;p21"/>
          <p:cNvSpPr txBox="1"/>
          <p:nvPr/>
        </p:nvSpPr>
        <p:spPr>
          <a:xfrm>
            <a:off x="571500" y="1974071"/>
            <a:ext cx="495300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Gantry არის უზარმაზარი მექანიკური კონსტრუქცია, რომელიც პროტონების სხივს ატრიალებს პაციენტის გარშემო 360 გრადუსით.</a:t>
            </a:r>
            <a:endParaRPr sz="1500" dirty="0"/>
          </a:p>
        </p:txBody>
      </p:sp>
      <p:sp>
        <p:nvSpPr>
          <p:cNvPr id="200" name="Google Shape;200;p21"/>
          <p:cNvSpPr txBox="1"/>
          <p:nvPr/>
        </p:nvSpPr>
        <p:spPr>
          <a:xfrm>
            <a:off x="571500" y="3429000"/>
            <a:ext cx="4953000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ეს უზრუნველყოფს სხივის მიწოდებას ნებისმიერი კუთხიდან, 0.5 მმ-ზე ნაკლები ცდომილებით, რაც სასიცოცხლოდ მნიშვნელოვანია თავის ტვინისა და სხვა მგრძნობიარე ორგანოების სიმსივნეების მკურნალობისას.</a:t>
            </a:r>
            <a:endParaRPr sz="15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3BC2F6-3EA8-43A9-8781-305EEDD2D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98834"/>
            <a:ext cx="6086859" cy="566818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2"/>
          <p:cNvSpPr txBox="1"/>
          <p:nvPr/>
        </p:nvSpPr>
        <p:spPr>
          <a:xfrm>
            <a:off x="762000" y="571500"/>
            <a:ext cx="1140142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ევოლუცია და ისტორია</a:t>
            </a:r>
            <a:endParaRPr dirty="0"/>
          </a:p>
        </p:txBody>
      </p:sp>
      <p:sp>
        <p:nvSpPr>
          <p:cNvPr id="207" name="Google Shape;207;p22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74F12B-A8AE-4457-B9E5-669E786920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961" y="1228724"/>
            <a:ext cx="7776519" cy="5057775"/>
          </a:xfrm>
          <a:prstGeom prst="round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18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1750" y="2224087"/>
            <a:ext cx="5238750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23"/>
          <p:cNvSpPr txBox="1"/>
          <p:nvPr/>
        </p:nvSpPr>
        <p:spPr>
          <a:xfrm>
            <a:off x="762000" y="571500"/>
            <a:ext cx="11401425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a-GE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ჰადრონოთერაპია </a:t>
            </a:r>
            <a:r>
              <a:rPr lang="en-US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საქართველო</a:t>
            </a:r>
            <a:r>
              <a:rPr lang="ka-GE" sz="2850" b="0" i="0" u="none" strike="noStrike" cap="none" dirty="0">
                <a:solidFill>
                  <a:srgbClr val="60A5FA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ში</a:t>
            </a:r>
            <a:endParaRPr dirty="0"/>
          </a:p>
        </p:txBody>
      </p:sp>
      <p:sp>
        <p:nvSpPr>
          <p:cNvPr id="227" name="Google Shape;227;p23"/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3"/>
          <p:cNvSpPr txBox="1"/>
          <p:nvPr/>
        </p:nvSpPr>
        <p:spPr>
          <a:xfrm>
            <a:off x="685800" y="2694791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231" name="Google Shape;231;p23"/>
          <p:cNvSpPr txBox="1"/>
          <p:nvPr/>
        </p:nvSpPr>
        <p:spPr>
          <a:xfrm>
            <a:off x="762000" y="2579636"/>
            <a:ext cx="485775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კოლაბორაცია: </a:t>
            </a:r>
            <a:r>
              <a:rPr lang="en-US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KIU-</a:t>
            </a:r>
            <a:r>
              <a:rPr lang="ka-GE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ს ადრონული თერაპიის ცენტრი დაფუძნებულია ბელგიურ </a:t>
            </a:r>
            <a:r>
              <a:rPr lang="en-US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IBA-</a:t>
            </a:r>
            <a:r>
              <a:rPr lang="ka-GE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სთან თანამშრომლობაზე.</a:t>
            </a:r>
          </a:p>
        </p:txBody>
      </p:sp>
      <p:sp>
        <p:nvSpPr>
          <p:cNvPr id="232" name="Google Shape;232;p23"/>
          <p:cNvSpPr txBox="1"/>
          <p:nvPr/>
        </p:nvSpPr>
        <p:spPr>
          <a:xfrm>
            <a:off x="685800" y="3697045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233" name="Google Shape;233;p23"/>
          <p:cNvSpPr txBox="1"/>
          <p:nvPr/>
        </p:nvSpPr>
        <p:spPr>
          <a:xfrm>
            <a:off x="752475" y="3598402"/>
            <a:ext cx="485775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აპარატურა: </a:t>
            </a:r>
            <a:r>
              <a:rPr lang="ka-GE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დამონტაჟდა ორი უახლესი თაობის </a:t>
            </a:r>
            <a:r>
              <a:rPr lang="en-US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Proteus-ONE </a:t>
            </a:r>
            <a:r>
              <a:rPr lang="ka-GE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ტიპის ციკლოტრონი.</a:t>
            </a:r>
          </a:p>
        </p:txBody>
      </p:sp>
      <p:sp>
        <p:nvSpPr>
          <p:cNvPr id="234" name="Google Shape;234;p23"/>
          <p:cNvSpPr txBox="1"/>
          <p:nvPr/>
        </p:nvSpPr>
        <p:spPr>
          <a:xfrm>
            <a:off x="685799" y="4359866"/>
            <a:ext cx="666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rgbClr val="CBD5E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•</a:t>
            </a:r>
            <a:endParaRPr dirty="0"/>
          </a:p>
        </p:txBody>
      </p:sp>
      <p:sp>
        <p:nvSpPr>
          <p:cNvPr id="235" name="Google Shape;235;p23"/>
          <p:cNvSpPr txBox="1"/>
          <p:nvPr/>
        </p:nvSpPr>
        <p:spPr>
          <a:xfrm>
            <a:off x="752475" y="4276284"/>
            <a:ext cx="485775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a-GE" sz="1500" b="1" i="0" u="none" strike="noStrike" cap="none" dirty="0">
                <a:solidFill>
                  <a:srgbClr val="A5B4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ინოვაცია: </a:t>
            </a:r>
            <a:r>
              <a:rPr lang="ka-GE" sz="1500" i="0" u="none" strike="noStrike" cap="none" dirty="0">
                <a:solidFill>
                  <a:schemeClr val="bg1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იყენებს მაღალი ველის ზეგამტარ მაგნიტებს, რაც მკვეთრად ამცირებს აპარატის ზომებსა და ენერგეტიკულ მოთხოვნებს. •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8232EDA-AD29-4DB3-BF51-563B6B82B06A}"/>
              </a:ext>
            </a:extLst>
          </p:cNvPr>
          <p:cNvSpPr txBox="1"/>
          <p:nvPr/>
        </p:nvSpPr>
        <p:spPr>
          <a:xfrm>
            <a:off x="508812" y="1887192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ka-GE" sz="1800" b="1" i="0" u="none" strike="noStrike" kern="0" cap="none" spc="0" normalizeH="0" baseline="0" noProof="0" dirty="0">
                <a:ln>
                  <a:noFill/>
                </a:ln>
                <a:solidFill>
                  <a:srgbClr val="E2E8F0"/>
                </a:solidFill>
                <a:effectLst/>
                <a:uLnTx/>
                <a:uFillTx/>
                <a:latin typeface="Noto Sans Georgian"/>
                <a:ea typeface="Noto Sans Georgian"/>
                <a:cs typeface="Noto Sans Georgian"/>
                <a:sym typeface="Noto Sans Georgian"/>
              </a:rPr>
              <a:t>ქუთაისის საერთაშორისო უნივერსიტეტი</a:t>
            </a:r>
            <a:endParaRPr kumimoji="0" lang="ka-GE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E5D41-B07F-4725-A39C-218D6FC6E7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2241319"/>
            <a:ext cx="5219700" cy="3331724"/>
          </a:xfrm>
          <a:prstGeom prst="roundRect">
            <a:avLst>
              <a:gd name="adj" fmla="val 3516"/>
            </a:avLst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2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0575" y="2619375"/>
            <a:ext cx="228600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91275" y="2619375"/>
            <a:ext cx="228600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0575" y="3571875"/>
            <a:ext cx="228600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391275" y="3571875"/>
            <a:ext cx="200025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90575" y="4652962"/>
            <a:ext cx="285750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2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391275" y="4652962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25"/>
          <p:cNvSpPr txBox="1"/>
          <p:nvPr/>
        </p:nvSpPr>
        <p:spPr>
          <a:xfrm>
            <a:off x="1162050" y="2505075"/>
            <a:ext cx="4170521" cy="31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CERN </a:t>
            </a:r>
            <a:endParaRPr dirty="0"/>
          </a:p>
        </p:txBody>
      </p:sp>
      <p:sp>
        <p:nvSpPr>
          <p:cNvPr id="300" name="Google Shape;300;p25">
            <a:hlinkClick r:id="rId10"/>
          </p:cNvPr>
          <p:cNvSpPr txBox="1"/>
          <p:nvPr/>
        </p:nvSpPr>
        <p:spPr>
          <a:xfrm>
            <a:off x="1162050" y="2762250"/>
            <a:ext cx="397192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0"/>
              </a:rPr>
              <a:t>home.cern</a:t>
            </a:r>
            <a:endParaRPr dirty="0"/>
          </a:p>
        </p:txBody>
      </p:sp>
      <p:sp>
        <p:nvSpPr>
          <p:cNvPr id="301" name="Google Shape;301;p25"/>
          <p:cNvSpPr txBox="1"/>
          <p:nvPr/>
        </p:nvSpPr>
        <p:spPr>
          <a:xfrm>
            <a:off x="6762750" y="2505075"/>
            <a:ext cx="2970371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ENLIGHT Network Collaboration</a:t>
            </a:r>
            <a:endParaRPr dirty="0"/>
          </a:p>
        </p:txBody>
      </p:sp>
      <p:sp>
        <p:nvSpPr>
          <p:cNvPr id="302" name="Google Shape;302;p25"/>
          <p:cNvSpPr txBox="1"/>
          <p:nvPr/>
        </p:nvSpPr>
        <p:spPr>
          <a:xfrm>
            <a:off x="6762750" y="2762250"/>
            <a:ext cx="282892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1" action="ppaction://hlinkfile"/>
              </a:rPr>
              <a:t>enlight.web.cern.ch</a:t>
            </a:r>
            <a:endParaRPr dirty="0"/>
          </a:p>
        </p:txBody>
      </p:sp>
      <p:sp>
        <p:nvSpPr>
          <p:cNvPr id="303" name="Google Shape;303;p25"/>
          <p:cNvSpPr txBox="1"/>
          <p:nvPr/>
        </p:nvSpPr>
        <p:spPr>
          <a:xfrm>
            <a:off x="1162050" y="3457575"/>
            <a:ext cx="3850481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NIMMS (Next Ion Medical Machine Study)</a:t>
            </a:r>
            <a:endParaRPr dirty="0"/>
          </a:p>
        </p:txBody>
      </p:sp>
      <p:sp>
        <p:nvSpPr>
          <p:cNvPr id="304" name="Google Shape;304;p25"/>
          <p:cNvSpPr txBox="1"/>
          <p:nvPr/>
        </p:nvSpPr>
        <p:spPr>
          <a:xfrm>
            <a:off x="1162050" y="3714750"/>
            <a:ext cx="366712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2" action="ppaction://hlinkfile"/>
              </a:rPr>
              <a:t>nimms.web.cern.ch</a:t>
            </a:r>
            <a:endParaRPr dirty="0"/>
          </a:p>
        </p:txBody>
      </p:sp>
      <p:sp>
        <p:nvSpPr>
          <p:cNvPr id="305" name="Google Shape;305;p25"/>
          <p:cNvSpPr txBox="1"/>
          <p:nvPr/>
        </p:nvSpPr>
        <p:spPr>
          <a:xfrm>
            <a:off x="6734175" y="3457575"/>
            <a:ext cx="4690586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GSI Helmholtzzentrum für Schwerionenforschung</a:t>
            </a:r>
            <a:endParaRPr dirty="0"/>
          </a:p>
        </p:txBody>
      </p:sp>
      <p:sp>
        <p:nvSpPr>
          <p:cNvPr id="306" name="Google Shape;306;p25"/>
          <p:cNvSpPr txBox="1"/>
          <p:nvPr/>
        </p:nvSpPr>
        <p:spPr>
          <a:xfrm>
            <a:off x="6734175" y="3714750"/>
            <a:ext cx="446722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3" action="ppaction://hlinkfile"/>
              </a:rPr>
              <a:t>gsi.de</a:t>
            </a:r>
            <a:endParaRPr dirty="0"/>
          </a:p>
        </p:txBody>
      </p:sp>
      <p:sp>
        <p:nvSpPr>
          <p:cNvPr id="307" name="Google Shape;307;p25"/>
          <p:cNvSpPr txBox="1"/>
          <p:nvPr/>
        </p:nvSpPr>
        <p:spPr>
          <a:xfrm>
            <a:off x="1219200" y="4538662"/>
            <a:ext cx="4150518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Heidelberg Ion-Beam Therapy Center (HIT)</a:t>
            </a:r>
            <a:endParaRPr dirty="0"/>
          </a:p>
        </p:txBody>
      </p:sp>
      <p:sp>
        <p:nvSpPr>
          <p:cNvPr id="308" name="Google Shape;308;p25"/>
          <p:cNvSpPr txBox="1"/>
          <p:nvPr/>
        </p:nvSpPr>
        <p:spPr>
          <a:xfrm>
            <a:off x="1219200" y="4795837"/>
            <a:ext cx="395287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4" action="ppaction://hlinkfile"/>
              </a:rPr>
              <a:t>klinikum.uni-heidelberg.de/hit</a:t>
            </a:r>
            <a:endParaRPr dirty="0"/>
          </a:p>
        </p:txBody>
      </p:sp>
      <p:sp>
        <p:nvSpPr>
          <p:cNvPr id="309" name="Google Shape;309;p25"/>
          <p:cNvSpPr txBox="1"/>
          <p:nvPr/>
        </p:nvSpPr>
        <p:spPr>
          <a:xfrm>
            <a:off x="6734175" y="4545549"/>
            <a:ext cx="4870608" cy="514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F8FAFC"/>
                </a:solidFill>
                <a:latin typeface="Noto Sans Georgian"/>
                <a:ea typeface="Noto Sans Georgian"/>
                <a:cs typeface="Noto Sans Georgian"/>
                <a:sym typeface="Noto Sans Georgian"/>
              </a:rPr>
              <a:t>CNAO (National Centre for Oncological Hadrontherapy)</a:t>
            </a:r>
            <a:endParaRPr dirty="0"/>
          </a:p>
        </p:txBody>
      </p:sp>
      <p:sp>
        <p:nvSpPr>
          <p:cNvPr id="310" name="Google Shape;310;p25"/>
          <p:cNvSpPr txBox="1"/>
          <p:nvPr/>
        </p:nvSpPr>
        <p:spPr>
          <a:xfrm>
            <a:off x="6734175" y="4802724"/>
            <a:ext cx="4638675" cy="242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 dirty="0">
                <a:solidFill>
                  <a:srgbClr val="64748B"/>
                </a:solidFill>
                <a:latin typeface="Noto Sans Georgian"/>
                <a:ea typeface="Noto Sans Georgian"/>
                <a:cs typeface="Noto Sans Georgian"/>
                <a:sym typeface="Noto Sans Georgian"/>
                <a:hlinkClick r:id="rId15" action="ppaction://hlinkfile"/>
              </a:rPr>
              <a:t>fondazionecnao.it</a:t>
            </a: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579C70B-40FE-4AD7-ACC9-54166F5B798E}"/>
              </a:ext>
            </a:extLst>
          </p:cNvPr>
          <p:cNvSpPr txBox="1"/>
          <p:nvPr/>
        </p:nvSpPr>
        <p:spPr>
          <a:xfrm>
            <a:off x="694540" y="540126"/>
            <a:ext cx="7743825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ka-GE" sz="2850" b="0" i="0" u="none" strike="noStrike" kern="0" cap="none" spc="0" normalizeH="0" baseline="0" noProof="0" dirty="0">
                <a:ln>
                  <a:noFill/>
                </a:ln>
                <a:solidFill>
                  <a:srgbClr val="60A5FA"/>
                </a:solidFill>
                <a:effectLst/>
                <a:uLnTx/>
                <a:uFillTx/>
                <a:latin typeface="Poppins SemiBold"/>
                <a:ea typeface="Poppins SemiBold"/>
                <a:cs typeface="Poppins SemiBold"/>
                <a:sym typeface="Poppins SemiBold"/>
              </a:rPr>
              <a:t>გამოყენებული სამეცნიერო წყაროები</a:t>
            </a:r>
          </a:p>
        </p:txBody>
      </p:sp>
      <p:sp>
        <p:nvSpPr>
          <p:cNvPr id="25" name="Google Shape;243;p24">
            <a:extLst>
              <a:ext uri="{FF2B5EF4-FFF2-40B4-BE49-F238E27FC236}">
                <a16:creationId xmlns:a16="http://schemas.microsoft.com/office/drawing/2014/main" id="{797F1C99-072A-4E5A-84A8-A7E8BAAFA836}"/>
              </a:ext>
            </a:extLst>
          </p:cNvPr>
          <p:cNvSpPr/>
          <p:nvPr/>
        </p:nvSpPr>
        <p:spPr>
          <a:xfrm>
            <a:off x="571500" y="571500"/>
            <a:ext cx="47625" cy="542925"/>
          </a:xfrm>
          <a:prstGeom prst="rect">
            <a:avLst/>
          </a:prstGeom>
          <a:solidFill>
            <a:srgbClr val="818C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7040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2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6"/>
          <p:cNvSpPr txBox="1"/>
          <p:nvPr/>
        </p:nvSpPr>
        <p:spPr>
          <a:xfrm>
            <a:off x="1925478" y="2262187"/>
            <a:ext cx="8341042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rgbClr val="38BDF8"/>
                </a:solidFill>
                <a:latin typeface="Poppins"/>
                <a:ea typeface="Poppins"/>
                <a:cs typeface="Poppins"/>
                <a:sym typeface="Poppins"/>
              </a:rPr>
              <a:t>მადლობ</a:t>
            </a:r>
            <a:r>
              <a:rPr lang="ka-GE" sz="4800" b="1" i="0" u="none" strike="noStrike" cap="none" dirty="0">
                <a:solidFill>
                  <a:srgbClr val="38BDF8"/>
                </a:solidFill>
                <a:latin typeface="Poppins"/>
                <a:ea typeface="Poppins"/>
                <a:cs typeface="Poppins"/>
                <a:sym typeface="Poppins"/>
              </a:rPr>
              <a:t>ა</a:t>
            </a:r>
            <a:r>
              <a:rPr lang="en-US" sz="4800" b="1" i="0" u="none" strike="noStrike" cap="none" dirty="0">
                <a:solidFill>
                  <a:srgbClr val="38BDF8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lang="ka-GE" sz="4800" b="1" i="0" u="none" strike="noStrike" cap="none" dirty="0">
              <a:solidFill>
                <a:srgbClr val="38BDF8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rgbClr val="38BDF8"/>
                </a:solidFill>
                <a:latin typeface="Poppins"/>
                <a:ea typeface="Poppins"/>
                <a:cs typeface="Poppins"/>
                <a:sym typeface="Poppins"/>
              </a:rPr>
              <a:t>ყურადღებისთვის!</a:t>
            </a:r>
            <a:endParaRPr dirty="0"/>
          </a:p>
        </p:txBody>
      </p:sp>
      <p:sp>
        <p:nvSpPr>
          <p:cNvPr id="319" name="Google Shape;319;p26"/>
          <p:cNvSpPr/>
          <p:nvPr/>
        </p:nvSpPr>
        <p:spPr>
          <a:xfrm>
            <a:off x="5381624" y="3970304"/>
            <a:ext cx="1428750" cy="38100"/>
          </a:xfrm>
          <a:prstGeom prst="roundRect">
            <a:avLst>
              <a:gd name="adj" fmla="val 50000"/>
            </a:avLst>
          </a:prstGeom>
          <a:solidFill>
            <a:srgbClr val="06B6D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26"/>
          <p:cNvSpPr txBox="1"/>
          <p:nvPr/>
        </p:nvSpPr>
        <p:spPr>
          <a:xfrm>
            <a:off x="3319462" y="4310062"/>
            <a:ext cx="5553075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38125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64748B"/>
                </a:solidFill>
                <a:latin typeface="Noto Sans Georgian SemiBold"/>
                <a:ea typeface="Noto Sans Georgian SemiBold"/>
                <a:cs typeface="Noto Sans Georgian SemiBold"/>
                <a:sym typeface="Noto Sans Georgian SemiBold"/>
              </a:rPr>
              <a:t>თბილისის სახელმწიფო უნივერსიტეტი | ფიზიკის დეპარტამენტი</a:t>
            </a:r>
            <a:endParaRPr dirty="0"/>
          </a:p>
        </p:txBody>
      </p:sp>
      <p:pic>
        <p:nvPicPr>
          <p:cNvPr id="322" name="Google Shape;322;p2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19462" y="4357687"/>
            <a:ext cx="238125" cy="190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5029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560</Words>
  <Application>Microsoft Office PowerPoint</Application>
  <PresentationFormat>Widescreen</PresentationFormat>
  <Paragraphs>83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Poppins SemiBold</vt:lpstr>
      <vt:lpstr>Poppins</vt:lpstr>
      <vt:lpstr>Arial</vt:lpstr>
      <vt:lpstr>Calibri</vt:lpstr>
      <vt:lpstr>Noto Sans Georgian</vt:lpstr>
      <vt:lpstr>Noto Sans Georgian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Tinatin Tinikashvili</dc:creator>
  <cp:lastModifiedBy>Tinatin Tinikashvili</cp:lastModifiedBy>
  <cp:revision>20</cp:revision>
  <dcterms:modified xsi:type="dcterms:W3CDTF">2026-06-07T17:24:48Z</dcterms:modified>
</cp:coreProperties>
</file>