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</p:sldMasterIdLst>
  <p:notesMasterIdLst>
    <p:notesMasterId r:id="rId15"/>
  </p:notesMasterIdLst>
  <p:sldIdLst>
    <p:sldId id="261" r:id="rId2"/>
    <p:sldId id="256" r:id="rId3"/>
    <p:sldId id="257" r:id="rId4"/>
    <p:sldId id="258" r:id="rId5"/>
    <p:sldId id="260" r:id="rId6"/>
    <p:sldId id="262" r:id="rId7"/>
    <p:sldId id="263" r:id="rId8"/>
    <p:sldId id="266" r:id="rId9"/>
    <p:sldId id="265" r:id="rId10"/>
    <p:sldId id="267" r:id="rId11"/>
    <p:sldId id="259" r:id="rId12"/>
    <p:sldId id="264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E1FF"/>
    <a:srgbClr val="DEBD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B87FD-E121-4C94-91E8-5569074CEC7F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F686C2-AD0D-484C-8705-AB047E8848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164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7EB261D0-35F4-41C6-B6C5-9DDEE7CBA7B8}" type="datetime1">
              <a:rPr lang="ru-RU" smtClean="0"/>
              <a:t>05.04.2020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29176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76372-D933-44E1-A7C0-7213D5197167}" type="datetime1">
              <a:rPr lang="ru-RU" smtClean="0"/>
              <a:t>05.04.2020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904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8C8C1-4D9C-4E7A-A505-3520A166D9CA}" type="datetime1">
              <a:rPr lang="ru-RU" smtClean="0"/>
              <a:t>05.04.2020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763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210AC-5CD4-4897-8232-00987636C0F7}" type="datetime1">
              <a:rPr lang="ru-RU" smtClean="0"/>
              <a:t>05.04.2020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738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C6534-CE1C-410B-B7C2-BC34CFBE105F}" type="datetime1">
              <a:rPr lang="ru-RU" smtClean="0"/>
              <a:t>05.04.2020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683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6AD7-A9F2-42CC-9011-786E526F8063}" type="datetime1">
              <a:rPr lang="ru-RU" smtClean="0"/>
              <a:t>05.04.2020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823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8A591-9C2B-4728-B722-E07AF9272067}" type="datetime1">
              <a:rPr lang="ru-RU" smtClean="0"/>
              <a:t>05.04.2020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72880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6A4AB-425F-4A7C-9560-B08A7D095787}" type="datetime1">
              <a:rPr lang="ru-RU" smtClean="0"/>
              <a:t>05.04.2020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77472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B7458-E21D-41F4-8F7F-43C03B0494F2}" type="datetime1">
              <a:rPr lang="ru-RU" smtClean="0"/>
              <a:t>05.04.2020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309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3F721-D93B-4F6C-ADD5-429A511CD7A0}" type="datetime1">
              <a:rPr lang="ru-RU" smtClean="0"/>
              <a:t>05.04.2020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481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6AAED-1066-456F-B45F-79D0D6B7ECFA}" type="datetime1">
              <a:rPr lang="ru-RU" smtClean="0"/>
              <a:t>05.04.2020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834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03C9-149E-43DB-B953-BA12E0969432}" type="datetime1">
              <a:rPr lang="ru-RU" smtClean="0"/>
              <a:t>05.04.2020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72935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68BE2-9932-47A9-820E-245E29BBB6D6}" type="datetime1">
              <a:rPr lang="ru-RU" smtClean="0"/>
              <a:t>05.04.2020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9661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96178-0C6A-4072-B861-A76C30168659}" type="datetime1">
              <a:rPr lang="ru-RU" smtClean="0"/>
              <a:t>05.04.2020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3865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D022-B149-4502-ADE8-0AD74CDCF283}" type="datetime1">
              <a:rPr lang="ru-RU" smtClean="0"/>
              <a:t>05.04.2020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7273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F2A5-AE30-4B8B-AC4E-5EDC69BCE4A2}" type="datetime1">
              <a:rPr lang="ru-RU" smtClean="0"/>
              <a:t>05.04.2020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009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23B9E-0360-4679-90DB-501FE3B4B4D2}" type="datetime1">
              <a:rPr lang="ru-RU" smtClean="0"/>
              <a:t>05.04.2020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847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01A14-B0C5-4259-82AE-29A2F7C37D70}" type="datetime1">
              <a:rPr lang="ru-RU" smtClean="0"/>
              <a:t>05.04.2020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368A4-4E49-4B49-877D-9748FA51DD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5166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6" r:id="rId12"/>
    <p:sldLayoutId id="2147483847" r:id="rId13"/>
    <p:sldLayoutId id="2147483848" r:id="rId14"/>
    <p:sldLayoutId id="2147483849" r:id="rId15"/>
    <p:sldLayoutId id="2147483850" r:id="rId16"/>
    <p:sldLayoutId id="2147483851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-51000" contras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7838"/>
          </a:xfrm>
        </p:spPr>
      </p:pic>
      <p:sp>
        <p:nvSpPr>
          <p:cNvPr id="3" name="Rectangle 2"/>
          <p:cNvSpPr/>
          <p:nvPr/>
        </p:nvSpPr>
        <p:spPr>
          <a:xfrm>
            <a:off x="0" y="0"/>
            <a:ext cx="1199803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a-GE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ივანე ჯავახიშვილის თბილისის სახელმწიფო უნივერსიტეტი</a:t>
            </a:r>
            <a:br>
              <a:rPr lang="ka-GE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US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en-US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ka-GE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ფიზიკის მაგისტრანტურის სტუდენტი:</a:t>
            </a:r>
            <a:r>
              <a:rPr lang="ka-GE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ka-GE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ka-GE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თინათინ </a:t>
            </a:r>
            <a:r>
              <a:rPr lang="ka-GE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სუპატაშვილი</a:t>
            </a:r>
            <a:r>
              <a:rPr lang="en-US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en-US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US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en-US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endParaRPr lang="ka-GE" sz="40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en-US" sz="4000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en-US" sz="4000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US" sz="4000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Warped Extra Dimension (WED)</a:t>
            </a:r>
            <a:br>
              <a:rPr lang="en-US" sz="4000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ka-GE" sz="4000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და სხვა თეორიები.</a:t>
            </a:r>
            <a:endParaRPr lang="ru-RU" sz="4000" u="sng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z="2000" smtClean="0"/>
              <a:t>1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0929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7236" y="526474"/>
            <a:ext cx="11679383" cy="5694218"/>
          </a:xfrm>
        </p:spPr>
        <p:txBody>
          <a:bodyPr>
            <a:noAutofit/>
          </a:bodyPr>
          <a:lstStyle/>
          <a:p>
            <a:r>
              <a:rPr lang="ka-GE" sz="3600" dirty="0" smtClean="0">
                <a:solidFill>
                  <a:schemeClr val="bg1"/>
                </a:solidFill>
              </a:rPr>
              <a:t>გეგმა 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sz="3200" dirty="0" smtClean="0">
                <a:solidFill>
                  <a:schemeClr val="bg1"/>
                </a:solidFill>
              </a:rPr>
              <a:t>რაში </a:t>
            </a:r>
            <a:r>
              <a:rPr lang="ka-GE" sz="3200" dirty="0">
                <a:solidFill>
                  <a:schemeClr val="bg1"/>
                </a:solidFill>
              </a:rPr>
              <a:t>მდგომარეობს </a:t>
            </a:r>
            <a:r>
              <a:rPr lang="ka-GE" sz="3200" dirty="0" smtClean="0">
                <a:solidFill>
                  <a:schemeClr val="bg1"/>
                </a:solidFill>
              </a:rPr>
              <a:t>პრობლემა 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sz="3200" dirty="0" smtClean="0">
                <a:solidFill>
                  <a:schemeClr val="bg1"/>
                </a:solidFill>
              </a:rPr>
              <a:t>ჰიგსის მექანიზმი.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sz="3200" dirty="0" smtClean="0">
                <a:solidFill>
                  <a:schemeClr val="bg1"/>
                </a:solidFill>
              </a:rPr>
              <a:t>პრობლემის სხვაგვარი ფორმულირება.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sz="3200" dirty="0" smtClean="0">
                <a:solidFill>
                  <a:schemeClr val="bg1"/>
                </a:solidFill>
              </a:rPr>
              <a:t>ახსნის მცდელობა _ </a:t>
            </a:r>
            <a:r>
              <a:rPr lang="en-US" sz="3200" dirty="0" smtClean="0">
                <a:solidFill>
                  <a:schemeClr val="bg1"/>
                </a:solidFill>
              </a:rPr>
              <a:t>WED</a:t>
            </a:r>
            <a:r>
              <a:rPr lang="ka-GE" sz="3200" dirty="0" smtClean="0">
                <a:solidFill>
                  <a:schemeClr val="bg1"/>
                </a:solidFill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sz="3200" dirty="0">
                <a:solidFill>
                  <a:schemeClr val="bg1">
                    <a:lumMod val="85000"/>
                  </a:schemeClr>
                </a:solidFill>
              </a:rPr>
              <a:t>სხვა </a:t>
            </a:r>
            <a:r>
              <a:rPr lang="ka-GE" sz="3200" dirty="0" smtClean="0">
                <a:solidFill>
                  <a:schemeClr val="bg1">
                    <a:lumMod val="85000"/>
                  </a:schemeClr>
                </a:solidFill>
              </a:rPr>
              <a:t>ალტერნატივა.</a:t>
            </a:r>
            <a:endParaRPr lang="ka-GE" sz="3200" dirty="0">
              <a:solidFill>
                <a:schemeClr val="bg1">
                  <a:lumMod val="85000"/>
                </a:schemeClr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sz="3200" dirty="0" smtClean="0">
                <a:solidFill>
                  <a:schemeClr val="bg1"/>
                </a:solidFill>
              </a:rPr>
              <a:t>თეორიის დადებითი შედეგები.</a:t>
            </a:r>
            <a:endParaRPr lang="en-US" sz="3200" dirty="0" smtClean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sz="3200" dirty="0" smtClean="0">
                <a:solidFill>
                  <a:schemeClr val="bg1">
                    <a:lumMod val="85000"/>
                  </a:schemeClr>
                </a:solidFill>
              </a:rPr>
              <a:t>თეორიის ხარვეზები.</a:t>
            </a:r>
          </a:p>
          <a:p>
            <a:r>
              <a:rPr lang="ka-GE" sz="3200" dirty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ka-GE" sz="3200" dirty="0">
                <a:solidFill>
                  <a:schemeClr val="bg1">
                    <a:lumMod val="85000"/>
                  </a:schemeClr>
                </a:solidFill>
              </a:rPr>
            </a:br>
            <a:r>
              <a:rPr lang="en-US" sz="4400" dirty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en-US" sz="4400" dirty="0">
                <a:solidFill>
                  <a:schemeClr val="bg1">
                    <a:lumMod val="85000"/>
                  </a:schemeClr>
                </a:solidFill>
              </a:rPr>
            </a:br>
            <a:endParaRPr lang="ru-RU" sz="4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367966" y="5855567"/>
            <a:ext cx="771089" cy="365125"/>
          </a:xfrm>
        </p:spPr>
        <p:txBody>
          <a:bodyPr/>
          <a:lstStyle/>
          <a:p>
            <a:fld id="{048368A4-4E49-4B49-877D-9748FA51DD98}" type="slidenum">
              <a:rPr lang="ru-RU" sz="2000" smtClean="0"/>
              <a:t>2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9215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221673"/>
            <a:ext cx="9905998" cy="1025236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რაში მდოგმარეობს პრობლემა? </a:t>
            </a:r>
            <a:endParaRPr lang="ru-RU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37309" y="1343892"/>
                <a:ext cx="11457709" cy="5153890"/>
              </a:xfrm>
            </p:spPr>
            <p:txBody>
              <a:bodyPr/>
              <a:lstStyle/>
              <a:p>
                <a:r>
                  <a:rPr lang="ka-GE" dirty="0" smtClean="0">
                    <a:solidFill>
                      <a:schemeClr val="bg1"/>
                    </a:solidFill>
                  </a:rPr>
                  <a:t>ჩორანი </a:t>
                </a:r>
                <a:r>
                  <a:rPr lang="ka-GE" dirty="0">
                    <a:solidFill>
                      <a:schemeClr val="bg1"/>
                    </a:solidFill>
                  </a:rPr>
                  <a:t>: ,,სიკვდილის განსაზღვრების მცდელობისას შეუჩერებლად ვმერყეობ "იდუმალსა" და "საერთოდ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არაფერს’’  შორის</a:t>
                </a:r>
                <a:r>
                  <a:rPr lang="ka-GE" dirty="0">
                    <a:solidFill>
                      <a:schemeClr val="bg1"/>
                    </a:solidFill>
                  </a:rPr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_ </a:t>
                </a:r>
                <a:r>
                  <a:rPr lang="ka-GE" dirty="0">
                    <a:solidFill>
                      <a:schemeClr val="bg1"/>
                    </a:solidFill>
                  </a:rPr>
                  <a:t>პირამიდებსა და მორგს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შორის."</a:t>
                </a:r>
                <a:endParaRPr lang="ka-GE" dirty="0">
                  <a:solidFill>
                    <a:schemeClr val="bg1"/>
                  </a:solidFill>
                </a:endParaRP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შედარებისთვის ფოტონის ენერგია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h𝑐</m:t>
                        </m:r>
                      </m:num>
                      <m:den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den>
                    </m:f>
                  </m:oMath>
                </a14:m>
                <a:r>
                  <a:rPr lang="ka-GE" dirty="0" smtClean="0">
                    <a:solidFill>
                      <a:schemeClr val="bg1"/>
                    </a:solidFill>
                  </a:rPr>
                  <a:t>.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Coupling </a:t>
                </a:r>
                <a:r>
                  <a:rPr lang="en-US" dirty="0">
                    <a:solidFill>
                      <a:schemeClr val="bg1"/>
                    </a:solidFill>
                  </a:rPr>
                  <a:t>Constant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ka-GE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𝑈</m:t>
                                </m:r>
                              </m:e>
                              <m:sub>
                                <m:r>
                                  <a:rPr lang="en-US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ka-GE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𝑈</m:t>
                                </m:r>
                              </m:e>
                              <m:sub>
                                <m:r>
                                  <a:rPr lang="en-US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endParaRPr lang="ka-GE" dirty="0" smtClean="0">
                  <a:solidFill>
                    <a:schemeClr val="bg1"/>
                  </a:solidFill>
                </a:endParaRPr>
              </a:p>
              <a:p>
                <a:r>
                  <a:rPr lang="ka-GE" dirty="0">
                    <a:solidFill>
                      <a:schemeClr val="bg1"/>
                    </a:solidFill>
                  </a:rPr>
                  <a:t>ამის მიხედვით : </a:t>
                </a:r>
                <a:endParaRPr lang="ru-RU" dirty="0">
                  <a:solidFill>
                    <a:schemeClr val="bg1"/>
                  </a:solidFill>
                </a:endParaRPr>
              </a:p>
              <a:p>
                <a:endParaRPr lang="ka-GE" dirty="0" smtClean="0"/>
              </a:p>
              <a:p>
                <a:endParaRPr lang="ka-GE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7309" y="1343892"/>
                <a:ext cx="11457709" cy="5153890"/>
              </a:xfrm>
              <a:blipFill>
                <a:blip r:embed="rId2"/>
                <a:stretch>
                  <a:fillRect l="-1118" t="-15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1800" y="4318228"/>
            <a:ext cx="10605221" cy="170907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84140" y="6158202"/>
            <a:ext cx="771089" cy="365125"/>
          </a:xfrm>
        </p:spPr>
        <p:txBody>
          <a:bodyPr/>
          <a:lstStyle/>
          <a:p>
            <a:fld id="{048368A4-4E49-4B49-877D-9748FA51DD98}" type="slidenum">
              <a:rPr lang="ru-RU" sz="2000" smtClean="0"/>
              <a:t>3</a:t>
            </a:fld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171390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244445"/>
            <a:ext cx="9905998" cy="780791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ჰიგსის მექანიზმი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436" y="1025236"/>
            <a:ext cx="11069782" cy="5666509"/>
          </a:xfrm>
        </p:spPr>
        <p:txBody>
          <a:bodyPr>
            <a:normAutofit lnSpcReduction="10000"/>
          </a:bodyPr>
          <a:lstStyle/>
          <a:p>
            <a:r>
              <a:rPr lang="ka-GE" dirty="0" smtClean="0">
                <a:solidFill>
                  <a:schemeClr val="bg1"/>
                </a:solidFill>
              </a:rPr>
              <a:t>გოლდსტონის თეორია :  </a:t>
            </a:r>
          </a:p>
          <a:p>
            <a:pPr marL="0" indent="0">
              <a:buNone/>
            </a:pPr>
            <a:r>
              <a:rPr lang="ka-GE" dirty="0" smtClean="0">
                <a:solidFill>
                  <a:schemeClr val="bg1"/>
                </a:solidFill>
              </a:rPr>
              <a:t>გლობალური, მაგ. </a:t>
            </a:r>
            <a:r>
              <a:rPr lang="en-US" dirty="0" smtClean="0">
                <a:solidFill>
                  <a:schemeClr val="bg1"/>
                </a:solidFill>
              </a:rPr>
              <a:t>U(1)</a:t>
            </a:r>
            <a:r>
              <a:rPr lang="ka-GE" dirty="0" smtClean="0">
                <a:solidFill>
                  <a:schemeClr val="bg1"/>
                </a:solidFill>
              </a:rPr>
              <a:t> სიმეტრიის მქონე ლაგრანჟიანი </a:t>
            </a:r>
            <a: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  <a:t> არასიმეტრიული ვაკუუმური მდგომარეობა  შეშფოთება შეშფოთებული ველებით ლაგრანჟიანის ჩაწერა მეორე რიგის სიზუსტით  დაკვანტვა  უმასო სკალარული გოლდსტონის ნაწილაკის გაჩენა </a:t>
            </a:r>
            <a:b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  <a:t>- ნამბუ-გოლდსტონის ბოზონი.</a:t>
            </a:r>
          </a:p>
          <a:p>
            <a: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  <a:t>ჰიგსის მექნიზმი : </a:t>
            </a:r>
          </a:p>
          <a:p>
            <a:pPr marL="0" indent="0">
              <a:buNone/>
            </a:pPr>
            <a: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  <a:t>გლობალური სიმეტრიის მქონე ლაგრანჟიანი </a:t>
            </a:r>
            <a:b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  <a:t>იცვლება ლოკალური სიმეტრიის მქონე</a:t>
            </a:r>
            <a:b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  <a:t> ლაგრანჟიანით (ყალიბრულად ინვარიანტული)  </a:t>
            </a:r>
            <a:br>
              <a:rPr lang="ka-GE" dirty="0" smtClean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ka-GE" u="sng" dirty="0" smtClean="0">
                <a:solidFill>
                  <a:schemeClr val="bg1"/>
                </a:solidFill>
                <a:sym typeface="Wingdings" panose="05000000000000000000" pitchFamily="2" charset="2"/>
              </a:rPr>
              <a:t>ჰიგსის მასიური (სკალარული) ველის გაჩენა  +  </a:t>
            </a:r>
            <a:br>
              <a:rPr lang="ka-GE" u="sng" dirty="0" smtClean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ka-GE" u="sng" dirty="0" smtClean="0">
                <a:solidFill>
                  <a:schemeClr val="bg1"/>
                </a:solidFill>
                <a:sym typeface="Wingdings" panose="05000000000000000000" pitchFamily="2" charset="2"/>
              </a:rPr>
              <a:t>მასიური ვექტორული ველი.</a:t>
            </a:r>
          </a:p>
          <a:p>
            <a:pPr marL="0" indent="0">
              <a:buNone/>
            </a:pPr>
            <a:endParaRPr lang="ka-GE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5916" y="2933565"/>
            <a:ext cx="3948111" cy="373049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-78935" y="6298939"/>
            <a:ext cx="771089" cy="365125"/>
          </a:xfrm>
        </p:spPr>
        <p:txBody>
          <a:bodyPr/>
          <a:lstStyle/>
          <a:p>
            <a:fld id="{048368A4-4E49-4B49-877D-9748FA51DD98}" type="slidenum">
              <a:rPr lang="ru-RU" sz="2000" smtClean="0"/>
              <a:t>4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7538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247" y="243804"/>
            <a:ext cx="9905998" cy="942109"/>
          </a:xfrm>
        </p:spPr>
        <p:txBody>
          <a:bodyPr>
            <a:normAutofit fontScale="90000"/>
          </a:bodyPr>
          <a:lstStyle/>
          <a:p>
            <a:r>
              <a:rPr lang="ka-GE" sz="4000" dirty="0">
                <a:solidFill>
                  <a:schemeClr val="bg1"/>
                </a:solidFill>
              </a:rPr>
              <a:t>პრობლემის</a:t>
            </a:r>
            <a:r>
              <a:rPr lang="ka-GE" dirty="0">
                <a:solidFill>
                  <a:schemeClr val="bg1"/>
                </a:solidFill>
              </a:rPr>
              <a:t> სხვაგვარი </a:t>
            </a:r>
            <a:r>
              <a:rPr lang="ka-GE" dirty="0" smtClean="0">
                <a:solidFill>
                  <a:schemeClr val="bg1"/>
                </a:solidFill>
              </a:rPr>
              <a:t>ფორმულირება .</a:t>
            </a:r>
            <a:r>
              <a:rPr lang="ka-GE" dirty="0">
                <a:solidFill>
                  <a:schemeClr val="bg1"/>
                </a:solidFill>
              </a:rPr>
              <a:t/>
            </a:r>
            <a:br>
              <a:rPr lang="ka-GE" dirty="0">
                <a:solidFill>
                  <a:schemeClr val="bg1"/>
                </a:solidFill>
              </a:rPr>
            </a:b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40246" y="1385455"/>
                <a:ext cx="11335933" cy="5361708"/>
              </a:xfrm>
            </p:spPr>
            <p:txBody>
              <a:bodyPr>
                <a:normAutofit/>
              </a:bodyPr>
              <a:lstStyle/>
              <a:p>
                <a:r>
                  <a:rPr lang="ka-GE" sz="2600" dirty="0" smtClean="0">
                    <a:solidFill>
                      <a:schemeClr val="bg1"/>
                    </a:solidFill>
                  </a:rPr>
                  <a:t>დიდი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600" dirty="0" smtClean="0"/>
                  <a:t> </a:t>
                </a:r>
                <a:r>
                  <a:rPr lang="en-US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</a:t>
                </a:r>
                <a:r>
                  <a:rPr lang="ka-GE" sz="2600" dirty="0" smtClean="0">
                    <a:sym typeface="Wingdings" panose="05000000000000000000" pitchFamily="2" charset="2"/>
                  </a:rPr>
                  <a:t> 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დიდი</a:t>
                </a:r>
                <a:r>
                  <a:rPr lang="en-US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𝐻𝑖𝑔𝑔𝑠</m:t>
                        </m:r>
                      </m:sub>
                    </m:sSub>
                  </m:oMath>
                </a14:m>
                <a:r>
                  <a:rPr lang="ka-GE" sz="2600" dirty="0" smtClean="0"/>
                  <a:t> 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</a:t>
                </a:r>
                <a:r>
                  <a:rPr lang="ka-GE" sz="2600" dirty="0" smtClean="0">
                    <a:sym typeface="Wingdings" panose="05000000000000000000" pitchFamily="2" charset="2"/>
                  </a:rPr>
                  <a:t> 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დიდი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𝑊</m:t>
                        </m:r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𝑍</m:t>
                        </m:r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,….</m:t>
                        </m:r>
                      </m:sub>
                    </m:sSub>
                  </m:oMath>
                </a14:m>
                <a:endParaRPr lang="en-US" sz="2600" dirty="0" smtClean="0"/>
              </a:p>
              <a:p>
                <a:pPr marL="0" indent="0">
                  <a:buNone/>
                </a:pPr>
                <a:r>
                  <a:rPr lang="en-US" sz="2600" dirty="0" smtClean="0"/>
                  <a:t> </a:t>
                </a:r>
                <a:r>
                  <a:rPr lang="ka-GE" sz="2600" dirty="0" smtClean="0"/>
                  <a:t/>
                </a:r>
                <a:br>
                  <a:rPr lang="ka-GE" sz="2600" dirty="0" smtClean="0"/>
                </a:br>
                <a:r>
                  <a:rPr lang="ka-GE" sz="2600" dirty="0" smtClean="0">
                    <a:solidFill>
                      <a:schemeClr val="bg1"/>
                    </a:solidFill>
                  </a:rPr>
                  <a:t>სუსტი გრავიტაცია </a:t>
                </a:r>
                <a:r>
                  <a:rPr lang="en-US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</a:t>
                </a:r>
                <a:r>
                  <a:rPr lang="ka-GE" sz="2600" dirty="0" smtClean="0">
                    <a:sym typeface="Wingdings" panose="05000000000000000000" pitchFamily="2" charset="2"/>
                  </a:rPr>
                  <a:t> 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სუსტი სუსტი ურთიერთქმედება.</a:t>
                </a:r>
                <a:r>
                  <a:rPr lang="en-US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 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/>
                </a:r>
                <a:b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</a:br>
                <a:endParaRPr lang="ka-GE" sz="2600" dirty="0" smtClean="0">
                  <a:solidFill>
                    <a:schemeClr val="bg1"/>
                  </a:solidFill>
                  <a:sym typeface="Wingdings" panose="05000000000000000000" pitchFamily="2" charset="2"/>
                </a:endParaRPr>
              </a:p>
              <a:p>
                <a:r>
                  <a:rPr lang="ka-GE" sz="2600" u="sng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რეალობაში: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  მცირე</a:t>
                </a:r>
                <a:r>
                  <a:rPr lang="en-US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𝐻𝑖𝑔𝑔𝑠</m:t>
                        </m:r>
                      </m:sub>
                    </m:sSub>
                  </m:oMath>
                </a14:m>
                <a:r>
                  <a:rPr lang="ka-GE" sz="2600" dirty="0"/>
                  <a:t> </a:t>
                </a:r>
                <a:r>
                  <a:rPr lang="ka-GE" sz="2600" dirty="0" smtClean="0"/>
                  <a:t>  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</a:t>
                </a:r>
                <a:r>
                  <a:rPr lang="ka-GE" sz="2600" dirty="0" smtClean="0">
                    <a:sym typeface="Wingdings" panose="05000000000000000000" pitchFamily="2" charset="2"/>
                  </a:rPr>
                  <a:t>   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მცირე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𝑊</m:t>
                        </m:r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𝑍</m:t>
                        </m:r>
                        <m:r>
                          <a:rPr lang="en-US" sz="2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,….</m:t>
                        </m:r>
                      </m:sub>
                    </m:sSub>
                  </m:oMath>
                </a14:m>
                <a:endParaRPr lang="en-US" sz="2600" dirty="0"/>
              </a:p>
              <a:p>
                <a:pPr marL="0" indent="0">
                  <a:buNone/>
                </a:pPr>
                <a:r>
                  <a:rPr lang="en-US" sz="2600" dirty="0"/>
                  <a:t> </a:t>
                </a:r>
                <a:r>
                  <a:rPr lang="ka-GE" sz="2600" dirty="0"/>
                  <a:t/>
                </a:r>
                <a:br>
                  <a:rPr lang="ka-GE" sz="2600" dirty="0"/>
                </a:br>
                <a:r>
                  <a:rPr lang="ka-GE" sz="2600" dirty="0" smtClean="0">
                    <a:solidFill>
                      <a:schemeClr val="bg1"/>
                    </a:solidFill>
                  </a:rPr>
                  <a:t>დიდი ინტენსივობის სუსტი ურთიერთქმედება.</a:t>
                </a: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/>
                </a:r>
                <a:b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</a:br>
                <a: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/>
                </a:r>
                <a:br>
                  <a:rPr lang="ka-GE" sz="2600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</a:br>
                <a:endParaRPr lang="ru-RU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40246" y="1385455"/>
                <a:ext cx="11335933" cy="5361708"/>
              </a:xfrm>
              <a:blipFill>
                <a:blip r:embed="rId2"/>
                <a:stretch>
                  <a:fillRect l="-1237" t="-13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542315" y="2058588"/>
            <a:ext cx="336071" cy="3513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116856" y="2085110"/>
            <a:ext cx="332233" cy="3473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148515" y="4294047"/>
            <a:ext cx="332233" cy="3473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064"/>
          <a:stretch/>
        </p:blipFill>
        <p:spPr>
          <a:xfrm>
            <a:off x="8243292" y="3186455"/>
            <a:ext cx="3159357" cy="34102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>
            <a:duotone>
              <a:prstClr val="black"/>
              <a:schemeClr val="bg2">
                <a:lumMod val="40000"/>
                <a:lumOff val="6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54545"/>
          <a:stretch/>
        </p:blipFill>
        <p:spPr>
          <a:xfrm>
            <a:off x="1239179" y="5632335"/>
            <a:ext cx="2033588" cy="6650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>
            <a:duotone>
              <a:prstClr val="black"/>
              <a:schemeClr val="bg2">
                <a:lumMod val="40000"/>
                <a:lumOff val="6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47159" b="5491"/>
          <a:stretch/>
        </p:blipFill>
        <p:spPr>
          <a:xfrm>
            <a:off x="4249384" y="5632684"/>
            <a:ext cx="2033588" cy="692728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 flipV="1">
            <a:off x="754101" y="1499510"/>
            <a:ext cx="1815751" cy="134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754101" y="1500183"/>
            <a:ext cx="3455" cy="16627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771700" y="2466195"/>
            <a:ext cx="0" cy="7202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40246" y="3186456"/>
            <a:ext cx="3031454" cy="473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2569852" y="1444811"/>
            <a:ext cx="8579" cy="102138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2569853" y="2466194"/>
            <a:ext cx="1173091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272114" y="5201215"/>
            <a:ext cx="65606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dirty="0">
                <a:solidFill>
                  <a:schemeClr val="bg1"/>
                </a:solidFill>
              </a:rPr>
              <a:t/>
            </a:r>
            <a:br>
              <a:rPr lang="ka-GE" dirty="0">
                <a:solidFill>
                  <a:schemeClr val="bg1"/>
                </a:solidFill>
              </a:rPr>
            </a:b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283026" y="6242456"/>
            <a:ext cx="682624" cy="429490"/>
          </a:xfrm>
        </p:spPr>
        <p:txBody>
          <a:bodyPr/>
          <a:lstStyle/>
          <a:p>
            <a:fld id="{048368A4-4E49-4B49-877D-9748FA51DD98}" type="slidenum">
              <a:rPr lang="ru-RU" sz="2000" smtClean="0"/>
              <a:t>5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3639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54840"/>
            <a:ext cx="9905998" cy="655093"/>
          </a:xfrm>
        </p:spPr>
        <p:txBody>
          <a:bodyPr>
            <a:noAutofit/>
          </a:bodyPr>
          <a:lstStyle/>
          <a:p>
            <a:r>
              <a:rPr lang="ka-GE" dirty="0">
                <a:solidFill>
                  <a:schemeClr val="bg1"/>
                </a:solidFill>
              </a:rPr>
              <a:t>ახსნის მცდელობა _ </a:t>
            </a:r>
            <a:r>
              <a:rPr lang="en-US" dirty="0">
                <a:solidFill>
                  <a:schemeClr val="bg1"/>
                </a:solidFill>
              </a:rPr>
              <a:t>WED</a:t>
            </a:r>
            <a:r>
              <a:rPr lang="ka-GE" dirty="0">
                <a:solidFill>
                  <a:schemeClr val="bg1"/>
                </a:solidFill>
              </a:rPr>
              <a:t/>
            </a:r>
            <a:br>
              <a:rPr lang="ka-GE" dirty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547" t="1091" r="2555" b="2402"/>
          <a:stretch/>
        </p:blipFill>
        <p:spPr>
          <a:xfrm>
            <a:off x="8319618" y="1667094"/>
            <a:ext cx="3603010" cy="504967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21220" y="1076517"/>
                <a:ext cx="11646089" cy="5406907"/>
              </a:xfrm>
            </p:spPr>
            <p:txBody>
              <a:bodyPr>
                <a:normAutofit/>
              </a:bodyPr>
              <a:lstStyle/>
              <a:p>
                <a:r>
                  <a:rPr lang="ka-GE" sz="2000" dirty="0" smtClean="0">
                    <a:solidFill>
                      <a:schemeClr val="bg1"/>
                    </a:solidFill>
                  </a:rPr>
                  <a:t>მერაბ მამარდაშვილი  : ,,...რაღაც </a:t>
                </a:r>
                <a:r>
                  <a:rPr lang="ka-GE" sz="2000" dirty="0">
                    <a:solidFill>
                      <a:schemeClr val="bg1"/>
                    </a:solidFill>
                  </a:rPr>
                  <a:t>სხვა განზომილებას თუ არ დავამატებ და ემპირიულ დონეზე დავრჩები, განწირული ვიქნები საიმისოდ, </a:t>
                </a:r>
                <a:r>
                  <a:rPr lang="ka-GE" sz="2000" dirty="0" smtClean="0">
                    <a:solidFill>
                      <a:schemeClr val="bg1"/>
                    </a:solidFill>
                  </a:rPr>
                  <a:t>რომ</a:t>
                </a:r>
                <a:br>
                  <a:rPr lang="ka-GE" sz="2000" dirty="0" smtClean="0">
                    <a:solidFill>
                      <a:schemeClr val="bg1"/>
                    </a:solidFill>
                  </a:rPr>
                </a:br>
                <a:r>
                  <a:rPr lang="ka-GE" sz="2000" dirty="0" smtClean="0">
                    <a:solidFill>
                      <a:schemeClr val="bg1"/>
                    </a:solidFill>
                  </a:rPr>
                  <a:t>უსასრულოდ</a:t>
                </a:r>
                <a:r>
                  <a:rPr lang="ka-GE" sz="2000" dirty="0">
                    <a:solidFill>
                      <a:schemeClr val="bg1"/>
                    </a:solidFill>
                  </a:rPr>
                  <a:t>, გაგიჟებული წისქვილის მსგავასად, </a:t>
                </a:r>
                <a:r>
                  <a:rPr lang="ka-GE" sz="2000" dirty="0" smtClean="0">
                    <a:solidFill>
                      <a:schemeClr val="bg1"/>
                    </a:solidFill>
                  </a:rPr>
                  <a:t>ვიმეორო </a:t>
                </a:r>
                <a:br>
                  <a:rPr lang="ka-GE" sz="2000" dirty="0" smtClean="0">
                    <a:solidFill>
                      <a:schemeClr val="bg1"/>
                    </a:solidFill>
                  </a:rPr>
                </a:br>
                <a:r>
                  <a:rPr lang="ka-GE" sz="2000" dirty="0" smtClean="0">
                    <a:solidFill>
                      <a:schemeClr val="bg1"/>
                    </a:solidFill>
                  </a:rPr>
                  <a:t>თვითონ </a:t>
                </a:r>
                <a:r>
                  <a:rPr lang="ka-GE" sz="2000" dirty="0">
                    <a:solidFill>
                      <a:schemeClr val="bg1"/>
                    </a:solidFill>
                  </a:rPr>
                  <a:t>აღწერის ელემენტები. </a:t>
                </a:r>
                <a:r>
                  <a:rPr lang="ka-GE" sz="2000" dirty="0" smtClean="0">
                    <a:solidFill>
                      <a:schemeClr val="bg1"/>
                    </a:solidFill>
                  </a:rPr>
                  <a:t>„</a:t>
                </a:r>
              </a:p>
              <a:p>
                <a:r>
                  <a:rPr lang="ru-RU" dirty="0" smtClean="0">
                    <a:solidFill>
                      <a:schemeClr val="bg1"/>
                    </a:solidFill>
                  </a:rPr>
                  <a:t>თ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ოედორ კალუზა (1921წ.)- აინშტაინის ზოგადი 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ფარდობითობის თეორია </a:t>
                </a:r>
                <a:r>
                  <a:rPr lang="ka-GE" dirty="0">
                    <a:solidFill>
                      <a:schemeClr val="bg1"/>
                    </a:solidFill>
                  </a:rPr>
                  <a:t>გადაწერილი 5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განზომილე- 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ბაში.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 + “Cylindrical condition”</a:t>
                </a:r>
                <a:endParaRPr lang="ka-GE" dirty="0" smtClean="0">
                  <a:solidFill>
                    <a:schemeClr val="bg1"/>
                  </a:solidFill>
                </a:endParaRPr>
              </a:p>
              <a:p>
                <a:r>
                  <a:rPr lang="en-US" dirty="0" smtClean="0">
                    <a:solidFill>
                      <a:schemeClr val="bg1"/>
                    </a:solidFill>
                  </a:rPr>
                  <a:t>Randall–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Sundrum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model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(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RS1 &amp; RS2)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: ასევე 5-განზომილე-</a:t>
                </a:r>
                <a:br>
                  <a:rPr lang="ka-GE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ბიანი მოდელი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(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𝐴𝑑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)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. ჩვენ ვცხოვრობთ ე.წ. „სუსტ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:br>
                  <a:rPr lang="en-US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ფენაში„ (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TeV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-ის მასშტაბი)</a:t>
                </a:r>
                <a:r>
                  <a:rPr lang="ru-RU" dirty="0" smtClean="0">
                    <a:solidFill>
                      <a:schemeClr val="bg1"/>
                    </a:solidFill>
                  </a:rPr>
                  <a:t>.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„ გრავიტაციული ფენა“ –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/>
                </a:r>
                <a:br>
                  <a:rPr lang="en-US" dirty="0" smtClean="0">
                    <a:solidFill>
                      <a:schemeClr val="bg1"/>
                    </a:solidFill>
                  </a:rPr>
                </a:br>
                <a:r>
                  <a:rPr lang="ka-GE" dirty="0" smtClean="0">
                    <a:solidFill>
                      <a:schemeClr val="bg1"/>
                    </a:solidFill>
                  </a:rPr>
                  <a:t>ესაა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პლანკის მასშტაბების ფენა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</m:sup>
                    </m:sSup>
                  </m:oMath>
                </a14:m>
                <a:r>
                  <a:rPr lang="ka-GE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GeV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).</a:t>
                </a:r>
                <a:endParaRPr lang="en-US" dirty="0" smtClean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1220" y="1076517"/>
                <a:ext cx="11646089" cy="5406907"/>
              </a:xfrm>
              <a:blipFill>
                <a:blip r:embed="rId4"/>
                <a:stretch>
                  <a:fillRect l="-1047" t="-11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60365" y="6213095"/>
            <a:ext cx="771089" cy="365125"/>
          </a:xfrm>
        </p:spPr>
        <p:txBody>
          <a:bodyPr/>
          <a:lstStyle/>
          <a:p>
            <a:fld id="{048368A4-4E49-4B49-877D-9748FA51DD98}" type="slidenum">
              <a:rPr lang="ru-RU" sz="2000" smtClean="0"/>
              <a:t>6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9095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0105"/>
            <a:ext cx="10255841" cy="147857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RS1</a:t>
            </a:r>
            <a:r>
              <a:rPr lang="ka-GE" sz="4000" dirty="0" smtClean="0">
                <a:solidFill>
                  <a:schemeClr val="bg1"/>
                </a:solidFill>
              </a:rPr>
              <a:t>და მისი გაფართოება</a:t>
            </a:r>
            <a:endParaRPr lang="ru-RU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68740" y="1269242"/>
                <a:ext cx="11245756" cy="5773003"/>
              </a:xfrm>
            </p:spPr>
            <p:txBody>
              <a:bodyPr/>
              <a:lstStyle/>
              <a:p>
                <a:r>
                  <a:rPr lang="ka-GE" dirty="0" smtClean="0">
                    <a:solidFill>
                      <a:schemeClr val="bg1"/>
                    </a:solidFill>
                  </a:rPr>
                  <a:t>თავდაპირველად თვლიდნენ, რომ ფენებს შორის გავრცელება შეუძლია მხოლოდ გრავიტონს. სტანდარტული მოდელის ყველა ნაწილაკი კი ლოკალიზებულია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“ 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Weakbrane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”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-ზე.</a:t>
                </a: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მეტრიკა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𝑑𝑠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−2</m:t>
                        </m:r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𝑘𝑦</m:t>
                        </m:r>
                      </m:sup>
                    </m:sSup>
                    <m:sSub>
                      <m:sSub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p>
                    </m:sSup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𝜈</m:t>
                        </m:r>
                      </m:sup>
                    </m:sSup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/>
                </a:r>
                <a:br>
                  <a:rPr lang="en-US" dirty="0" smtClean="0">
                    <a:solidFill>
                      <a:schemeClr val="bg1"/>
                    </a:solidFill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diag</m:t>
                    </m:r>
                    <m:r>
                      <a:rPr lang="en-US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(1,−1,−1,−1)</m:t>
                    </m:r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 ;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ka-GE" dirty="0" smtClean="0">
                    <a:solidFill>
                      <a:schemeClr val="bg1"/>
                    </a:solidFill>
                  </a:rPr>
                  <a:t>სიმრუდე ;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−2</m:t>
                        </m:r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𝑘𝑦</m:t>
                        </m:r>
                      </m:sup>
                    </m:sSup>
                    <m:r>
                      <a:rPr lang="ka-GE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Warped factor.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dirty="0">
                    <a:solidFill>
                      <a:schemeClr val="bg1"/>
                    </a:solidFill>
                  </a:rPr>
                  <a:t>_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Weakbrane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 ….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sSub>
                      <m:sSubPr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 _ 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Gravitybrane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.</a:t>
                </a:r>
                <a:endParaRPr lang="en-US" dirty="0" smtClean="0">
                  <a:solidFill>
                    <a:schemeClr val="bg1"/>
                  </a:solidFill>
                </a:endParaRPr>
              </a:p>
              <a:p>
                <a:r>
                  <a:rPr lang="en-US" dirty="0" smtClean="0">
                    <a:solidFill>
                      <a:schemeClr val="bg1"/>
                    </a:solidFill>
                  </a:rPr>
                  <a:t>RS-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ის ლოგიკური გაფართოება :  არა მარტო გრავიტონს, არამედ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SM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-ს ნაწილაკებსაც შეუძლიათ გავრცელება ფენებს შორის  (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Bulk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-ში). კერძოდ : მსუბუქი ფერმიონები ლოკალიზებულია 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Gravitybrane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-თან , მძიმე კვარკები (მაგ.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Top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-კვარკი) ჰიგსთან ერთად კი – 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Weakbrane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-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თან. </a:t>
                </a:r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68740" y="1269242"/>
                <a:ext cx="11245756" cy="5773003"/>
              </a:xfrm>
              <a:blipFill>
                <a:blip r:embed="rId2"/>
                <a:stretch>
                  <a:fillRect l="-1139" t="-13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399152" y="6201929"/>
            <a:ext cx="771089" cy="365125"/>
          </a:xfrm>
        </p:spPr>
        <p:txBody>
          <a:bodyPr/>
          <a:lstStyle/>
          <a:p>
            <a:fld id="{048368A4-4E49-4B49-877D-9748FA51DD98}" type="slidenum">
              <a:rPr lang="ru-RU" sz="2000" smtClean="0"/>
              <a:t>7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5831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161" y="191068"/>
            <a:ext cx="10255841" cy="1078174"/>
          </a:xfrm>
        </p:spPr>
        <p:txBody>
          <a:bodyPr>
            <a:normAutofit/>
          </a:bodyPr>
          <a:lstStyle/>
          <a:p>
            <a:r>
              <a:rPr lang="ka-GE" sz="4000" dirty="0" smtClean="0">
                <a:solidFill>
                  <a:schemeClr val="bg1"/>
                </a:solidFill>
              </a:rPr>
              <a:t>თეორიის  </a:t>
            </a:r>
            <a:r>
              <a:rPr lang="ka-GE" sz="4000" dirty="0">
                <a:solidFill>
                  <a:schemeClr val="bg1"/>
                </a:solidFill>
              </a:rPr>
              <a:t>დადებითი </a:t>
            </a:r>
            <a:r>
              <a:rPr lang="ka-GE" sz="4000" dirty="0" smtClean="0">
                <a:solidFill>
                  <a:schemeClr val="bg1"/>
                </a:solidFill>
              </a:rPr>
              <a:t>შედეგები</a:t>
            </a:r>
            <a:r>
              <a:rPr lang="en-US" sz="4000" dirty="0" smtClean="0">
                <a:solidFill>
                  <a:schemeClr val="bg1"/>
                </a:solidFill>
              </a:rPr>
              <a:t> :</a:t>
            </a:r>
            <a:endParaRPr lang="ka-GE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83" y="1528549"/>
            <a:ext cx="11245756" cy="5773003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პლანკისა და სუსტი ურთიერთქმედების მასშტაბების პრობლემის გადაჭრა : </a:t>
            </a:r>
            <a:r>
              <a:rPr lang="en-US" dirty="0" smtClean="0">
                <a:solidFill>
                  <a:schemeClr val="bg1"/>
                </a:solidFill>
              </a:rPr>
              <a:t>Planck-Weak Hierarchy Problem</a:t>
            </a:r>
            <a:r>
              <a:rPr lang="ka-GE" dirty="0" smtClean="0">
                <a:solidFill>
                  <a:schemeClr val="bg1"/>
                </a:solidFill>
              </a:rPr>
              <a:t>.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top</a:t>
            </a:r>
            <a:r>
              <a:rPr lang="ka-GE" dirty="0" smtClean="0">
                <a:solidFill>
                  <a:schemeClr val="bg1"/>
                </a:solidFill>
              </a:rPr>
              <a:t>-კვარკის ჰიგსის ველთან ბმის მუდმივის</a:t>
            </a:r>
            <a:r>
              <a:rPr lang="ka-GE" dirty="0">
                <a:solidFill>
                  <a:schemeClr val="bg1"/>
                </a:solidFill>
              </a:rPr>
              <a:t> </a:t>
            </a:r>
            <a:r>
              <a:rPr lang="ka-GE" dirty="0" smtClean="0">
                <a:solidFill>
                  <a:schemeClr val="bg1"/>
                </a:solidFill>
              </a:rPr>
              <a:t>მნიშვნელობის ლოგიკური ახსნა, სხვა კვარკებთან და ფერმიონებთან შედარებით (ე.ი. მასებს შორის დიდი სხვაობა) :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    Hierarchy of Masses</a:t>
            </a:r>
            <a:endParaRPr lang="ka-GE" dirty="0" smtClean="0">
              <a:solidFill>
                <a:schemeClr val="bg1"/>
              </a:solidFill>
            </a:endParaRPr>
          </a:p>
          <a:p>
            <a:r>
              <a:rPr lang="ka-GE" dirty="0">
                <a:solidFill>
                  <a:schemeClr val="bg1"/>
                </a:solidFill>
              </a:rPr>
              <a:t> </a:t>
            </a:r>
            <a:r>
              <a:rPr lang="ka-GE" dirty="0" smtClean="0">
                <a:solidFill>
                  <a:schemeClr val="bg1"/>
                </a:solidFill>
              </a:rPr>
              <a:t>ნეიტრინოების მასების პრობლემა.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err="1" smtClean="0">
                <a:solidFill>
                  <a:schemeClr val="bg1"/>
                </a:solidFill>
              </a:rPr>
              <a:t>Flavour</a:t>
            </a:r>
            <a:r>
              <a:rPr lang="en-US" dirty="0" smtClean="0">
                <a:solidFill>
                  <a:schemeClr val="bg1"/>
                </a:solidFill>
              </a:rPr>
              <a:t> Hierarchy problem</a:t>
            </a:r>
            <a:endParaRPr lang="ka-GE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z="2000" smtClean="0"/>
              <a:t>8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9477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223" y="0"/>
            <a:ext cx="9905998" cy="1478570"/>
          </a:xfrm>
        </p:spPr>
        <p:txBody>
          <a:bodyPr/>
          <a:lstStyle/>
          <a:p>
            <a:r>
              <a:rPr lang="ka-GE" dirty="0">
                <a:solidFill>
                  <a:schemeClr val="bg1"/>
                </a:solidFill>
              </a:rPr>
              <a:t>თეორიის </a:t>
            </a:r>
            <a:r>
              <a:rPr lang="ka-GE" dirty="0" smtClean="0">
                <a:solidFill>
                  <a:schemeClr val="bg1"/>
                </a:solidFill>
              </a:rPr>
              <a:t>ხარვეზები :</a:t>
            </a:r>
            <a:r>
              <a:rPr lang="ka-GE" dirty="0">
                <a:solidFill>
                  <a:schemeClr val="bg1"/>
                </a:solidFill>
              </a:rPr>
              <a:t/>
            </a:r>
            <a:br>
              <a:rPr lang="ka-GE" dirty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132" r="859" b="2845"/>
          <a:stretch/>
        </p:blipFill>
        <p:spPr>
          <a:xfrm>
            <a:off x="7192370" y="1310185"/>
            <a:ext cx="4749422" cy="324816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66423" y="1016609"/>
                <a:ext cx="11027390" cy="5547815"/>
              </a:xfrm>
            </p:spPr>
            <p:txBody>
              <a:bodyPr>
                <a:noAutofit/>
              </a:bodyPr>
              <a:lstStyle/>
              <a:p>
                <a:r>
                  <a:rPr lang="ka-GE" sz="2600" dirty="0" smtClean="0">
                    <a:solidFill>
                      <a:schemeClr val="bg1"/>
                    </a:solidFill>
                  </a:rPr>
                  <a:t>თავდაპირველად შეიცავდა ხელოვნურად </a:t>
                </a:r>
                <a:r>
                  <a:rPr lang="en-US" sz="2600" dirty="0" smtClean="0">
                    <a:solidFill>
                      <a:schemeClr val="bg1"/>
                    </a:solidFill>
                  </a:rPr>
                  <a:t/>
                </a:r>
                <a:br>
                  <a:rPr lang="en-US" sz="2600" dirty="0" smtClean="0">
                    <a:solidFill>
                      <a:schemeClr val="bg1"/>
                    </a:solidFill>
                  </a:rPr>
                </a:br>
                <a:r>
                  <a:rPr lang="ka-GE" sz="2600" dirty="0" smtClean="0">
                    <a:solidFill>
                      <a:schemeClr val="bg1"/>
                    </a:solidFill>
                  </a:rPr>
                  <a:t>შესატან პარამეტრებს : ე.წ. დამატებითი </a:t>
                </a:r>
                <a:br>
                  <a:rPr lang="ka-GE" sz="2600" dirty="0" smtClean="0">
                    <a:solidFill>
                      <a:schemeClr val="bg1"/>
                    </a:solidFill>
                  </a:rPr>
                </a:br>
                <a:r>
                  <a:rPr lang="ka-GE" sz="2600" dirty="0" smtClean="0">
                    <a:solidFill>
                      <a:schemeClr val="bg1"/>
                    </a:solidFill>
                  </a:rPr>
                  <a:t>განზომილების სიგრძე უნდა შერჩეულიყო </a:t>
                </a:r>
                <a:br>
                  <a:rPr lang="ka-GE" sz="2600" dirty="0" smtClean="0">
                    <a:solidFill>
                      <a:schemeClr val="bg1"/>
                    </a:solidFill>
                  </a:rPr>
                </a:br>
                <a:r>
                  <a:rPr lang="ka-GE" sz="2600" dirty="0" smtClean="0">
                    <a:solidFill>
                      <a:schemeClr val="bg1"/>
                    </a:solidFill>
                  </a:rPr>
                  <a:t>ისე, რომ ახსნილიყო იერარქიის პრობლემა .</a:t>
                </a:r>
                <a:r>
                  <a:rPr lang="en-US" sz="2600" dirty="0" smtClean="0">
                    <a:solidFill>
                      <a:schemeClr val="bg1"/>
                    </a:solidFill>
                  </a:rPr>
                  <a:t> </a:t>
                </a:r>
                <a:br>
                  <a:rPr lang="en-US" sz="2600" dirty="0" smtClean="0">
                    <a:solidFill>
                      <a:schemeClr val="bg1"/>
                    </a:solidFill>
                  </a:rPr>
                </a:br>
                <a:r>
                  <a:rPr lang="en-US" sz="2600" dirty="0" smtClean="0">
                    <a:solidFill>
                      <a:schemeClr val="bg1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a:rPr lang="en-US" sz="26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𝑘𝐿</m:t>
                    </m:r>
                  </m:oMath>
                </a14:m>
                <a:r>
                  <a:rPr lang="en-US" sz="2600" dirty="0" smtClean="0">
                    <a:solidFill>
                      <a:schemeClr val="bg1"/>
                    </a:solidFill>
                  </a:rPr>
                  <a:t> </a:t>
                </a:r>
                <a:r>
                  <a:rPr lang="ka-GE" sz="2600" dirty="0" smtClean="0">
                    <a:solidFill>
                      <a:schemeClr val="bg1"/>
                    </a:solidFill>
                  </a:rPr>
                  <a:t>უნდა იყოს </a:t>
                </a:r>
                <a14:m>
                  <m:oMath xmlns:m="http://schemas.openxmlformats.org/officeDocument/2006/math">
                    <m:r>
                      <a:rPr lang="en-US" sz="2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𝑙𝑛</m:t>
                    </m:r>
                    <m:sSup>
                      <m:sSupPr>
                        <m:ctrlP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sup>
                    </m:sSup>
                    <m:r>
                      <a:rPr lang="en-US" sz="2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=35</m:t>
                    </m:r>
                  </m:oMath>
                </a14:m>
                <a:r>
                  <a:rPr lang="en-US" sz="2600" dirty="0" smtClean="0">
                    <a:solidFill>
                      <a:schemeClr val="bg1"/>
                    </a:solidFill>
                  </a:rPr>
                  <a:t>)</a:t>
                </a:r>
                <a:r>
                  <a:rPr lang="ka-GE" sz="2600" dirty="0" smtClean="0">
                    <a:solidFill>
                      <a:schemeClr val="bg1"/>
                    </a:solidFill>
                  </a:rPr>
                  <a:t>.</a:t>
                </a:r>
                <a:endParaRPr lang="en-US" sz="2600" dirty="0" smtClean="0">
                  <a:solidFill>
                    <a:schemeClr val="bg1"/>
                  </a:solidFill>
                </a:endParaRPr>
              </a:p>
              <a:p>
                <a:r>
                  <a:rPr lang="ka-GE" sz="2600" dirty="0" smtClean="0">
                    <a:solidFill>
                      <a:schemeClr val="bg1"/>
                    </a:solidFill>
                  </a:rPr>
                  <a:t> აღნიშნული თავისუფლების ხარისხი </a:t>
                </a:r>
                <a:r>
                  <a:rPr lang="en-US" sz="2600" dirty="0" smtClean="0">
                    <a:solidFill>
                      <a:schemeClr val="bg1"/>
                    </a:solidFill>
                  </a:rPr>
                  <a:t/>
                </a:r>
                <a:br>
                  <a:rPr lang="en-US" sz="2600" dirty="0" smtClean="0">
                    <a:solidFill>
                      <a:schemeClr val="bg1"/>
                    </a:solidFill>
                  </a:rPr>
                </a:br>
                <a:r>
                  <a:rPr lang="ka-GE" sz="2600" dirty="0" smtClean="0">
                    <a:solidFill>
                      <a:schemeClr val="bg1"/>
                    </a:solidFill>
                  </a:rPr>
                  <a:t>გამოიწვევტა უმასო სკალარული ველის </a:t>
                </a:r>
                <a:r>
                  <a:rPr lang="en-US" sz="2600" dirty="0" smtClean="0">
                    <a:solidFill>
                      <a:schemeClr val="bg1"/>
                    </a:solidFill>
                  </a:rPr>
                  <a:t/>
                </a:r>
                <a:br>
                  <a:rPr lang="en-US" sz="2600" dirty="0" smtClean="0">
                    <a:solidFill>
                      <a:schemeClr val="bg1"/>
                    </a:solidFill>
                  </a:rPr>
                </a:br>
                <a:r>
                  <a:rPr lang="ka-GE" sz="2600" dirty="0" smtClean="0">
                    <a:solidFill>
                      <a:schemeClr val="bg1"/>
                    </a:solidFill>
                  </a:rPr>
                  <a:t>არსებობას - „</a:t>
                </a:r>
                <a:r>
                  <a:rPr lang="en-US" sz="2600" dirty="0" err="1" smtClean="0">
                    <a:solidFill>
                      <a:schemeClr val="bg1"/>
                    </a:solidFill>
                  </a:rPr>
                  <a:t>Radion</a:t>
                </a:r>
                <a:r>
                  <a:rPr lang="en-US" sz="2600" dirty="0" smtClean="0">
                    <a:solidFill>
                      <a:schemeClr val="bg1"/>
                    </a:solidFill>
                  </a:rPr>
                  <a:t>”</a:t>
                </a:r>
                <a:r>
                  <a:rPr lang="ka-GE" sz="2600" dirty="0" smtClean="0">
                    <a:solidFill>
                      <a:schemeClr val="bg1"/>
                    </a:solidFill>
                  </a:rPr>
                  <a:t> (გოლდსტონის ბოზონის ანალოგი).</a:t>
                </a:r>
              </a:p>
              <a:p>
                <a:r>
                  <a:rPr lang="ka-GE" sz="2600" dirty="0" smtClean="0">
                    <a:solidFill>
                      <a:schemeClr val="bg1"/>
                    </a:solidFill>
                  </a:rPr>
                  <a:t>პრობლემა გამოასწორა </a:t>
                </a:r>
                <a:r>
                  <a:rPr lang="en-US" sz="2600" dirty="0" smtClean="0">
                    <a:solidFill>
                      <a:schemeClr val="bg1"/>
                    </a:solidFill>
                  </a:rPr>
                  <a:t>Goldenberg –Wise (GW)</a:t>
                </a:r>
                <a:r>
                  <a:rPr lang="ka-GE" sz="2600" dirty="0" smtClean="0">
                    <a:solidFill>
                      <a:schemeClr val="bg1"/>
                    </a:solidFill>
                  </a:rPr>
                  <a:t>-ის მექანიზმმა, რომელშიც </a:t>
                </a:r>
                <a:r>
                  <a:rPr lang="ka-GE" sz="2600" dirty="0">
                    <a:solidFill>
                      <a:schemeClr val="bg1"/>
                    </a:solidFill>
                  </a:rPr>
                  <a:t>„</a:t>
                </a:r>
                <a:r>
                  <a:rPr lang="en-US" sz="2600" dirty="0" err="1">
                    <a:solidFill>
                      <a:schemeClr val="bg1"/>
                    </a:solidFill>
                  </a:rPr>
                  <a:t>Radion</a:t>
                </a:r>
                <a:r>
                  <a:rPr lang="en-US" sz="2600" dirty="0">
                    <a:solidFill>
                      <a:schemeClr val="bg1"/>
                    </a:solidFill>
                  </a:rPr>
                  <a:t>”</a:t>
                </a:r>
                <a:r>
                  <a:rPr lang="ka-GE" sz="2600" dirty="0">
                    <a:solidFill>
                      <a:schemeClr val="bg1"/>
                    </a:solidFill>
                  </a:rPr>
                  <a:t> </a:t>
                </a:r>
                <a:r>
                  <a:rPr lang="ka-GE" sz="2600" dirty="0" smtClean="0">
                    <a:solidFill>
                      <a:schemeClr val="bg1"/>
                    </a:solidFill>
                  </a:rPr>
                  <a:t>იძენს მასას.</a:t>
                </a:r>
              </a:p>
              <a:p>
                <a:r>
                  <a:rPr lang="ka-GE" sz="2600" dirty="0" smtClean="0">
                    <a:solidFill>
                      <a:schemeClr val="bg1"/>
                    </a:solidFill>
                  </a:rPr>
                  <a:t>ექსპერიმენტული მტკიცებულებების არარსებობა.</a:t>
                </a:r>
                <a:endParaRPr lang="ru-RU" sz="26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6423" y="1016609"/>
                <a:ext cx="11027390" cy="5547815"/>
              </a:xfrm>
              <a:blipFill>
                <a:blip r:embed="rId4"/>
                <a:stretch>
                  <a:fillRect l="-1271" t="-1648" b="-56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345594" y="6160365"/>
            <a:ext cx="771089" cy="365125"/>
          </a:xfrm>
        </p:spPr>
        <p:txBody>
          <a:bodyPr/>
          <a:lstStyle/>
          <a:p>
            <a:fld id="{048368A4-4E49-4B49-877D-9748FA51DD98}" type="slidenum">
              <a:rPr lang="ru-RU" sz="2000" smtClean="0"/>
              <a:t>9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0770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>
                <a:solidFill>
                  <a:srgbClr val="F0E1FF"/>
                </a:solidFill>
              </a:rPr>
              <a:t>მარსელ პრუსტი : ,,საგნებში დავეძებთ ხოლმე იმ ანარეკლს, რითაც ისინი ჩვენთვის სანუკვარნი გახდნენ,- ჩვენმა სულმა რომ მოჰფინა მათ; და იმედგაცრუებულნი ვრჩებით, </a:t>
            </a:r>
            <a:r>
              <a:rPr lang="ka-GE" dirty="0" smtClean="0">
                <a:solidFill>
                  <a:srgbClr val="F0E1FF"/>
                </a:solidFill>
              </a:rPr>
              <a:t>როდესაც ვავლენთ</a:t>
            </a:r>
            <a:r>
              <a:rPr lang="ka-GE" dirty="0">
                <a:solidFill>
                  <a:srgbClr val="F0E1FF"/>
                </a:solidFill>
              </a:rPr>
              <a:t>, რომ ბუნებაში მოკლებულნი არიან იმ ხიბლს, ჩვენს გონებაში </a:t>
            </a:r>
            <a:r>
              <a:rPr lang="ka-GE" dirty="0" smtClean="0">
                <a:solidFill>
                  <a:srgbClr val="F0E1FF"/>
                </a:solidFill>
              </a:rPr>
              <a:t>ზოგიერთ </a:t>
            </a:r>
            <a:r>
              <a:rPr lang="ka-GE" dirty="0">
                <a:solidFill>
                  <a:srgbClr val="F0E1FF"/>
                </a:solidFill>
              </a:rPr>
              <a:t>აზრთან მეზობლობას რომ უნდა </a:t>
            </a:r>
            <a:r>
              <a:rPr lang="ka-GE" dirty="0" smtClean="0">
                <a:solidFill>
                  <a:srgbClr val="F0E1FF"/>
                </a:solidFill>
              </a:rPr>
              <a:t>უმადლოდნენ."</a:t>
            </a:r>
            <a:endParaRPr lang="ru-RU" dirty="0">
              <a:solidFill>
                <a:srgbClr val="F0E1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z="2000" smtClean="0"/>
              <a:t>10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5705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061" y="2460966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ka-GE" sz="4000" dirty="0" smtClean="0"/>
              <a:t>მადლობა ყურადღებისთვის.</a:t>
            </a:r>
            <a:endParaRPr lang="ru-RU" sz="4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z="2000" smtClean="0"/>
              <a:t>11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644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41427"/>
            <a:ext cx="9905998" cy="725373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დანართი 1.</a:t>
            </a:r>
            <a:endParaRPr lang="ru-RU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11382" y="1066800"/>
                <a:ext cx="10778836" cy="5624945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ru-RU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ℒ</m:t>
                    </m:r>
                    <m:r>
                      <a:rPr lang="ka-GE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den>
                    </m:f>
                    <m:sSub>
                      <m:sSubPr>
                        <m:ctrlP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sSup>
                      <m:sSupPr>
                        <m:ctrlP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p>
                    </m:sSup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𝐷</m:t>
                                </m:r>
                              </m:e>
                              <m:sup>
                                <m:r>
                                  <a:rPr lang="en-US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sup>
                            </m:sSup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𝜑</m:t>
                            </m:r>
                          </m:e>
                        </m:d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∗</m:t>
                        </m:r>
                      </m:sup>
                    </m:sSup>
                    <m:sSub>
                      <m:sSub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𝜑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  <m:sSup>
                          <m:sSupPr>
                            <m:ctrlP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𝜑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p>
                                <m:r>
                                  <a:rPr lang="en-US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𝜑</m:t>
                                </m:r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ka-GE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ru-RU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ru-RU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ru-RU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𝜈</m:t>
                        </m:r>
                      </m:sub>
                    </m:sSub>
                    <m:r>
                      <a:rPr lang="en-US" b="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ru-RU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ru-RU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𝜈</m:t>
                        </m:r>
                      </m:sub>
                    </m:sSub>
                    <m:sSub>
                      <m:sSubPr>
                        <m:ctrlPr>
                          <a:rPr lang="ru-RU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 ;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ru-RU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  <m:r>
                      <a:rPr lang="en-US" b="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US" b="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𝑖𝑔</m:t>
                    </m:r>
                    <m:sSub>
                      <m:sSubPr>
                        <m:ctrlPr>
                          <a:rPr lang="en-US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</m:oMath>
                </a14:m>
                <a:endParaRPr lang="en-US" dirty="0" smtClean="0">
                  <a:solidFill>
                    <a:schemeClr val="bg1"/>
                  </a:solidFill>
                </a:endParaRP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შეშფოთების შემდეგ :</a:t>
                </a:r>
                <a:endParaRPr lang="en-US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ℒ</m:t>
                          </m:r>
                        </m:e>
                        <m:sup>
                          <m:r>
                            <a:rPr lang="ka-GE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(2)</m:t>
                          </m:r>
                        </m:sup>
                      </m:sSup>
                      <m:r>
                        <a:rPr lang="ka-GE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ka-GE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ka-GE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ka-GE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sSub>
                        <m:sSubPr>
                          <m:ctrlPr>
                            <a:rPr lang="ka-GE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ka-GE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sSup>
                        <m:sSupPr>
                          <m:ctrlPr>
                            <a:rPr lang="ka-GE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  <m:sup>
                          <m:r>
                            <a:rPr lang="ka-GE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𝜇𝜈</m:t>
                          </m:r>
                        </m:sup>
                      </m:sSup>
                      <m:r>
                        <a:rPr lang="en-US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𝜑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sSup>
                        <m:sSupPr>
                          <m:ctrlP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  <m:sup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  <m:r>
                        <a:rPr lang="en-US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ru-RU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ru-RU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r>
                        <a:rPr lang="ru-RU" i="1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𝜒</m:t>
                      </m:r>
                      <m:sSup>
                        <m:sSupPr>
                          <m:ctrlPr>
                            <a:rPr lang="ru-RU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p>
                          <m:r>
                            <a:rPr lang="ru-RU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  <m:r>
                        <a:rPr lang="ru-RU" i="1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𝜒</m:t>
                      </m:r>
                      <m:r>
                        <a:rPr lang="en-US" b="0" i="1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e>
                        <m:sup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𝜒</m:t>
                          </m:r>
                        </m:e>
                        <m:sup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 smtClean="0">
                  <a:solidFill>
                    <a:schemeClr val="bg1"/>
                  </a:solidFill>
                </a:endParaRPr>
              </a:p>
              <a:p>
                <a:r>
                  <a:rPr lang="ka-GE" dirty="0" smtClean="0">
                    <a:solidFill>
                      <a:schemeClr val="bg1"/>
                    </a:solidFill>
                  </a:rPr>
                  <a:t>თავისუფლების ხარისხების შედარება 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b="1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ru-RU" b="1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𝝂</m:t>
                        </m:r>
                      </m:sub>
                    </m:sSub>
                  </m:oMath>
                </a14:m>
                <a:r>
                  <a:rPr lang="ka-GE" b="1" dirty="0" smtClean="0">
                    <a:solidFill>
                      <a:schemeClr val="bg1"/>
                    </a:solidFill>
                  </a:rPr>
                  <a:t> - 2 (</a:t>
                </a:r>
                <a:r>
                  <a:rPr lang="ka-GE" b="1" dirty="0">
                    <a:solidFill>
                      <a:schemeClr val="bg1"/>
                    </a:solidFill>
                  </a:rPr>
                  <a:t>+ 1 </a:t>
                </a:r>
                <a:r>
                  <a:rPr lang="ka-GE" b="1" dirty="0" smtClean="0">
                    <a:solidFill>
                      <a:schemeClr val="bg1"/>
                    </a:solidFill>
                  </a:rPr>
                  <a:t>ყალიბი)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𝑩</m:t>
                        </m:r>
                      </m:e>
                      <m:sub>
                        <m:r>
                          <a:rPr lang="en-US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</m:sSub>
                  </m:oMath>
                </a14:m>
                <a:r>
                  <a:rPr lang="ka-GE" b="1" dirty="0" smtClean="0">
                    <a:solidFill>
                      <a:schemeClr val="bg1"/>
                    </a:solidFill>
                  </a:rPr>
                  <a:t> - 3   (+1 თავისუფალი არჩევანი)</a:t>
                </a:r>
                <a:br>
                  <a:rPr lang="ka-GE" b="1" dirty="0" smtClean="0">
                    <a:solidFill>
                      <a:schemeClr val="bg1"/>
                    </a:solidFill>
                  </a:rPr>
                </a:br>
                <a:r>
                  <a:rPr lang="ka-GE" b="1" dirty="0" smtClean="0">
                    <a:solidFill>
                      <a:schemeClr val="bg1"/>
                    </a:solidFill>
                  </a:rPr>
                  <a:t>                                           </a:t>
                </a:r>
                <a14:m>
                  <m:oMath xmlns:m="http://schemas.openxmlformats.org/officeDocument/2006/math">
                    <m:r>
                      <a:rPr lang="ka-GE" sz="32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⟷</m:t>
                    </m:r>
                  </m:oMath>
                </a14:m>
                <a:r>
                  <a:rPr lang="ka-GE" b="1" dirty="0" smtClean="0">
                    <a:solidFill>
                      <a:schemeClr val="bg1"/>
                    </a:solidFill>
                  </a:rPr>
                  <a:t/>
                </a:r>
                <a:br>
                  <a:rPr lang="ka-GE" b="1" dirty="0" smtClean="0">
                    <a:solidFill>
                      <a:schemeClr val="bg1"/>
                    </a:solidFill>
                  </a:rPr>
                </a:br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𝝋</m:t>
                    </m:r>
                  </m:oMath>
                </a14:m>
                <a:r>
                  <a:rPr lang="ka-GE" b="1" dirty="0" smtClean="0">
                    <a:solidFill>
                      <a:schemeClr val="bg1"/>
                    </a:solidFill>
                  </a:rPr>
                  <a:t> – 2   					           </a:t>
                </a:r>
                <a14:m>
                  <m:oMath xmlns:m="http://schemas.openxmlformats.org/officeDocument/2006/math">
                    <m:r>
                      <a:rPr lang="ru-RU" b="1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𝝌</m:t>
                    </m:r>
                  </m:oMath>
                </a14:m>
                <a:r>
                  <a:rPr lang="ka-GE" b="1" dirty="0" smtClean="0">
                    <a:solidFill>
                      <a:schemeClr val="bg1"/>
                    </a:solidFill>
                  </a:rPr>
                  <a:t>   - 1</a:t>
                </a:r>
                <a:endParaRPr lang="ru-RU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11382" y="1066800"/>
                <a:ext cx="10778836" cy="5624945"/>
              </a:xfrm>
              <a:blipFill>
                <a:blip r:embed="rId2"/>
                <a:stretch>
                  <a:fillRect l="-11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z="2000" smtClean="0"/>
              <a:t>12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3311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2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41427"/>
            <a:ext cx="9905998" cy="725373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დანართი 2.</a:t>
            </a:r>
            <a:endParaRPr lang="ru-RU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42109" y="1066800"/>
                <a:ext cx="11125200" cy="5791200"/>
              </a:xfrm>
            </p:spPr>
            <p:txBody>
              <a:bodyPr>
                <a:noAutofit/>
              </a:bodyPr>
              <a:lstStyle/>
              <a:p>
                <a:r>
                  <a:rPr lang="en-US" dirty="0" smtClean="0">
                    <a:solidFill>
                      <a:schemeClr val="bg1"/>
                    </a:solidFill>
                  </a:rPr>
                  <a:t>KK</a:t>
                </a:r>
                <a:r>
                  <a:rPr lang="ka-GE" dirty="0">
                    <a:solidFill>
                      <a:schemeClr val="bg1"/>
                    </a:solidFill>
                  </a:rPr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თეორიაში მოძრაობის განტოლება </a:t>
                </a:r>
                <a14:m>
                  <m:oMath xmlns:m="http://schemas.openxmlformats.org/officeDocument/2006/math">
                    <m:r>
                      <a:rPr lang="ka-GE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d>
                      <m:dPr>
                        <m:ctrlPr>
                          <a:rPr lang="ka-GE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ka-GE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ka-GE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sup>
                        </m:s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სკალარული ველისთვის </a:t>
                </a:r>
                <a:endParaRPr lang="en-US" dirty="0" smtClean="0">
                  <a:solidFill>
                    <a:schemeClr val="bg1"/>
                  </a:solidFill>
                </a:endParaRPr>
              </a:p>
              <a:p>
                <a:r>
                  <a:rPr lang="ka-GE" i="1" dirty="0" smtClean="0">
                    <a:solidFill>
                      <a:schemeClr val="bg1"/>
                    </a:solidFill>
                    <a:latin typeface="Cambria Math" panose="02040503050406030204" pitchFamily="18" charset="0"/>
                  </a:rPr>
                  <a:t>მეხუთე კოორდინატით ფურიე გარდაქმნის შემდეგ : </a:t>
                </a:r>
                <a:endParaRPr lang="en-US" i="1" dirty="0"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ru-RU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  <m:sSup>
                      <m:sSupPr>
                        <m:ctrlPr>
                          <a:rPr lang="ru-RU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p>
                        <m:r>
                          <a:rPr lang="ru-RU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p>
                    </m:sSup>
                    <m:sSup>
                      <m:sSupPr>
                        <m:ctrlPr>
                          <a:rPr lang="ru-RU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  <m:sup>
                        <m:r>
                          <a:rPr lang="en-US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p>
                    </m:sSup>
                    <m:d>
                      <m:d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ka-GE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ka-GE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sup>
                        </m:sSup>
                      </m:e>
                    </m:d>
                    <m:r>
                      <a:rPr lang="ka-GE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ka-GE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ka-GE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ka-GE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ru-RU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  <m:sup>
                        <m:r>
                          <a:rPr lang="en-US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p>
                    </m:sSup>
                    <m:d>
                      <m:d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ka-GE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ka-GE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dirty="0" smtClean="0">
                    <a:solidFill>
                      <a:schemeClr val="bg1"/>
                    </a:solidFill>
                  </a:rPr>
                  <a:t>                       </a:t>
                </a:r>
                <a14:m>
                  <m:oMath xmlns:m="http://schemas.openxmlformats.org/officeDocument/2006/math">
                    <m:r>
                      <a:rPr lang="en-US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ℤ</m:t>
                    </m:r>
                  </m:oMath>
                </a14:m>
                <a:endParaRPr lang="ka-GE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r>
                  <a:rPr lang="en-US" dirty="0" smtClean="0">
                    <a:solidFill>
                      <a:schemeClr val="bg1"/>
                    </a:solidFill>
                  </a:rPr>
                  <a:t>R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- კომპაქტიფიკაციის რადიუსი 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ka-GE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+2</m:t>
                    </m:r>
                    <m:r>
                      <m:rPr>
                        <m:sty m:val="p"/>
                      </m:rPr>
                      <a:rPr lang="el-G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π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</m:oMath>
                </a14:m>
                <a:endParaRPr lang="en-US" dirty="0" smtClean="0">
                  <a:solidFill>
                    <a:schemeClr val="bg1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ka-GE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ka-GE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  <m:sup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ka-GE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1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b="1" dirty="0" smtClean="0">
                    <a:solidFill>
                      <a:schemeClr val="bg1"/>
                    </a:solidFill>
                  </a:rPr>
                  <a:t>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ასრულებს მასის კვადრატის როლს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, 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მისი შეფასებისთვის თუ გამოვიყენებთ იმ ფაქტს, რომ 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Tev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-ის რიგში არ არის დამზერილი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r>
                        <a:rPr lang="en-US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sSup>
                        <m:sSupPr>
                          <m:ctrlPr>
                            <a:rPr lang="en-US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ka-GE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−21</m:t>
                          </m:r>
                        </m:sup>
                      </m:sSup>
                      <m:r>
                        <a:rPr lang="ka-GE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სმ</m:t>
                      </m:r>
                    </m:oMath>
                  </m:oMathPara>
                </a14:m>
                <a:endParaRPr lang="ka-GE" b="1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endParaRPr lang="ka-GE" b="1" dirty="0" smtClean="0">
                  <a:solidFill>
                    <a:schemeClr val="bg1"/>
                  </a:solidFill>
                </a:endParaRPr>
              </a:p>
              <a:p>
                <a:r>
                  <a:rPr lang="en-US" dirty="0" err="1" smtClean="0">
                    <a:solidFill>
                      <a:schemeClr val="bg1"/>
                    </a:solidFill>
                  </a:rPr>
                  <a:t>Arkani-Hamed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,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bg1"/>
                    </a:solidFill>
                  </a:rPr>
                  <a:t>Dimopoulos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dirty="0">
                    <a:solidFill>
                      <a:schemeClr val="bg1"/>
                    </a:solidFill>
                  </a:rPr>
                  <a:t>and </a:t>
                </a:r>
                <a:r>
                  <a:rPr lang="en-US" dirty="0" err="1">
                    <a:solidFill>
                      <a:schemeClr val="bg1"/>
                    </a:solidFill>
                  </a:rPr>
                  <a:t>Dvali</a:t>
                </a:r>
                <a:r>
                  <a:rPr lang="en-US" dirty="0">
                    <a:solidFill>
                      <a:schemeClr val="bg1"/>
                    </a:solidFill>
                  </a:rPr>
                  <a:t> (ADD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)</a:t>
                </a:r>
                <a:r>
                  <a:rPr lang="ka-GE" dirty="0" smtClean="0">
                    <a:solidFill>
                      <a:schemeClr val="bg1"/>
                    </a:solidFill>
                  </a:rPr>
                  <a:t>  </a:t>
                </a:r>
                <a:r>
                  <a:rPr lang="ka-GE" dirty="0" smtClean="0">
                    <a:solidFill>
                      <a:schemeClr val="bg1"/>
                    </a:solidFill>
                    <a:sym typeface="Wingdings" panose="05000000000000000000" pitchFamily="2" charset="2"/>
                  </a:rPr>
                  <a:t></a:t>
                </a:r>
                <a14:m>
                  <m:oMath xmlns:m="http://schemas.openxmlformats.org/officeDocument/2006/math">
                    <m:r>
                      <a:rPr lang="ka-GE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</m:t>
                    </m:r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∼</m:t>
                    </m:r>
                    <m:r>
                      <a:rPr lang="ka-GE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 მ</m:t>
                    </m:r>
                    <m:r>
                      <a:rPr lang="ka-GE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მ</m:t>
                    </m:r>
                  </m:oMath>
                </a14:m>
                <a:endParaRPr lang="ka-GE" b="1" dirty="0">
                  <a:solidFill>
                    <a:schemeClr val="bg1"/>
                  </a:solidFill>
                </a:endParaRPr>
              </a:p>
              <a:p>
                <a:endParaRPr lang="ka-GE" sz="1400" b="1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endParaRPr lang="ru-RU" sz="1400" b="1" dirty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r>
                  <a:rPr lang="ka-GE" sz="1400" dirty="0" smtClean="0">
                    <a:solidFill>
                      <a:schemeClr val="bg1"/>
                    </a:solidFill>
                  </a:rPr>
                  <a:t/>
                </a:r>
                <a:br>
                  <a:rPr lang="ka-GE" sz="1400" dirty="0" smtClean="0">
                    <a:solidFill>
                      <a:schemeClr val="bg1"/>
                    </a:solidFill>
                  </a:rPr>
                </a:br>
                <a:r>
                  <a:rPr lang="ka-GE" sz="1400" dirty="0" smtClean="0">
                    <a:solidFill>
                      <a:schemeClr val="bg1"/>
                    </a:solidFill>
                  </a:rPr>
                  <a:t> </a:t>
                </a:r>
                <a:endParaRPr lang="ru-RU" sz="1400" b="1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42109" y="1066800"/>
                <a:ext cx="11125200" cy="5791200"/>
              </a:xfrm>
              <a:blipFill>
                <a:blip r:embed="rId2"/>
                <a:stretch>
                  <a:fillRect l="-1151" t="-126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368A4-4E49-4B49-877D-9748FA51DD98}" type="slidenum">
              <a:rPr lang="ru-RU" sz="2000" smtClean="0"/>
              <a:t>13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0722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1128</TotalTime>
  <Words>1186</Words>
  <Application>Microsoft Office PowerPoint</Application>
  <PresentationFormat>Widescreen</PresentationFormat>
  <Paragraphs>80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Cambria Math</vt:lpstr>
      <vt:lpstr>Sylfaen</vt:lpstr>
      <vt:lpstr>Trebuchet MS</vt:lpstr>
      <vt:lpstr>Tw Cen MT</vt:lpstr>
      <vt:lpstr>Wingdings</vt:lpstr>
      <vt:lpstr>Circuit</vt:lpstr>
      <vt:lpstr>PowerPoint Presentation</vt:lpstr>
      <vt:lpstr>PowerPoint Presentation</vt:lpstr>
      <vt:lpstr>რაში მდოგმარეობს პრობლემა? </vt:lpstr>
      <vt:lpstr>ჰიგსის მექანიზმი</vt:lpstr>
      <vt:lpstr>პრობლემის სხვაგვარი ფორმულირება . </vt:lpstr>
      <vt:lpstr>ახსნის მცდელობა _ WED </vt:lpstr>
      <vt:lpstr>RS1და მისი გაფართოება</vt:lpstr>
      <vt:lpstr>თეორიის  დადებითი შედეგები :</vt:lpstr>
      <vt:lpstr>თეორიის ხარვეზები : </vt:lpstr>
      <vt:lpstr>PowerPoint Presentation</vt:lpstr>
      <vt:lpstr>მადლობა ყურადღებისთვის.</vt:lpstr>
      <vt:lpstr>დანართი 1.</vt:lpstr>
      <vt:lpstr>დანართი 2.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tiko supatashvili</dc:creator>
  <cp:lastModifiedBy>tiko supatashvili</cp:lastModifiedBy>
  <cp:revision>165</cp:revision>
  <dcterms:created xsi:type="dcterms:W3CDTF">2020-03-26T17:31:58Z</dcterms:created>
  <dcterms:modified xsi:type="dcterms:W3CDTF">2020-04-05T18:24:31Z</dcterms:modified>
</cp:coreProperties>
</file>